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notesSlides/notesSlide1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8.xml" ContentType="application/vnd.openxmlformats-officedocument.presentationml.notesSlide+xml"/>
  <Override PartName="/ppt/tags/tag81.xml" ContentType="application/vnd.openxmlformats-officedocument.presentationml.tags+xml"/>
  <Override PartName="/ppt/notesSlides/notesSlide19.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0.xml" ContentType="application/vnd.openxmlformats-officedocument.presentationml.notesSlide+xml"/>
  <Override PartName="/ppt/tags/tag90.xml" ContentType="application/vnd.openxmlformats-officedocument.presentationml.tags+xml"/>
  <Override PartName="/ppt/notesSlides/notesSlide21.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4.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25.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 id="2147483708" r:id="rId2"/>
    <p:sldMasterId id="2147483711" r:id="rId3"/>
    <p:sldMasterId id="2147483716" r:id="rId4"/>
    <p:sldMasterId id="2147483727" r:id="rId5"/>
    <p:sldMasterId id="2147483754" r:id="rId6"/>
  </p:sldMasterIdLst>
  <p:notesMasterIdLst>
    <p:notesMasterId r:id="rId37"/>
  </p:notesMasterIdLst>
  <p:sldIdLst>
    <p:sldId id="256" r:id="rId7"/>
    <p:sldId id="257" r:id="rId8"/>
    <p:sldId id="258" r:id="rId9"/>
    <p:sldId id="269" r:id="rId10"/>
    <p:sldId id="261" r:id="rId11"/>
    <p:sldId id="270" r:id="rId12"/>
    <p:sldId id="271" r:id="rId13"/>
    <p:sldId id="272" r:id="rId14"/>
    <p:sldId id="262" r:id="rId15"/>
    <p:sldId id="296" r:id="rId16"/>
    <p:sldId id="29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Lst>
  <p:sldSz cx="9144000" cy="6858000" type="screen4x3"/>
  <p:notesSz cx="7010400" cy="9296400"/>
  <p:embeddedFontLst>
    <p:embeddedFont>
      <p:font typeface="Franklin Gothic Book" panose="020B0604020202020204" charset="0"/>
      <p:regular r:id="rId38"/>
      <p:italic r:id="rId39"/>
    </p:embeddedFont>
    <p:embeddedFont>
      <p:font typeface="Source Sans Pro" panose="020B060402020202020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Arimo" panose="020B0604020202020204" charset="0"/>
      <p:regular r:id="rId48"/>
      <p:bold r:id="rId49"/>
    </p:embeddedFont>
    <p:embeddedFont>
      <p:font typeface="Georgia" panose="02040502050405020303" pitchFamily="18" charset="0"/>
      <p:regular r:id="rId50"/>
      <p:bold r:id="rId51"/>
      <p:italic r:id="rId52"/>
      <p:boldItalic r:id="rId53"/>
    </p:embeddedFont>
    <p:embeddedFont>
      <p:font typeface="Franklin Gothic Medium" panose="020B0603020102020204" pitchFamily="34" charset="0"/>
      <p:regular r:id="rId54"/>
      <p: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6BC76D-D89E-4A76-935A-11A68EDB4134}">
  <a:tblStyle styleId="{E86BC76D-D89E-4A76-935A-11A68EDB4134}" styleName="Table_0">
    <a:wholeTbl>
      <a:tcTxStyle b="off" i="off">
        <a:font>
          <a:latin typeface="Franklin Gothic Book"/>
          <a:ea typeface="Franklin Gothic Book"/>
          <a:cs typeface="Franklin Gothic Book"/>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EBF5"/>
          </a:solidFill>
        </a:fill>
      </a:tcStyle>
    </a:wholeTbl>
    <a:band1H>
      <a:tcStyle>
        <a:tcBdr/>
        <a:fill>
          <a:solidFill>
            <a:srgbClr val="CAD4EA"/>
          </a:solidFill>
        </a:fill>
      </a:tcStyle>
    </a:band1H>
    <a:band1V>
      <a:tcStyle>
        <a:tcBdr/>
        <a:fill>
          <a:solidFill>
            <a:srgbClr val="CAD4EA"/>
          </a:solidFill>
        </a:fill>
      </a:tcStyle>
    </a:band1V>
    <a:lastCol>
      <a:tcTxStyle b="on" i="off">
        <a:font>
          <a:latin typeface="Franklin Gothic Book"/>
          <a:ea typeface="Franklin Gothic Book"/>
          <a:cs typeface="Franklin Gothic Book"/>
        </a:font>
        <a:schemeClr val="lt1"/>
      </a:tcTxStyle>
      <a:tcStyle>
        <a:tcBdr/>
        <a:fill>
          <a:solidFill>
            <a:schemeClr val="accent1"/>
          </a:solidFill>
        </a:fill>
      </a:tcStyle>
    </a:lastCol>
    <a:firstCol>
      <a:tcTxStyle b="on" i="off">
        <a:font>
          <a:latin typeface="Franklin Gothic Book"/>
          <a:ea typeface="Franklin Gothic Book"/>
          <a:cs typeface="Franklin Gothic Book"/>
        </a:font>
        <a:schemeClr val="lt1"/>
      </a:tcTxStyle>
      <a:tcStyle>
        <a:tcBdr/>
        <a:fill>
          <a:solidFill>
            <a:schemeClr val="accent1"/>
          </a:solidFill>
        </a:fill>
      </a:tcStyle>
    </a:firstCol>
    <a:lastRow>
      <a:tcTxStyle b="on" i="off">
        <a:font>
          <a:latin typeface="Franklin Gothic Book"/>
          <a:ea typeface="Franklin Gothic Book"/>
          <a:cs typeface="Franklin Gothic Book"/>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Franklin Gothic Book"/>
          <a:ea typeface="Franklin Gothic Book"/>
          <a:cs typeface="Franklin Gothic Book"/>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63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4.fntdata"/><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NWS Staff Changes FY09 to FY16 YTD</a:t>
            </a:r>
          </a:p>
        </c:rich>
      </c:tx>
      <c:overlay val="1"/>
    </c:title>
    <c:autoTitleDeleted val="0"/>
    <c:plotArea>
      <c:layout/>
      <c:barChart>
        <c:barDir val="col"/>
        <c:grouping val="clustered"/>
        <c:varyColors val="0"/>
        <c:ser>
          <c:idx val="0"/>
          <c:order val="0"/>
          <c:tx>
            <c:strRef>
              <c:f>'New Hires and Separations Data '!$A$2</c:f>
              <c:strCache>
                <c:ptCount val="1"/>
                <c:pt idx="0">
                  <c:v>New Hires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Hires and Separations Data '!$C$1:$I$1</c:f>
              <c:strCache>
                <c:ptCount val="7"/>
                <c:pt idx="0">
                  <c:v>FY10</c:v>
                </c:pt>
                <c:pt idx="1">
                  <c:v>FY11</c:v>
                </c:pt>
                <c:pt idx="2">
                  <c:v>FY12</c:v>
                </c:pt>
                <c:pt idx="3">
                  <c:v>FY13</c:v>
                </c:pt>
                <c:pt idx="4">
                  <c:v>FY14 </c:v>
                </c:pt>
                <c:pt idx="5">
                  <c:v>FY15 </c:v>
                </c:pt>
                <c:pt idx="6">
                  <c:v>FY16YTD</c:v>
                </c:pt>
              </c:strCache>
            </c:strRef>
          </c:cat>
          <c:val>
            <c:numRef>
              <c:f>'New Hires and Separations Data '!$C$2:$I$2</c:f>
              <c:numCache>
                <c:formatCode>General</c:formatCode>
                <c:ptCount val="7"/>
                <c:pt idx="0">
                  <c:v>234</c:v>
                </c:pt>
                <c:pt idx="1">
                  <c:v>221</c:v>
                </c:pt>
                <c:pt idx="2">
                  <c:v>113</c:v>
                </c:pt>
                <c:pt idx="3">
                  <c:v>77</c:v>
                </c:pt>
                <c:pt idx="4">
                  <c:v>107</c:v>
                </c:pt>
                <c:pt idx="5">
                  <c:v>194</c:v>
                </c:pt>
                <c:pt idx="6">
                  <c:v>89</c:v>
                </c:pt>
              </c:numCache>
            </c:numRef>
          </c:val>
        </c:ser>
        <c:ser>
          <c:idx val="1"/>
          <c:order val="1"/>
          <c:tx>
            <c:strRef>
              <c:f>'New Hires and Separations Data '!$A$3</c:f>
              <c:strCache>
                <c:ptCount val="1"/>
                <c:pt idx="0">
                  <c:v>Separations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Hires and Separations Data '!$C$1:$I$1</c:f>
              <c:strCache>
                <c:ptCount val="7"/>
                <c:pt idx="0">
                  <c:v>FY10</c:v>
                </c:pt>
                <c:pt idx="1">
                  <c:v>FY11</c:v>
                </c:pt>
                <c:pt idx="2">
                  <c:v>FY12</c:v>
                </c:pt>
                <c:pt idx="3">
                  <c:v>FY13</c:v>
                </c:pt>
                <c:pt idx="4">
                  <c:v>FY14 </c:v>
                </c:pt>
                <c:pt idx="5">
                  <c:v>FY15 </c:v>
                </c:pt>
                <c:pt idx="6">
                  <c:v>FY16YTD</c:v>
                </c:pt>
              </c:strCache>
            </c:strRef>
          </c:cat>
          <c:val>
            <c:numRef>
              <c:f>'New Hires and Separations Data '!$C$3:$I$3</c:f>
              <c:numCache>
                <c:formatCode>General</c:formatCode>
                <c:ptCount val="7"/>
                <c:pt idx="0">
                  <c:v>242</c:v>
                </c:pt>
                <c:pt idx="1">
                  <c:v>246</c:v>
                </c:pt>
                <c:pt idx="2">
                  <c:v>235</c:v>
                </c:pt>
                <c:pt idx="3">
                  <c:v>250</c:v>
                </c:pt>
                <c:pt idx="4">
                  <c:v>216</c:v>
                </c:pt>
                <c:pt idx="5">
                  <c:v>205</c:v>
                </c:pt>
                <c:pt idx="6">
                  <c:v>144</c:v>
                </c:pt>
              </c:numCache>
            </c:numRef>
          </c:val>
        </c:ser>
        <c:dLbls>
          <c:showLegendKey val="0"/>
          <c:showVal val="0"/>
          <c:showCatName val="0"/>
          <c:showSerName val="0"/>
          <c:showPercent val="0"/>
          <c:showBubbleSize val="0"/>
        </c:dLbls>
        <c:gapWidth val="150"/>
        <c:axId val="407201104"/>
        <c:axId val="407196008"/>
      </c:barChart>
      <c:catAx>
        <c:axId val="407201104"/>
        <c:scaling>
          <c:orientation val="minMax"/>
        </c:scaling>
        <c:delete val="0"/>
        <c:axPos val="b"/>
        <c:numFmt formatCode="General" sourceLinked="0"/>
        <c:majorTickMark val="out"/>
        <c:minorTickMark val="none"/>
        <c:tickLblPos val="nextTo"/>
        <c:crossAx val="407196008"/>
        <c:crosses val="autoZero"/>
        <c:auto val="1"/>
        <c:lblAlgn val="ctr"/>
        <c:lblOffset val="100"/>
        <c:noMultiLvlLbl val="0"/>
      </c:catAx>
      <c:valAx>
        <c:axId val="407196008"/>
        <c:scaling>
          <c:orientation val="minMax"/>
        </c:scaling>
        <c:delete val="0"/>
        <c:axPos val="l"/>
        <c:majorGridlines/>
        <c:numFmt formatCode="General" sourceLinked="1"/>
        <c:majorTickMark val="out"/>
        <c:minorTickMark val="none"/>
        <c:tickLblPos val="nextTo"/>
        <c:crossAx val="407201104"/>
        <c:crosses val="autoZero"/>
        <c:crossBetween val="between"/>
      </c:valAx>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998B2B-65F8-48B4-939C-8D5BF79232CF}" type="doc">
      <dgm:prSet loTypeId="urn:microsoft.com/office/officeart/2009/3/layout/CircleRelationship" loCatId="relationship" qsTypeId="urn:microsoft.com/office/officeart/2005/8/quickstyle/simple1" qsCatId="simple" csTypeId="urn:microsoft.com/office/officeart/2005/8/colors/accent1_4" csCatId="accent1" phldr="1"/>
      <dgm:spPr/>
      <dgm:t>
        <a:bodyPr/>
        <a:lstStyle/>
        <a:p>
          <a:endParaRPr lang="en-US"/>
        </a:p>
      </dgm:t>
    </dgm:pt>
    <dgm:pt modelId="{91F75B71-81C7-4B31-B372-6D3EC98799E5}" type="pres">
      <dgm:prSet presAssocID="{75998B2B-65F8-48B4-939C-8D5BF79232CF}" presName="Name0" presStyleCnt="0">
        <dgm:presLayoutVars>
          <dgm:chMax val="1"/>
          <dgm:chPref val="1"/>
        </dgm:presLayoutVars>
      </dgm:prSet>
      <dgm:spPr/>
      <dgm:t>
        <a:bodyPr/>
        <a:lstStyle/>
        <a:p>
          <a:endParaRPr lang="en-US"/>
        </a:p>
      </dgm:t>
    </dgm:pt>
  </dgm:ptLst>
  <dgm:cxnLst>
    <dgm:cxn modelId="{BC8A66C2-D51B-4A3E-BC89-A424E0B28AAB}" type="presOf" srcId="{75998B2B-65F8-48B4-939C-8D5BF79232CF}" destId="{91F75B71-81C7-4B31-B372-6D3EC98799E5}"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4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NULL"/></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55.emf"/></Relationships>
</file>

<file path=ppt/drawings/_rels/vmlDrawing16.vml.rels><?xml version="1.0" encoding="UTF-8" standalone="yes"?>
<Relationships xmlns="http://schemas.openxmlformats.org/package/2006/relationships"><Relationship Id="rId1" Type="http://schemas.openxmlformats.org/officeDocument/2006/relationships/image" Target="NULL"/></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image" Target="NULL"/></Relationships>
</file>

<file path=ppt/drawings/_rels/vmlDrawing18.vml.rels><?xml version="1.0" encoding="UTF-8" standalone="yes"?>
<Relationships xmlns="http://schemas.openxmlformats.org/package/2006/relationships"><Relationship Id="rId1" Type="http://schemas.openxmlformats.org/officeDocument/2006/relationships/image" Target="NULL"/></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131" marR="0" lvl="1" indent="-1263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262" marR="0" lvl="2" indent="-12562"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395" marR="0" lvl="3" indent="-12494"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526" marR="0" lvl="4" indent="-2512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657" marR="0" lvl="5" indent="-12356"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2789" marR="0" lvl="6" indent="-12288"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199921" marR="0" lvl="7" indent="-1222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052" marR="0" lvl="8" indent="-2485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9" y="0"/>
            <a:ext cx="3037839" cy="46481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131" marR="0" lvl="1" indent="-1263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262" marR="0" lvl="2" indent="-12562"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395" marR="0" lvl="3" indent="-12494"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526" marR="0" lvl="4" indent="-2512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657" marR="0" lvl="5" indent="-12356"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2789" marR="0" lvl="6" indent="-12288"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199921" marR="0" lvl="7" indent="-1222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052" marR="0" lvl="8" indent="-2485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2"/>
            <a:ext cx="4648198"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5" y="4415792"/>
            <a:ext cx="5608318" cy="418337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4"/>
            <a:ext cx="3037839" cy="4648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131" marR="0" lvl="1" indent="-1263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262" marR="0" lvl="2" indent="-12562"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395" marR="0" lvl="3" indent="-12494"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526" marR="0" lvl="4" indent="-2512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5657" marR="0" lvl="5" indent="-12356"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2789" marR="0" lvl="6" indent="-12288"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199921" marR="0" lvl="7" indent="-1222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052" marR="0" lvl="8" indent="-2485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9" y="8829964"/>
            <a:ext cx="3037839" cy="464818"/>
          </a:xfrm>
          <a:prstGeom prst="rect">
            <a:avLst/>
          </a:prstGeom>
          <a:noFill/>
          <a:ln>
            <a:noFill/>
          </a:ln>
        </p:spPr>
        <p:txBody>
          <a:bodyPr lIns="93100" tIns="46525" rIns="93100" bIns="465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057606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701045" y="4415792"/>
            <a:ext cx="5608318" cy="4183378"/>
          </a:xfrm>
          <a:prstGeom prst="rect">
            <a:avLst/>
          </a:prstGeom>
          <a:noFill/>
          <a:ln>
            <a:noFill/>
          </a:ln>
        </p:spPr>
        <p:txBody>
          <a:bodyPr lIns="91400" tIns="91400" rIns="91400" bIns="914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Major theme of presentation: show HQ functions transparently. Clarify why actions are occurring.</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Changes are the basis for moving forward. There is no magic bullet to ensure success. Greatest uncertainty is the budget situation.</a:t>
            </a:r>
          </a:p>
        </p:txBody>
      </p:sp>
      <p:sp>
        <p:nvSpPr>
          <p:cNvPr id="439" name="Shape 439"/>
          <p:cNvSpPr txBox="1">
            <a:spLocks noGrp="1"/>
          </p:cNvSpPr>
          <p:nvPr>
            <p:ph type="dt" idx="10"/>
          </p:nvPr>
        </p:nvSpPr>
        <p:spPr>
          <a:xfrm>
            <a:off x="3970939" y="0"/>
            <a:ext cx="3037839" cy="464818"/>
          </a:xfrm>
          <a:prstGeom prst="rect">
            <a:avLst/>
          </a:prstGeom>
          <a:noFill/>
          <a:ln>
            <a:noFill/>
          </a:ln>
        </p:spPr>
        <p:txBody>
          <a:bodyPr lIns="91400" tIns="91400" rIns="91400" bIns="91400"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10/28/2015</a:t>
            </a:r>
          </a:p>
        </p:txBody>
      </p:sp>
      <p:sp>
        <p:nvSpPr>
          <p:cNvPr id="440" name="Shape 440"/>
          <p:cNvSpPr txBox="1">
            <a:spLocks noGrp="1"/>
          </p:cNvSpPr>
          <p:nvPr>
            <p:ph type="sldNum" idx="12"/>
          </p:nvPr>
        </p:nvSpPr>
        <p:spPr>
          <a:xfrm>
            <a:off x="3970939" y="8829964"/>
            <a:ext cx="3037839" cy="464818"/>
          </a:xfrm>
          <a:prstGeom prst="rect">
            <a:avLst/>
          </a:prstGeom>
          <a:noFill/>
          <a:ln>
            <a:noFill/>
          </a:ln>
        </p:spPr>
        <p:txBody>
          <a:bodyPr lIns="93100" tIns="46525" rIns="93100" bIns="46525"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1</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2947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Fundamentally,</a:t>
            </a:r>
            <a:r>
              <a:rPr lang="en-US" baseline="0" dirty="0" smtClean="0"/>
              <a:t> we are shifting from a production-orientation to a service-orientation. That means moving towards staffing based on </a:t>
            </a:r>
            <a:r>
              <a:rPr lang="en-US" baseline="0" dirty="0" err="1" smtClean="0"/>
              <a:t>IDSS</a:t>
            </a:r>
            <a:r>
              <a:rPr lang="en-US" baseline="0" dirty="0" smtClean="0"/>
              <a:t>, allowing our staff to specialize according to partner needs and their skills, training our staff in both science and service, aligning our operating hours to our partners, and making sure our staff spend time where it matters most. </a:t>
            </a:r>
            <a:endParaRPr lang="en-US"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273020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Fundamentally,</a:t>
            </a:r>
            <a:r>
              <a:rPr lang="en-US" baseline="0" dirty="0" smtClean="0"/>
              <a:t> we are shifting from a production-orientation to a service-orientation. That means moving towards staffing based on </a:t>
            </a:r>
            <a:r>
              <a:rPr lang="en-US" baseline="0" dirty="0" err="1" smtClean="0"/>
              <a:t>IDSS</a:t>
            </a:r>
            <a:r>
              <a:rPr lang="en-US" baseline="0" dirty="0" smtClean="0"/>
              <a:t>, allowing our staff to specialize according to partner needs and their skills, training our staff in both science and service, aligning our operating hours to our partners, and making sure our staff spend time where it matters most. </a:t>
            </a:r>
            <a:endParaRPr lang="en-US"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3530710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562818" y="4962914"/>
            <a:ext cx="5922616" cy="2086041"/>
          </a:xfrm>
        </p:spPr>
        <p:txBody>
          <a:bodyPr/>
          <a:lstStyle/>
          <a:p>
            <a:pPr defTabSz="901601">
              <a:defRPr/>
            </a:pPr>
            <a:r>
              <a:rPr lang="en-US" sz="1000" b="1" dirty="0"/>
              <a:t>2 min</a:t>
            </a:r>
          </a:p>
          <a:p>
            <a:pPr defTabSz="901601">
              <a:defRPr/>
            </a:pPr>
            <a:endParaRPr lang="en-US" sz="1000" dirty="0"/>
          </a:p>
          <a:p>
            <a:pPr defTabSz="901601">
              <a:defRPr/>
            </a:pPr>
            <a:r>
              <a:rPr lang="en-US" sz="1000" dirty="0"/>
              <a:t>The big shift is around how you spend time in your day. It’s based on the science – more time do more real analysis. A collaborative forecast process is a better use of time from a customer point of view, and allows for much more time for innovation for our meteorologists and more time for coaching for managers</a:t>
            </a:r>
          </a:p>
          <a:p>
            <a:pPr defTabSz="901601">
              <a:defRPr/>
            </a:pPr>
            <a:endParaRPr lang="en-US" sz="1000" dirty="0"/>
          </a:p>
          <a:p>
            <a:pPr defTabSz="901601">
              <a:defRPr/>
            </a:pPr>
            <a:r>
              <a:rPr lang="en-US" sz="1000" dirty="0"/>
              <a:t>So you can see that the purple/pink section, where we focus on our “bread and butter” - watches/warnings, and communicating those high impact products out, that’s where the majority of a forecasters time will be. </a:t>
            </a:r>
          </a:p>
          <a:p>
            <a:pPr defTabSz="901601">
              <a:defRPr/>
            </a:pPr>
            <a:endParaRPr lang="en-US" sz="1000" dirty="0"/>
          </a:p>
          <a:p>
            <a:pPr defTabSz="901601">
              <a:defRPr/>
            </a:pPr>
            <a:r>
              <a:rPr lang="en-US" sz="1000" dirty="0"/>
              <a:t>Each office is a “front door” to the broader NWS and NOAA, tapping into expertise elsewhere. Focuses human input where most critical and allows technology to free up time where possible</a:t>
            </a:r>
          </a:p>
          <a:p>
            <a:pPr defTabSz="901601">
              <a:defRPr/>
            </a:pPr>
            <a:endParaRPr lang="en-US" sz="1000" dirty="0"/>
          </a:p>
          <a:p>
            <a:pPr defTabSz="901601">
              <a:defRPr/>
            </a:pPr>
            <a:r>
              <a:rPr lang="en-US" sz="1000" dirty="0"/>
              <a:t>Exciting for staff because: more dynamic office environment, more time for training and science-based research, more local innovation, more relevant to partners, more flexible in terms of schedule</a:t>
            </a:r>
          </a:p>
          <a:p>
            <a:pPr defTabSz="901601">
              <a:defRPr/>
            </a:pPr>
            <a:endParaRPr lang="en-US" sz="1000" dirty="0"/>
          </a:p>
          <a:p>
            <a:pPr defTabSz="901601">
              <a:defRPr/>
            </a:pPr>
            <a:r>
              <a:rPr lang="en-US" sz="1000" i="1" dirty="0"/>
              <a:t>As needed:</a:t>
            </a:r>
          </a:p>
          <a:p>
            <a:pPr defTabSz="901601">
              <a:defRPr/>
            </a:pPr>
            <a:endParaRPr lang="en-US" sz="1000" dirty="0"/>
          </a:p>
          <a:p>
            <a:pPr defTabSz="901601">
              <a:defRPr/>
            </a:pPr>
            <a:r>
              <a:rPr lang="en-US" sz="1000" dirty="0"/>
              <a:t>Managing observations detail:</a:t>
            </a:r>
          </a:p>
          <a:p>
            <a:pPr defTabSz="901601">
              <a:defRPr/>
            </a:pPr>
            <a:r>
              <a:rPr lang="en-US" sz="1000" dirty="0"/>
              <a:t>+Identifying and making partnerships with other NOAA observations offices </a:t>
            </a:r>
          </a:p>
          <a:p>
            <a:pPr defTabSz="901601">
              <a:defRPr/>
            </a:pPr>
            <a:r>
              <a:rPr lang="en-US" sz="1000" dirty="0"/>
              <a:t>+Improving use of technology such as </a:t>
            </a:r>
            <a:r>
              <a:rPr lang="en-US" sz="1000" dirty="0" err="1"/>
              <a:t>autosondes</a:t>
            </a:r>
            <a:endParaRPr lang="en-US" sz="1000" dirty="0"/>
          </a:p>
          <a:p>
            <a:pPr defTabSz="901601">
              <a:defRPr/>
            </a:pPr>
            <a:endParaRPr lang="en-US" sz="1000" dirty="0"/>
          </a:p>
          <a:p>
            <a:pPr defTabSz="901601">
              <a:defRPr/>
            </a:pPr>
            <a:r>
              <a:rPr lang="en-US" sz="1000" dirty="0"/>
              <a:t>Situational awareness detail:</a:t>
            </a:r>
          </a:p>
          <a:p>
            <a:pPr defTabSz="901601">
              <a:defRPr/>
            </a:pPr>
            <a:r>
              <a:rPr lang="en-US" sz="1000" dirty="0"/>
              <a:t>+Not waiting for partners to come ‘in the door’, going ‘out the door’ proactively to help partners</a:t>
            </a:r>
          </a:p>
          <a:p>
            <a:pPr defTabSz="901601">
              <a:defRPr/>
            </a:pPr>
            <a:r>
              <a:rPr lang="en-US" sz="1000" dirty="0"/>
              <a:t>+Managing and responding to ”weather information” = ever increasing amounts of data to stay aware of, reviewing information put out across NWS and NOAA</a:t>
            </a:r>
          </a:p>
          <a:p>
            <a:pPr defTabSz="901601">
              <a:defRPr/>
            </a:pPr>
            <a:r>
              <a:rPr lang="en-US" sz="1000" dirty="0"/>
              <a:t>+Managing and responding to ”incident information” = what’s going on beyond weather that might matter to our partners and where we can help (e.g., tire fires / avian flu)</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1718197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smtClean="0"/>
              <a:t>DISCUSSION DOC</a:t>
            </a:r>
          </a:p>
          <a:p>
            <a:r>
              <a:rPr lang="en-US" b="0" dirty="0" smtClean="0"/>
              <a:t>What we have shared with you here is a vision for a field structure that</a:t>
            </a:r>
            <a:r>
              <a:rPr lang="en-US" b="0" baseline="0" dirty="0" smtClean="0"/>
              <a:t> will support our mission. The biggest takeaway here is that this model will improve service for </a:t>
            </a:r>
            <a:r>
              <a:rPr lang="en-US" b="0" i="1" baseline="0" dirty="0" smtClean="0"/>
              <a:t>all </a:t>
            </a:r>
            <a:r>
              <a:rPr lang="en-US" b="0" i="0" baseline="0" dirty="0" smtClean="0"/>
              <a:t>partners and make the best use of our resources so that expertise is added where it has the most value. This is the vision we propose to rally around to give our tests shape and purpose.</a:t>
            </a:r>
          </a:p>
          <a:p>
            <a:endParaRPr lang="en-US" b="0" baseline="0" dirty="0" smtClean="0"/>
          </a:p>
          <a:p>
            <a:r>
              <a:rPr lang="en-US" b="0" baseline="0" dirty="0" smtClean="0"/>
              <a:t>The foundation of it is distributed </a:t>
            </a:r>
            <a:r>
              <a:rPr lang="en-US" b="0" baseline="0" dirty="0" err="1" smtClean="0"/>
              <a:t>IDSS</a:t>
            </a:r>
            <a:r>
              <a:rPr lang="en-US" b="0" baseline="0" dirty="0" smtClean="0"/>
              <a:t> – getting </a:t>
            </a:r>
            <a:r>
              <a:rPr lang="en-US" b="0" baseline="0" dirty="0" err="1" smtClean="0"/>
              <a:t>IDSS</a:t>
            </a:r>
            <a:r>
              <a:rPr lang="en-US" b="0" baseline="0" dirty="0" smtClean="0"/>
              <a:t> staff where they are most needed, when they are most needed. That is what our local footprint is for.</a:t>
            </a:r>
          </a:p>
          <a:p>
            <a:r>
              <a:rPr lang="en-US" b="0" baseline="0" dirty="0" smtClean="0"/>
              <a:t>Then, we support those </a:t>
            </a:r>
            <a:r>
              <a:rPr lang="en-US" b="0" baseline="0" dirty="0" err="1" smtClean="0"/>
              <a:t>IDSS</a:t>
            </a:r>
            <a:r>
              <a:rPr lang="en-US" b="0" baseline="0" dirty="0" smtClean="0"/>
              <a:t> staff with expert warning staff at select locations, where they can use their skills often enough to sharpen them, and where they can still be familiar with the area – both partners and climate.</a:t>
            </a:r>
          </a:p>
          <a:p>
            <a:r>
              <a:rPr lang="en-US" b="0" baseline="0" dirty="0" smtClean="0"/>
              <a:t>Finally, we align our training, R2O, O2R, observations staff, and leadership strategically. We can benefit from having dedicated research and training positions around the country, rather than asking all our </a:t>
            </a:r>
            <a:r>
              <a:rPr lang="en-US" b="0" baseline="0" dirty="0" err="1" smtClean="0"/>
              <a:t>SOOs</a:t>
            </a:r>
            <a:r>
              <a:rPr lang="en-US" b="0" baseline="0" dirty="0" smtClean="0"/>
              <a:t> to split their time. We can match leadership levels with the scale of the office and the decisions being made. We can manage our observations network across CWAs to be most effective.</a:t>
            </a:r>
            <a:endParaRPr lang="en-US" b="0" dirty="0"/>
          </a:p>
        </p:txBody>
      </p:sp>
      <p:sp>
        <p:nvSpPr>
          <p:cNvPr id="4" name="Slide Number Placeholder 3"/>
          <p:cNvSpPr>
            <a:spLocks noGrp="1"/>
          </p:cNvSpPr>
          <p:nvPr>
            <p:ph type="sldNum" sz="quarter" idx="10"/>
          </p:nvPr>
        </p:nvSpPr>
        <p:spPr/>
        <p:txBody>
          <a:bodyPr/>
          <a:lstStyle/>
          <a:p>
            <a:fld id="{A19EEA00-A98B-414A-9FCD-3A4DC977A368}"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171229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544050" y="4836749"/>
            <a:ext cx="5725105" cy="2145642"/>
          </a:xfrm>
        </p:spPr>
        <p:txBody>
          <a:bodyPr/>
          <a:lstStyle/>
          <a:p>
            <a:endParaRPr lang="en-US" b="0" dirty="0" smtClean="0"/>
          </a:p>
        </p:txBody>
      </p:sp>
      <p:sp>
        <p:nvSpPr>
          <p:cNvPr id="4" name="Slide Number Placeholder 3"/>
          <p:cNvSpPr>
            <a:spLocks noGrp="1"/>
          </p:cNvSpPr>
          <p:nvPr>
            <p:ph type="sldNum" sz="quarter" idx="10"/>
          </p:nvPr>
        </p:nvSpPr>
        <p:spPr/>
        <p:txBody>
          <a:bodyPr/>
          <a:lstStyle/>
          <a:p>
            <a:fld id="{A5A4141B-F540-4B5B-AA91-4EB942915272}"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2947304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544050" y="4836748"/>
            <a:ext cx="5725105" cy="953619"/>
          </a:xfrm>
        </p:spPr>
        <p:txBody>
          <a:bodyPr/>
          <a:lstStyle/>
          <a:p>
            <a:pPr defTabSz="863028" eaLnBrk="0" fontAlgn="base" hangingPunct="0">
              <a:spcBef>
                <a:spcPct val="0"/>
              </a:spcBef>
              <a:spcAft>
                <a:spcPct val="0"/>
              </a:spcAft>
              <a:buClr>
                <a:schemeClr val="tx2"/>
              </a:buClr>
              <a:defRPr/>
            </a:pPr>
            <a:r>
              <a:rPr lang="en-US" b="1" dirty="0" smtClean="0"/>
              <a:t>DISCUSSION DOC </a:t>
            </a:r>
          </a:p>
          <a:p>
            <a:endParaRPr lang="en-US" b="0" dirty="0" smtClean="0"/>
          </a:p>
          <a:p>
            <a:r>
              <a:rPr lang="en-US" b="0" dirty="0" smtClean="0"/>
              <a:t>When</a:t>
            </a:r>
            <a:r>
              <a:rPr lang="en-US" b="0" baseline="0" dirty="0" smtClean="0"/>
              <a:t> we estimated demand across the country – based on consistent criteria and benchmarks of current staffing levels required to provide deep </a:t>
            </a:r>
            <a:r>
              <a:rPr lang="en-US" b="0" baseline="0" dirty="0" err="1" smtClean="0"/>
              <a:t>IDSS</a:t>
            </a:r>
            <a:r>
              <a:rPr lang="en-US" b="0" baseline="0" dirty="0" smtClean="0"/>
              <a:t> (for example from the </a:t>
            </a:r>
            <a:r>
              <a:rPr lang="en-US" b="0" baseline="0" dirty="0" err="1" smtClean="0"/>
              <a:t>IDSS</a:t>
            </a:r>
            <a:r>
              <a:rPr lang="en-US" b="0" baseline="0" dirty="0" smtClean="0"/>
              <a:t> pilot) – we learned that we are underserving critical partners in some parts of the country. Although our customers reported high levels of satisfaction, we also know that there are many examples of partners looking for more. We have heard from EMs who could not get NWS support for their </a:t>
            </a:r>
            <a:r>
              <a:rPr lang="en-US" b="0" baseline="0" dirty="0" err="1" smtClean="0"/>
              <a:t>EOCs</a:t>
            </a:r>
            <a:r>
              <a:rPr lang="en-US" b="0" baseline="0" dirty="0" smtClean="0"/>
              <a:t> and therefore had “delayed operations every day due to not being able to understand the forecast.” We have heard from partners like the CDC and FEMA that they need more dedicated support for their operations. And we know that many partners are looking for additional expert support – fire weather experts in the summer out West, ice expertise in Alaska – increasingly we are called on to be specialist, highly flexible experts for our partners.</a:t>
            </a:r>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A5A4141B-F540-4B5B-AA91-4EB942915272}"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1084429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smtClean="0"/>
              <a:t>DISCUSSION DOC</a:t>
            </a:r>
          </a:p>
          <a:p>
            <a:endParaRPr lang="en-US" b="0" dirty="0" smtClean="0"/>
          </a:p>
          <a:p>
            <a:r>
              <a:rPr lang="en-US" b="0" dirty="0" smtClean="0"/>
              <a:t>Our preliminary application of the criteria show that </a:t>
            </a:r>
            <a:r>
              <a:rPr lang="en-US" b="0" dirty="0" err="1" smtClean="0"/>
              <a:t>IDSS</a:t>
            </a:r>
            <a:r>
              <a:rPr lang="en-US" b="0" dirty="0" smtClean="0"/>
              <a:t> demand varies across the country</a:t>
            </a:r>
            <a:r>
              <a:rPr lang="en-US" b="0" baseline="0" dirty="0" smtClean="0"/>
              <a:t> in terms of how many staff may be needed to fulfill it.</a:t>
            </a:r>
          </a:p>
          <a:p>
            <a:pPr defTabSz="863028" eaLnBrk="0" fontAlgn="base" hangingPunct="0">
              <a:spcBef>
                <a:spcPct val="0"/>
              </a:spcBef>
              <a:spcAft>
                <a:spcPct val="0"/>
              </a:spcAft>
              <a:buClr>
                <a:schemeClr val="tx2"/>
              </a:buClr>
              <a:defRPr/>
            </a:pPr>
            <a:r>
              <a:rPr lang="en-US" sz="1500" dirty="0"/>
              <a:t>This is not a perfect science, and we will use the ongoing partner identification “tabletop exercise” to refine our criteria and how we apply them, and as we test and evaluate new delivery models we will adjust as needed.</a:t>
            </a:r>
          </a:p>
          <a:p>
            <a:pPr defTabSz="863028" eaLnBrk="0" fontAlgn="base" hangingPunct="0">
              <a:spcBef>
                <a:spcPct val="0"/>
              </a:spcBef>
              <a:spcAft>
                <a:spcPct val="0"/>
              </a:spcAft>
              <a:buClr>
                <a:schemeClr val="tx2"/>
              </a:buClr>
              <a:defRPr/>
            </a:pPr>
            <a:r>
              <a:rPr lang="en-US" sz="1500" dirty="0"/>
              <a:t>It is important to note that some offices would have fewer staff if they were staffed according to workload, but that their partners would receive just as much, if not more, service – for instance, in one of the small dots today, there may be 12 </a:t>
            </a:r>
            <a:r>
              <a:rPr lang="en-US" sz="1500" dirty="0" err="1"/>
              <a:t>mets</a:t>
            </a:r>
            <a:r>
              <a:rPr lang="en-US" sz="1500" dirty="0"/>
              <a:t>, but only the </a:t>
            </a:r>
            <a:r>
              <a:rPr lang="en-US" sz="1500" dirty="0" err="1"/>
              <a:t>WCM</a:t>
            </a:r>
            <a:r>
              <a:rPr lang="en-US" sz="1500" dirty="0"/>
              <a:t>, MIC, and effectively 1-2 others are able to dedicate time to supporting them directly. In the future, there may be 3-5 dedicated </a:t>
            </a:r>
            <a:r>
              <a:rPr lang="en-US" sz="1500" dirty="0" err="1"/>
              <a:t>IDSS</a:t>
            </a:r>
            <a:r>
              <a:rPr lang="en-US" sz="1500" dirty="0"/>
              <a:t> staff serving them, based on the foundation of the collaborative forecast process and the dedicated warning staff. </a:t>
            </a:r>
          </a:p>
        </p:txBody>
      </p:sp>
      <p:sp>
        <p:nvSpPr>
          <p:cNvPr id="4" name="Slide Number Placeholder 3"/>
          <p:cNvSpPr>
            <a:spLocks noGrp="1"/>
          </p:cNvSpPr>
          <p:nvPr>
            <p:ph type="sldNum" sz="quarter" idx="10"/>
          </p:nvPr>
        </p:nvSpPr>
        <p:spPr/>
        <p:txBody>
          <a:bodyPr/>
          <a:lstStyle/>
          <a:p>
            <a:fld id="{A5A4141B-F540-4B5B-AA91-4EB94291527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72152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544050" y="4836748"/>
            <a:ext cx="5725105" cy="715214"/>
          </a:xfrm>
        </p:spPr>
        <p:txBody>
          <a:bodyPr/>
          <a:lstStyle/>
          <a:p>
            <a:endParaRPr lang="en-US" b="0" dirty="0"/>
          </a:p>
        </p:txBody>
      </p:sp>
      <p:sp>
        <p:nvSpPr>
          <p:cNvPr id="4" name="Slide Number Placeholder 3"/>
          <p:cNvSpPr>
            <a:spLocks noGrp="1"/>
          </p:cNvSpPr>
          <p:nvPr>
            <p:ph type="sldNum" sz="quarter" idx="10"/>
          </p:nvPr>
        </p:nvSpPr>
        <p:spPr/>
        <p:txBody>
          <a:bodyPr/>
          <a:lstStyle/>
          <a:p>
            <a:fld id="{A5A4141B-F540-4B5B-AA91-4EB942915272}"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3511825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smtClean="0"/>
              <a:t>DISCUSSION</a:t>
            </a:r>
            <a:r>
              <a:rPr lang="en-US" b="1" baseline="0" dirty="0" smtClean="0"/>
              <a:t> DOC</a:t>
            </a:r>
            <a:endParaRPr lang="en-US" b="1" dirty="0" smtClean="0"/>
          </a:p>
          <a:p>
            <a:endParaRPr lang="en-US" dirty="0" smtClean="0"/>
          </a:p>
          <a:p>
            <a:r>
              <a:rPr lang="en-US" dirty="0" smtClean="0"/>
              <a:t>Coming back to the warning conversation, we want to make it clear that we are considering significant change but not a wholesale shift to a centralized model. The area model allows us to gain the scale needed for expertise and a deep bench for spinning up, and to ensure consistency of warning issuance across CWAs. Further consolidation could provide additional</a:t>
            </a:r>
            <a:r>
              <a:rPr lang="en-US" baseline="0" dirty="0" smtClean="0"/>
              <a:t> scale benefits but given that these offices would also serve a 24/7/365 “met watch” and “first point of contact” mission for the area, it is likely we would need that footprint to serve partners anyway.</a:t>
            </a:r>
            <a:r>
              <a:rPr lang="en-US" dirty="0" smtClean="0"/>
              <a:t> </a:t>
            </a:r>
          </a:p>
          <a:p>
            <a:endParaRPr lang="en-US" dirty="0" smtClean="0"/>
          </a:p>
          <a:p>
            <a:r>
              <a:rPr lang="en-US" dirty="0" smtClean="0"/>
              <a:t>As you</a:t>
            </a:r>
            <a:r>
              <a:rPr lang="en-US" baseline="0" dirty="0" smtClean="0"/>
              <a:t> may have seen in the phased approach in the pre-read, Phase 2 is step 2 on this spectrum - freeing up the overnight or ‘swing’ shifts through a warning backup protocol.</a:t>
            </a:r>
            <a:r>
              <a:rPr lang="en-US" baseline="0" dirty="0"/>
              <a:t> </a:t>
            </a:r>
            <a:r>
              <a:rPr lang="en-US" baseline="0" dirty="0" smtClean="0"/>
              <a:t>That move provides a significant unlock of staff time, but it does not provide the expertise and depth of bench gains that coverage by area does. It also requires handovers of warning responsibility that may put service at risk.</a:t>
            </a:r>
          </a:p>
        </p:txBody>
      </p:sp>
      <p:sp>
        <p:nvSpPr>
          <p:cNvPr id="4" name="Slide Number Placeholder 3"/>
          <p:cNvSpPr>
            <a:spLocks noGrp="1"/>
          </p:cNvSpPr>
          <p:nvPr>
            <p:ph type="sldNum" sz="quarter" idx="10"/>
          </p:nvPr>
        </p:nvSpPr>
        <p:spPr/>
        <p:txBody>
          <a:bodyPr/>
          <a:lstStyle/>
          <a:p>
            <a:fld id="{A5A4141B-F540-4B5B-AA91-4EB942915272}"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375628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863028" eaLnBrk="0" fontAlgn="base" hangingPunct="0">
              <a:spcBef>
                <a:spcPct val="0"/>
              </a:spcBef>
              <a:spcAft>
                <a:spcPct val="0"/>
              </a:spcAft>
              <a:buClr>
                <a:schemeClr val="tx2"/>
              </a:buClr>
              <a:defRPr/>
            </a:pPr>
            <a:r>
              <a:rPr lang="en-US" b="1" dirty="0" smtClean="0"/>
              <a:t>DISCUSSION DOC</a:t>
            </a:r>
          </a:p>
          <a:p>
            <a:endParaRPr lang="en-US" b="0" dirty="0" smtClean="0"/>
          </a:p>
          <a:p>
            <a:r>
              <a:rPr lang="en-US" b="0" dirty="0" smtClean="0"/>
              <a:t>I want to provide context for this map. This map is NOT a</a:t>
            </a:r>
            <a:r>
              <a:rPr lang="en-US" b="0" baseline="0" dirty="0" smtClean="0"/>
              <a:t> map we are committing to in terms of office size and functions. I can imagine many versions of this map being where we land in the future – for instance, perhaps NJ and NYC should be served by the same office, with an additional office service upstate NYC. Perhaps there are further benefits available from a warning center serving both Alabama and Georgia. Or, testing could show that additional warning offices are needed to maintain service levels. Further analysis and testing is needed both on the science and service side before putting forward a strict vision of office sizes.</a:t>
            </a:r>
          </a:p>
          <a:p>
            <a:endParaRPr lang="en-US" b="0" baseline="0" dirty="0" smtClean="0"/>
          </a:p>
          <a:p>
            <a:r>
              <a:rPr lang="en-US" b="0" baseline="0" dirty="0" smtClean="0"/>
              <a:t>This </a:t>
            </a:r>
            <a:r>
              <a:rPr lang="en-US" b="0" dirty="0" smtClean="0"/>
              <a:t>version of the map shows </a:t>
            </a:r>
            <a:r>
              <a:rPr lang="en-US" b="0" baseline="0" dirty="0" smtClean="0"/>
              <a:t>~40 groupings of offices – with roughly 1 warning office per state, with exceptions where states are large, or sparsely populated, or have very high demand partners. The warning offices are mostly high and extreme </a:t>
            </a:r>
            <a:r>
              <a:rPr lang="en-US" b="0" baseline="0" dirty="0" err="1" smtClean="0"/>
              <a:t>IDSS</a:t>
            </a:r>
            <a:r>
              <a:rPr lang="en-US" b="0" baseline="0" dirty="0" smtClean="0"/>
              <a:t> offices – meaning they will have significant numbers of </a:t>
            </a:r>
            <a:r>
              <a:rPr lang="en-US" b="0" baseline="0" dirty="0" err="1" smtClean="0"/>
              <a:t>IDSS</a:t>
            </a:r>
            <a:r>
              <a:rPr lang="en-US" b="0" baseline="0" dirty="0" smtClean="0"/>
              <a:t> staff in that office. During an event, </a:t>
            </a:r>
            <a:r>
              <a:rPr lang="en-US" b="0" baseline="0" dirty="0" err="1" smtClean="0"/>
              <a:t>IDSS</a:t>
            </a:r>
            <a:r>
              <a:rPr lang="en-US" b="0" baseline="0" dirty="0" smtClean="0"/>
              <a:t> staff can provide coverage for additional radar desks if needed, creating a deeper bench during an event. The size of the warning team can vary by warning frequency in that area.</a:t>
            </a:r>
          </a:p>
          <a:p>
            <a:endParaRPr lang="en-US" b="0" baseline="0" dirty="0" smtClean="0"/>
          </a:p>
          <a:p>
            <a:r>
              <a:rPr lang="en-US" b="0" baseline="0" dirty="0" smtClean="0"/>
              <a:t>It is important to note that all dots within each box would receive support from the other offices in their group – again, this model should increase service to partners.</a:t>
            </a:r>
          </a:p>
        </p:txBody>
      </p:sp>
      <p:sp>
        <p:nvSpPr>
          <p:cNvPr id="4" name="Slide Number Placeholder 3"/>
          <p:cNvSpPr>
            <a:spLocks noGrp="1"/>
          </p:cNvSpPr>
          <p:nvPr>
            <p:ph type="sldNum" sz="quarter" idx="10"/>
          </p:nvPr>
        </p:nvSpPr>
        <p:spPr/>
        <p:txBody>
          <a:bodyPr/>
          <a:lstStyle/>
          <a:p>
            <a:fld id="{A5A4141B-F540-4B5B-AA91-4EB942915272}"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383310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48" name="Shape 448"/>
          <p:cNvSpPr txBox="1">
            <a:spLocks noGrp="1"/>
          </p:cNvSpPr>
          <p:nvPr>
            <p:ph type="body" idx="1"/>
          </p:nvPr>
        </p:nvSpPr>
        <p:spPr>
          <a:xfrm>
            <a:off x="701045" y="4415792"/>
            <a:ext cx="5608318" cy="4183378"/>
          </a:xfrm>
          <a:prstGeom prst="rect">
            <a:avLst/>
          </a:prstGeom>
          <a:noFill/>
          <a:ln>
            <a:noFill/>
          </a:ln>
        </p:spPr>
        <p:txBody>
          <a:bodyPr lIns="91400" tIns="91400" rIns="91400" bIns="91400" anchor="t" anchorCtr="0">
            <a:noAutofit/>
          </a:bodyPr>
          <a:lstStyle/>
          <a:p>
            <a:pPr marL="0" marR="0" lvl="1" indent="76200" algn="l" rtl="0">
              <a:spcBef>
                <a:spcPts val="0"/>
              </a:spcBef>
              <a:buClr>
                <a:schemeClr val="dk1"/>
              </a:buClr>
              <a:buSzPct val="25000"/>
              <a:buFont typeface="Calibri"/>
              <a:buNone/>
            </a:pPr>
            <a:endParaRPr sz="1200" b="0" i="0" u="none" strike="noStrike" cap="none">
              <a:solidFill>
                <a:schemeClr val="dk1"/>
              </a:solidFill>
              <a:latin typeface="Arial"/>
              <a:ea typeface="Arial"/>
              <a:cs typeface="Arial"/>
              <a:sym typeface="Arial"/>
            </a:endParaRPr>
          </a:p>
        </p:txBody>
      </p:sp>
      <p:sp>
        <p:nvSpPr>
          <p:cNvPr id="449" name="Shape 449"/>
          <p:cNvSpPr txBox="1">
            <a:spLocks noGrp="1"/>
          </p:cNvSpPr>
          <p:nvPr>
            <p:ph type="sldNum" idx="12"/>
          </p:nvPr>
        </p:nvSpPr>
        <p:spPr>
          <a:xfrm>
            <a:off x="3970939" y="8829964"/>
            <a:ext cx="3037839" cy="464818"/>
          </a:xfrm>
          <a:prstGeom prst="rect">
            <a:avLst/>
          </a:prstGeom>
          <a:noFill/>
          <a:ln>
            <a:noFill/>
          </a:ln>
        </p:spPr>
        <p:txBody>
          <a:bodyPr lIns="93100" tIns="46525" rIns="93100" bIns="46525"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2</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9220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544050" y="4836749"/>
            <a:ext cx="5725105" cy="1668833"/>
          </a:xfrm>
        </p:spPr>
        <p:txBody>
          <a:bodyPr/>
          <a:lstStyle/>
          <a:p>
            <a:r>
              <a:rPr lang="en-US" b="1" dirty="0" smtClean="0"/>
              <a:t>DISCUSSION</a:t>
            </a:r>
            <a:r>
              <a:rPr lang="en-US" b="1" baseline="0" dirty="0" smtClean="0"/>
              <a:t> DOC</a:t>
            </a:r>
            <a:endParaRPr lang="en-US" b="1" dirty="0" smtClean="0"/>
          </a:p>
          <a:p>
            <a:r>
              <a:rPr lang="en-US" b="0" dirty="0" smtClean="0"/>
              <a:t>Although</a:t>
            </a:r>
            <a:r>
              <a:rPr lang="en-US" b="0" baseline="0" dirty="0" smtClean="0"/>
              <a:t> we are not going to spend as much time on it today, it is very important that we align our support functions where they can be most effective. There are many functions today within each </a:t>
            </a:r>
            <a:r>
              <a:rPr lang="en-US" b="0" baseline="0" dirty="0" err="1" smtClean="0"/>
              <a:t>WFO</a:t>
            </a:r>
            <a:r>
              <a:rPr lang="en-US" b="0" baseline="0" dirty="0" smtClean="0"/>
              <a:t> that could be best delivered across groups of </a:t>
            </a:r>
            <a:r>
              <a:rPr lang="en-US" b="0" baseline="0" dirty="0" err="1" smtClean="0"/>
              <a:t>WFOs</a:t>
            </a:r>
            <a:r>
              <a:rPr lang="en-US" b="0" baseline="0" dirty="0" smtClean="0"/>
              <a:t>. As we move to an asymmetric model this is even more important – if we have small offices of 5-10 staff and large offices of 30+ staff, they will need very different levels of support. </a:t>
            </a:r>
          </a:p>
          <a:p>
            <a:r>
              <a:rPr lang="en-US" b="0" baseline="0" dirty="0" smtClean="0"/>
              <a:t> </a:t>
            </a:r>
          </a:p>
          <a:p>
            <a:r>
              <a:rPr lang="en-US" b="0" baseline="0" dirty="0" smtClean="0"/>
              <a:t>As an example, we can create dedicated positions to support research across an area, where we cannot do that within each </a:t>
            </a:r>
            <a:r>
              <a:rPr lang="en-US" b="0" baseline="0" dirty="0" err="1" smtClean="0"/>
              <a:t>WFO</a:t>
            </a:r>
            <a:r>
              <a:rPr lang="en-US" b="0" baseline="0" dirty="0" smtClean="0"/>
              <a:t>. Similarly, we can create a training manager position at an area level to ensure consistent training across multiple offices. We will also explore options to bring leadership span of control down to best practice through creation of additional supervisory positions.</a:t>
            </a:r>
            <a:endParaRPr lang="en-US" b="0" dirty="0"/>
          </a:p>
        </p:txBody>
      </p:sp>
      <p:sp>
        <p:nvSpPr>
          <p:cNvPr id="4" name="Slide Number Placeholder 3"/>
          <p:cNvSpPr>
            <a:spLocks noGrp="1"/>
          </p:cNvSpPr>
          <p:nvPr>
            <p:ph type="sldNum" sz="quarter" idx="10"/>
          </p:nvPr>
        </p:nvSpPr>
        <p:spPr/>
        <p:txBody>
          <a:bodyPr/>
          <a:lstStyle/>
          <a:p>
            <a:fld id="{A5A4141B-F540-4B5B-AA91-4EB942915272}"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1446659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0" dirty="0" smtClean="0"/>
              <a:t>Adding on the support functions layer, we see how office sizes</a:t>
            </a:r>
            <a:r>
              <a:rPr lang="en-US" b="0" baseline="0" dirty="0" smtClean="0"/>
              <a:t> could differ dramatically across the country, and that at each office there is </a:t>
            </a:r>
            <a:r>
              <a:rPr lang="en-US" b="0" baseline="0" dirty="0" err="1" smtClean="0"/>
              <a:t>IDSS</a:t>
            </a:r>
            <a:r>
              <a:rPr lang="en-US" b="0" baseline="0" dirty="0" smtClean="0"/>
              <a:t> and some level of support (electronics making up the bulk, and then leadership and training). Again, this map is illustrative – it is based on a preliminary analysis of needs across the country – but it provides a compelling vision for how NWS could look to partners and it shows the significant work we have ahead of us.</a:t>
            </a:r>
            <a:endParaRPr lang="en-US" b="0" dirty="0"/>
          </a:p>
        </p:txBody>
      </p:sp>
      <p:sp>
        <p:nvSpPr>
          <p:cNvPr id="4" name="Slide Number Placeholder 3"/>
          <p:cNvSpPr>
            <a:spLocks noGrp="1"/>
          </p:cNvSpPr>
          <p:nvPr>
            <p:ph type="sldNum" sz="quarter" idx="10"/>
          </p:nvPr>
        </p:nvSpPr>
        <p:spPr/>
        <p:txBody>
          <a:bodyPr/>
          <a:lstStyle/>
          <a:p>
            <a:fld id="{A5A4141B-F540-4B5B-AA91-4EB94291527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339691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544050" y="4836749"/>
            <a:ext cx="5725105" cy="238404"/>
          </a:xfrm>
        </p:spPr>
        <p:txBody>
          <a:bodyPr/>
          <a:lstStyle/>
          <a:p>
            <a:r>
              <a:rPr lang="en-US" b="1" dirty="0" smtClean="0"/>
              <a:t>DISCUSSION DOC</a:t>
            </a:r>
          </a:p>
          <a:p>
            <a:r>
              <a:rPr lang="en-US" b="0" dirty="0" smtClean="0"/>
              <a:t>We</a:t>
            </a:r>
            <a:r>
              <a:rPr lang="en-US" b="0" baseline="0" dirty="0" smtClean="0"/>
              <a:t> can achieve this vision within our current staffing levels, but it will require “unlocking” 400-900 of our meteorologists in the field today to refocus their time, operate at different times of the day, or change offices. This does not mean we need additional staff – as you see on the following pages, there are ways to meet this demand within our current staffing levels, and the estimated staffing levels need to be tested and evaluated.</a:t>
            </a:r>
            <a:endParaRPr lang="en-US" b="0" dirty="0"/>
          </a:p>
        </p:txBody>
      </p:sp>
      <p:sp>
        <p:nvSpPr>
          <p:cNvPr id="4" name="Slide Number Placeholder 3"/>
          <p:cNvSpPr>
            <a:spLocks noGrp="1"/>
          </p:cNvSpPr>
          <p:nvPr>
            <p:ph type="sldNum" sz="quarter" idx="10"/>
          </p:nvPr>
        </p:nvSpPr>
        <p:spPr/>
        <p:txBody>
          <a:bodyPr/>
          <a:lstStyle/>
          <a:p>
            <a:fld id="{A5A4141B-F540-4B5B-AA91-4EB942915272}" type="slidenum">
              <a:rPr lang="en-US" smtClean="0">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2626507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544050" y="4836749"/>
            <a:ext cx="5725105" cy="238404"/>
          </a:xfrm>
        </p:spPr>
        <p:txBody>
          <a:bodyPr/>
          <a:lstStyle/>
          <a:p>
            <a:pPr defTabSz="863028" eaLnBrk="0" fontAlgn="base" hangingPunct="0">
              <a:spcBef>
                <a:spcPct val="0"/>
              </a:spcBef>
              <a:spcAft>
                <a:spcPct val="0"/>
              </a:spcAft>
              <a:buClr>
                <a:schemeClr val="tx2"/>
              </a:buClr>
              <a:defRPr/>
            </a:pPr>
            <a:r>
              <a:rPr lang="en-US" b="1" dirty="0" smtClean="0"/>
              <a:t>DISCUSSION DOC</a:t>
            </a:r>
          </a:p>
          <a:p>
            <a:endParaRPr lang="en-US" b="0" dirty="0" smtClean="0"/>
          </a:p>
          <a:p>
            <a:r>
              <a:rPr lang="en-US" b="0" dirty="0" smtClean="0"/>
              <a:t>We have identified 7 “unlocks” – strategic staffing is the notion that we would</a:t>
            </a:r>
            <a:r>
              <a:rPr lang="en-US" b="0" baseline="0" dirty="0" smtClean="0"/>
              <a:t> release the constraint of ~12 </a:t>
            </a:r>
            <a:r>
              <a:rPr lang="en-US" b="0" baseline="0" dirty="0" err="1" smtClean="0"/>
              <a:t>mets</a:t>
            </a:r>
            <a:r>
              <a:rPr lang="en-US" b="0" baseline="0" dirty="0" smtClean="0"/>
              <a:t> per office, the collaborative forecast process is about shifting how our forecasters spend time, the 5-12 pathway allows us to use our current resources more effectively, </a:t>
            </a:r>
            <a:r>
              <a:rPr lang="en-US" b="0" baseline="0" dirty="0" err="1" smtClean="0"/>
              <a:t>autosonders</a:t>
            </a:r>
            <a:r>
              <a:rPr lang="en-US" b="0" baseline="0" dirty="0" smtClean="0"/>
              <a:t> add some flexibility to office operations, releasing the 24/7 requirement allows us to shift staff to daytime hours, staffing flexibility allows us to go down to 1 person on shift if needed, and strategic positioning allows us to embed, deploy, or even move an office if needed to support partners</a:t>
            </a:r>
          </a:p>
          <a:p>
            <a:endParaRPr lang="en-US" b="0" baseline="0" dirty="0" smtClean="0"/>
          </a:p>
          <a:p>
            <a:r>
              <a:rPr lang="en-US" b="0" baseline="0" dirty="0" smtClean="0"/>
              <a:t>As you see on the following page, we are going to need to make progress on all of these unlocks to meet demand. </a:t>
            </a:r>
            <a:endParaRPr lang="en-US" b="0" dirty="0"/>
          </a:p>
        </p:txBody>
      </p:sp>
      <p:sp>
        <p:nvSpPr>
          <p:cNvPr id="4" name="Slide Number Placeholder 3"/>
          <p:cNvSpPr>
            <a:spLocks noGrp="1"/>
          </p:cNvSpPr>
          <p:nvPr>
            <p:ph type="sldNum" sz="quarter" idx="10"/>
          </p:nvPr>
        </p:nvSpPr>
        <p:spPr/>
        <p:txBody>
          <a:bodyPr/>
          <a:lstStyle/>
          <a:p>
            <a:fld id="{A5A4141B-F540-4B5B-AA91-4EB942915272}" type="slidenum">
              <a:rPr lang="en-US" smtClean="0">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2488481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536475" y="4788531"/>
            <a:ext cx="5645390" cy="236027"/>
          </a:xfrm>
        </p:spPr>
        <p:txBody>
          <a:bodyPr/>
          <a:lstStyle/>
          <a:p>
            <a:pPr defTabSz="852930" eaLnBrk="0" fontAlgn="base" hangingPunct="0">
              <a:spcBef>
                <a:spcPct val="0"/>
              </a:spcBef>
              <a:spcAft>
                <a:spcPct val="0"/>
              </a:spcAft>
              <a:buClr>
                <a:schemeClr val="tx2"/>
              </a:buClr>
              <a:defRPr/>
            </a:pPr>
            <a:r>
              <a:rPr lang="en-US" b="1" dirty="0" smtClean="0"/>
              <a:t>DISCUSSION DOC</a:t>
            </a:r>
          </a:p>
          <a:p>
            <a:endParaRPr lang="en-US" b="0" baseline="0" dirty="0" smtClean="0"/>
          </a:p>
          <a:p>
            <a:r>
              <a:rPr lang="en-US" b="0" baseline="0" dirty="0" smtClean="0"/>
              <a:t>We can see that making progress on the collaborative forecast process, based on the </a:t>
            </a:r>
            <a:r>
              <a:rPr lang="en-US" b="0" baseline="0" dirty="0" err="1" smtClean="0"/>
              <a:t>NBM</a:t>
            </a:r>
            <a:r>
              <a:rPr lang="en-US" b="0" baseline="0" dirty="0" smtClean="0"/>
              <a:t>, is critical and may present an early opportunity to refocus time. We also need to develop a 24/7 backup capability for warnings to allow for shift scheduling flexibility. And while it isn’t shown here, it is important to note that if we don’t take the additional step towards creating dedicated warning teams, our </a:t>
            </a:r>
            <a:r>
              <a:rPr lang="en-US" b="0" baseline="0" dirty="0" err="1" smtClean="0"/>
              <a:t>IDSS</a:t>
            </a:r>
            <a:r>
              <a:rPr lang="en-US" b="0" baseline="0" dirty="0" smtClean="0"/>
              <a:t> staff will be playing the dual role of </a:t>
            </a:r>
            <a:r>
              <a:rPr lang="en-US" b="0" baseline="0" dirty="0" err="1" smtClean="0"/>
              <a:t>IDSS</a:t>
            </a:r>
            <a:r>
              <a:rPr lang="en-US" b="0" baseline="0" dirty="0" smtClean="0"/>
              <a:t> and warning production, meaning they are less flexible to respond to partners and less able to develop deep expertise. </a:t>
            </a:r>
          </a:p>
          <a:p>
            <a:endParaRPr lang="en-US" b="0" baseline="0" dirty="0" smtClean="0"/>
          </a:p>
          <a:p>
            <a:r>
              <a:rPr lang="en-US" b="0" baseline="0" dirty="0" smtClean="0"/>
              <a:t>It’s important to note that as we build up flexibility on the left side, we can lose that flexibility if we do not achieve the “form unlocks” on the right side. Labor negotiations will be critical here.</a:t>
            </a:r>
            <a:endParaRPr lang="en-US" b="0" dirty="0"/>
          </a:p>
        </p:txBody>
      </p:sp>
      <p:sp>
        <p:nvSpPr>
          <p:cNvPr id="4" name="Slide Number Placeholder 3"/>
          <p:cNvSpPr>
            <a:spLocks noGrp="1"/>
          </p:cNvSpPr>
          <p:nvPr>
            <p:ph type="sldNum" sz="quarter" idx="10"/>
          </p:nvPr>
        </p:nvSpPr>
        <p:spPr/>
        <p:txBody>
          <a:bodyPr/>
          <a:lstStyle/>
          <a:p>
            <a:fld id="{A19EEA00-A98B-414A-9FCD-3A4DC977A368}"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1321035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632766" y="5421391"/>
            <a:ext cx="6658651" cy="581111"/>
          </a:xfrm>
        </p:spPr>
        <p:txBody>
          <a:bodyPr/>
          <a:lstStyle/>
          <a:p>
            <a:pPr defTabSz="863028" eaLnBrk="0" fontAlgn="base" hangingPunct="0">
              <a:spcBef>
                <a:spcPct val="0"/>
              </a:spcBef>
              <a:spcAft>
                <a:spcPct val="0"/>
              </a:spcAft>
              <a:buClr>
                <a:schemeClr val="tx2"/>
              </a:buClr>
              <a:defRPr/>
            </a:pPr>
            <a:r>
              <a:rPr lang="en-US" sz="1300" b="1" dirty="0"/>
              <a:t>DISCUSSION DOC</a:t>
            </a:r>
          </a:p>
          <a:p>
            <a:endParaRPr lang="en-US" sz="1300" dirty="0"/>
          </a:p>
          <a:p>
            <a:r>
              <a:rPr lang="en-US" sz="1300" dirty="0"/>
              <a:t>It is so important to note that this will not be a light switch event – we will first focus on several unlocks that are achievable early on; at the same time we will test the capabilities needed to move to “Phase 2”, in which offices can reduce hours, and eventually to “Phase 3” where there is no grid production in local offices and staff can shift to meet </a:t>
            </a:r>
            <a:r>
              <a:rPr lang="en-US" sz="1300" dirty="0" err="1"/>
              <a:t>IDSS</a:t>
            </a:r>
            <a:r>
              <a:rPr lang="en-US" sz="1300" dirty="0"/>
              <a:t> demand across the country. </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3609465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544047" y="4836747"/>
            <a:ext cx="5725105" cy="23840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2915115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56" name="Shape 456"/>
          <p:cNvSpPr txBox="1">
            <a:spLocks noGrp="1"/>
          </p:cNvSpPr>
          <p:nvPr>
            <p:ph type="body" idx="1"/>
          </p:nvPr>
        </p:nvSpPr>
        <p:spPr>
          <a:xfrm>
            <a:off x="701045" y="4415792"/>
            <a:ext cx="5608318" cy="4183378"/>
          </a:xfrm>
          <a:prstGeom prst="rect">
            <a:avLst/>
          </a:prstGeom>
          <a:noFill/>
          <a:ln>
            <a:noFill/>
          </a:ln>
        </p:spPr>
        <p:txBody>
          <a:bodyPr lIns="91400" tIns="91400" rIns="91400" bIns="91400" anchor="t" anchorCtr="0">
            <a:noAutofit/>
          </a:bodyPr>
          <a:lstStyle/>
          <a:p>
            <a:pPr marL="0" marR="0" lvl="1" indent="76200" algn="l" rtl="0">
              <a:spcBef>
                <a:spcPts val="0"/>
              </a:spcBef>
              <a:buClr>
                <a:schemeClr val="dk1"/>
              </a:buClr>
              <a:buSzPct val="25000"/>
              <a:buFont typeface="Calibri"/>
              <a:buNone/>
            </a:pPr>
            <a:endParaRPr sz="1200" b="0" i="0" u="none" strike="noStrike" cap="none">
              <a:solidFill>
                <a:schemeClr val="dk1"/>
              </a:solidFill>
              <a:latin typeface="Arial"/>
              <a:ea typeface="Arial"/>
              <a:cs typeface="Arial"/>
              <a:sym typeface="Arial"/>
            </a:endParaRPr>
          </a:p>
        </p:txBody>
      </p:sp>
      <p:sp>
        <p:nvSpPr>
          <p:cNvPr id="457" name="Shape 457"/>
          <p:cNvSpPr txBox="1">
            <a:spLocks noGrp="1"/>
          </p:cNvSpPr>
          <p:nvPr>
            <p:ph type="sldNum" idx="12"/>
          </p:nvPr>
        </p:nvSpPr>
        <p:spPr>
          <a:xfrm>
            <a:off x="3970939" y="8829964"/>
            <a:ext cx="3037839" cy="464818"/>
          </a:xfrm>
          <a:prstGeom prst="rect">
            <a:avLst/>
          </a:prstGeom>
          <a:noFill/>
          <a:ln>
            <a:noFill/>
          </a:ln>
        </p:spPr>
        <p:txBody>
          <a:bodyPr lIns="93100" tIns="46525" rIns="93100" bIns="46525"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717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1270000" y="725488"/>
            <a:ext cx="4832350" cy="3624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4" name="Shape 504"/>
          <p:cNvSpPr txBox="1">
            <a:spLocks noGrp="1"/>
          </p:cNvSpPr>
          <p:nvPr>
            <p:ph type="body" idx="1"/>
          </p:nvPr>
        </p:nvSpPr>
        <p:spPr>
          <a:xfrm>
            <a:off x="737371" y="4590359"/>
            <a:ext cx="5898911" cy="4348757"/>
          </a:xfrm>
          <a:prstGeom prst="rect">
            <a:avLst/>
          </a:prstGeom>
          <a:noFill/>
          <a:ln>
            <a:noFill/>
          </a:ln>
        </p:spPr>
        <p:txBody>
          <a:bodyPr lIns="94828" tIns="94828" rIns="94828" bIns="94828" anchor="t" anchorCtr="0">
            <a:noAutofit/>
          </a:bodyPr>
          <a:lstStyle/>
          <a:p>
            <a:r>
              <a:rPr lang="en-US" sz="1000" b="1" dirty="0"/>
              <a:t>Louis: </a:t>
            </a:r>
            <a:r>
              <a:rPr lang="en-US" sz="1000" dirty="0"/>
              <a:t>OWA is part of Evolve -- NWS began the Operations and Workforce Analysis (OWA) in 2015 to reach the strategic vision of “Weather-Ready Nation”. </a:t>
            </a:r>
          </a:p>
          <a:p>
            <a:endParaRPr lang="en-US" sz="1000" dirty="0"/>
          </a:p>
          <a:p>
            <a:r>
              <a:rPr lang="en-US" sz="1000" dirty="0"/>
              <a:t>[If needed] Phases of work and objectives include:</a:t>
            </a:r>
          </a:p>
          <a:p>
            <a:endParaRPr lang="en-US" sz="1000" b="1" dirty="0">
              <a:solidFill>
                <a:srgbClr val="0066CC"/>
              </a:solidFill>
              <a:latin typeface="Arial"/>
            </a:endParaRPr>
          </a:p>
          <a:p>
            <a:r>
              <a:rPr lang="en-US" sz="1000" b="1" dirty="0">
                <a:solidFill>
                  <a:srgbClr val="0066CC"/>
                </a:solidFill>
                <a:latin typeface="Arial"/>
              </a:rPr>
              <a:t>Diagnostic: Current state baseline and current state gaps</a:t>
            </a:r>
          </a:p>
          <a:p>
            <a:pPr marL="285735" indent="-285735">
              <a:buFont typeface="Arial" panose="020B0604020202020204" pitchFamily="34" charset="0"/>
              <a:buChar char="•"/>
            </a:pPr>
            <a:r>
              <a:rPr lang="en-US" sz="1000" dirty="0">
                <a:solidFill>
                  <a:srgbClr val="000000"/>
                </a:solidFill>
                <a:latin typeface="Arial"/>
              </a:rPr>
              <a:t>Understand and baseline current state </a:t>
            </a:r>
            <a:r>
              <a:rPr lang="en-US" sz="1000" b="1" dirty="0">
                <a:solidFill>
                  <a:srgbClr val="000000"/>
                </a:solidFill>
                <a:latin typeface="Arial"/>
              </a:rPr>
              <a:t>organizational structure, workforce model, and operating model </a:t>
            </a:r>
            <a:r>
              <a:rPr lang="en-US" sz="1000" dirty="0">
                <a:solidFill>
                  <a:srgbClr val="000000"/>
                </a:solidFill>
                <a:latin typeface="Arial"/>
              </a:rPr>
              <a:t>through a comprehensive assessment and analysis</a:t>
            </a:r>
          </a:p>
          <a:p>
            <a:pPr marL="285735" indent="-285735">
              <a:buFont typeface="Arial" panose="020B0604020202020204" pitchFamily="34" charset="0"/>
              <a:buChar char="•"/>
            </a:pPr>
            <a:r>
              <a:rPr lang="en-US" sz="1000" dirty="0">
                <a:solidFill>
                  <a:srgbClr val="000000"/>
                </a:solidFill>
                <a:latin typeface="Arial"/>
              </a:rPr>
              <a:t>Focus in particular on better qualifying and quantifying Impact-Based Decision Support Services (</a:t>
            </a:r>
            <a:r>
              <a:rPr lang="en-US" sz="1000" dirty="0" err="1">
                <a:solidFill>
                  <a:srgbClr val="000000"/>
                </a:solidFill>
                <a:latin typeface="Arial"/>
              </a:rPr>
              <a:t>IDSS</a:t>
            </a:r>
            <a:r>
              <a:rPr lang="en-US" sz="1000" dirty="0">
                <a:solidFill>
                  <a:srgbClr val="000000"/>
                </a:solidFill>
                <a:latin typeface="Arial"/>
              </a:rPr>
              <a:t>), which is the support provided to partners to translate forecasts into decisions</a:t>
            </a:r>
          </a:p>
          <a:p>
            <a:pPr marL="285735" indent="-285735">
              <a:buFont typeface="Arial" panose="020B0604020202020204" pitchFamily="34" charset="0"/>
              <a:buChar char="•"/>
            </a:pPr>
            <a:r>
              <a:rPr lang="en-US" sz="1000" b="1" dirty="0">
                <a:solidFill>
                  <a:srgbClr val="000000"/>
                </a:solidFill>
                <a:latin typeface="Arial"/>
              </a:rPr>
              <a:t>Identify gaps in the current state</a:t>
            </a:r>
            <a:r>
              <a:rPr lang="en-US" sz="1000" dirty="0">
                <a:solidFill>
                  <a:srgbClr val="000000"/>
                </a:solidFill>
                <a:latin typeface="Arial"/>
              </a:rPr>
              <a:t> operations, workforce, and organization required </a:t>
            </a:r>
            <a:r>
              <a:rPr lang="en-US" sz="1000" b="1" dirty="0">
                <a:solidFill>
                  <a:srgbClr val="000000"/>
                </a:solidFill>
                <a:latin typeface="Arial"/>
              </a:rPr>
              <a:t>to achieve a Weather-Ready Nation (</a:t>
            </a:r>
            <a:r>
              <a:rPr lang="en-US" sz="1000" b="1" dirty="0" err="1">
                <a:solidFill>
                  <a:srgbClr val="000000"/>
                </a:solidFill>
                <a:latin typeface="Arial"/>
              </a:rPr>
              <a:t>WRN</a:t>
            </a:r>
            <a:r>
              <a:rPr lang="en-US" sz="1000" b="1" dirty="0">
                <a:solidFill>
                  <a:srgbClr val="000000"/>
                </a:solidFill>
                <a:latin typeface="Arial"/>
              </a:rPr>
              <a:t>) </a:t>
            </a:r>
            <a:r>
              <a:rPr lang="en-US" sz="1000" dirty="0">
                <a:solidFill>
                  <a:srgbClr val="000000"/>
                </a:solidFill>
                <a:latin typeface="Arial"/>
              </a:rPr>
              <a:t>and thus support </a:t>
            </a:r>
            <a:r>
              <a:rPr lang="en-US" sz="1000" dirty="0" err="1">
                <a:solidFill>
                  <a:srgbClr val="000000"/>
                </a:solidFill>
                <a:latin typeface="Arial"/>
              </a:rPr>
              <a:t>IDSS</a:t>
            </a:r>
            <a:endParaRPr lang="en-US" sz="1000" dirty="0">
              <a:solidFill>
                <a:srgbClr val="000000"/>
              </a:solidFill>
              <a:latin typeface="Arial"/>
            </a:endParaRPr>
          </a:p>
          <a:p>
            <a:pPr marL="285735" indent="-285735">
              <a:buFont typeface="Arial" panose="020B0604020202020204" pitchFamily="34" charset="0"/>
              <a:buChar char="•"/>
            </a:pPr>
            <a:endParaRPr lang="en-US" sz="1000" dirty="0">
              <a:solidFill>
                <a:srgbClr val="000000"/>
              </a:solidFill>
              <a:latin typeface="Arial"/>
            </a:endParaRPr>
          </a:p>
          <a:p>
            <a:r>
              <a:rPr lang="en-US" sz="1000" b="1" dirty="0">
                <a:solidFill>
                  <a:srgbClr val="0066CC"/>
                </a:solidFill>
                <a:latin typeface="Arial"/>
              </a:rPr>
              <a:t>Stakeholder Engagement and Change Management:</a:t>
            </a:r>
          </a:p>
          <a:p>
            <a:pPr marL="285735" indent="-285735">
              <a:buFont typeface="Arial" panose="020B0604020202020204" pitchFamily="34" charset="0"/>
              <a:buChar char="•"/>
            </a:pPr>
            <a:r>
              <a:rPr lang="en-US" sz="1000" dirty="0">
                <a:solidFill>
                  <a:srgbClr val="000000"/>
                </a:solidFill>
                <a:latin typeface="Arial"/>
              </a:rPr>
              <a:t>Develop the capacity to involve stakeholders throughout the project</a:t>
            </a:r>
          </a:p>
          <a:p>
            <a:pPr>
              <a:buSzPct val="25000"/>
            </a:pPr>
            <a:endParaRPr lang="en-US" sz="1000" dirty="0"/>
          </a:p>
          <a:p>
            <a:r>
              <a:rPr lang="en-US" sz="1000" b="1" dirty="0">
                <a:solidFill>
                  <a:srgbClr val="0066CC"/>
                </a:solidFill>
                <a:latin typeface="Arial"/>
              </a:rPr>
              <a:t>Recommendation of Alternatives:</a:t>
            </a:r>
          </a:p>
          <a:p>
            <a:pPr marL="285735" indent="-285735">
              <a:buFont typeface="Arial" panose="020B0604020202020204" pitchFamily="34" charset="0"/>
              <a:buChar char="•"/>
            </a:pPr>
            <a:r>
              <a:rPr lang="en-US" sz="1000" dirty="0">
                <a:solidFill>
                  <a:srgbClr val="000000"/>
                </a:solidFill>
                <a:latin typeface="Arial"/>
              </a:rPr>
              <a:t>Develop</a:t>
            </a:r>
            <a:r>
              <a:rPr lang="en-US" sz="1000" b="1" dirty="0">
                <a:solidFill>
                  <a:srgbClr val="000000"/>
                </a:solidFill>
                <a:latin typeface="Arial"/>
              </a:rPr>
              <a:t> </a:t>
            </a:r>
            <a:r>
              <a:rPr lang="en-US" sz="1000" dirty="0">
                <a:solidFill>
                  <a:srgbClr val="000000"/>
                </a:solidFill>
                <a:latin typeface="Arial"/>
              </a:rPr>
              <a:t>recommendations for evolving NWS from current to future state to close gaps, leverage state-of-the-art science and technology, consider geographic differences, and enable services and workforce concepts in NWS strategic documents</a:t>
            </a:r>
          </a:p>
          <a:p>
            <a:pPr>
              <a:buSzPct val="25000"/>
            </a:pPr>
            <a:endParaRPr lang="en-US" sz="1000" dirty="0"/>
          </a:p>
          <a:p>
            <a:r>
              <a:rPr lang="en-US" sz="1000" b="1" dirty="0">
                <a:solidFill>
                  <a:srgbClr val="0066CC"/>
                </a:solidFill>
                <a:latin typeface="Arial"/>
              </a:rPr>
              <a:t>Implementation Planning:</a:t>
            </a:r>
          </a:p>
          <a:p>
            <a:pPr marL="285735" indent="-285735">
              <a:buFont typeface="Arial" panose="020B0604020202020204" pitchFamily="34" charset="0"/>
              <a:buChar char="•"/>
            </a:pPr>
            <a:r>
              <a:rPr lang="en-US" sz="1000" dirty="0">
                <a:solidFill>
                  <a:srgbClr val="000000"/>
                </a:solidFill>
                <a:latin typeface="Arial"/>
              </a:rPr>
              <a:t>Advance recommendations to action through plans, quick wins, and phased implementation</a:t>
            </a:r>
          </a:p>
          <a:p>
            <a:pPr>
              <a:buSzPct val="25000"/>
            </a:pPr>
            <a:endParaRPr sz="1000" dirty="0"/>
          </a:p>
        </p:txBody>
      </p:sp>
    </p:spTree>
    <p:extLst>
      <p:ext uri="{BB962C8B-B14F-4D97-AF65-F5344CB8AC3E}">
        <p14:creationId xmlns:p14="http://schemas.microsoft.com/office/powerpoint/2010/main" val="10761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701045" y="4415792"/>
            <a:ext cx="5608318" cy="4183378"/>
          </a:xfrm>
          <a:prstGeom prst="rect">
            <a:avLst/>
          </a:prstGeom>
          <a:noFill/>
          <a:ln>
            <a:noFill/>
          </a:ln>
        </p:spPr>
        <p:txBody>
          <a:bodyPr lIns="92050" tIns="92050" rIns="92050" bIns="92050"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TPS:  Agreement on Interns and/or ROC</a:t>
            </a:r>
          </a:p>
        </p:txBody>
      </p:sp>
      <p:sp>
        <p:nvSpPr>
          <p:cNvPr id="514" name="Shape 5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0728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2906" indent="-172906">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F881A8D7-310E-427C-9162-2B5EA97A709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244380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701045" y="4415792"/>
            <a:ext cx="5608318" cy="4183378"/>
          </a:xfrm>
          <a:prstGeom prst="rect">
            <a:avLst/>
          </a:prstGeom>
          <a:noFill/>
          <a:ln>
            <a:noFill/>
          </a:ln>
        </p:spPr>
        <p:txBody>
          <a:bodyPr lIns="92050" tIns="92050" rIns="92050" bIns="9205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522" name="Shape 52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8007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3107172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530" lvl="1" defTabSz="863028" eaLnBrk="0" fontAlgn="base" hangingPunct="0">
              <a:spcBef>
                <a:spcPct val="0"/>
              </a:spcBef>
              <a:spcAft>
                <a:spcPct val="0"/>
              </a:spcAft>
              <a:buClr>
                <a:schemeClr val="tx2"/>
              </a:buClr>
              <a:buSzPct val="120000"/>
              <a:defRPr/>
            </a:pPr>
            <a:r>
              <a:rPr lang="en-US" b="1" dirty="0" smtClean="0"/>
              <a:t>DISCUSSION DOC </a:t>
            </a:r>
          </a:p>
          <a:p>
            <a:pPr marL="1530" lvl="1"/>
            <a:endParaRPr lang="en-US" sz="1500" dirty="0">
              <a:solidFill>
                <a:schemeClr val="tx1"/>
              </a:solidFill>
              <a:latin typeface="Arial" charset="0"/>
              <a:ea typeface="+mn-ea"/>
              <a:cs typeface="+mn-cs"/>
            </a:endParaRPr>
          </a:p>
          <a:p>
            <a:pPr lvl="1"/>
            <a:r>
              <a:rPr lang="en-US" sz="1500" dirty="0">
                <a:solidFill>
                  <a:schemeClr val="tx1"/>
                </a:solidFill>
                <a:latin typeface="Arial" charset="0"/>
                <a:ea typeface="+mn-ea"/>
                <a:cs typeface="+mn-cs"/>
              </a:rPr>
              <a:t>The OWA project is helping the National Weather Service become an increasingly customer-centric organization, focused on supporting partner decision-making that protects lives and property. [actionable information to reduce weather-related fatalities]</a:t>
            </a:r>
          </a:p>
          <a:p>
            <a:pPr lvl="1"/>
            <a:r>
              <a:rPr lang="en-US" sz="1500" dirty="0">
                <a:solidFill>
                  <a:schemeClr val="tx1"/>
                </a:solidFill>
                <a:latin typeface="Arial" charset="0"/>
                <a:ea typeface="+mn-ea"/>
                <a:cs typeface="+mn-cs"/>
              </a:rPr>
              <a:t>Today we would like to discuss how changes to the field structure and our staffing could support all offices in delivering deep relationships </a:t>
            </a:r>
            <a:r>
              <a:rPr lang="en-US" sz="1500" dirty="0" err="1">
                <a:solidFill>
                  <a:schemeClr val="tx1"/>
                </a:solidFill>
                <a:latin typeface="Arial" charset="0"/>
                <a:ea typeface="+mn-ea"/>
                <a:cs typeface="+mn-cs"/>
              </a:rPr>
              <a:t>IDSS</a:t>
            </a:r>
            <a:r>
              <a:rPr lang="en-US" sz="1500" dirty="0">
                <a:solidFill>
                  <a:schemeClr val="tx1"/>
                </a:solidFill>
                <a:latin typeface="Arial" charset="0"/>
                <a:ea typeface="+mn-ea"/>
                <a:cs typeface="+mn-cs"/>
              </a:rPr>
              <a:t> and consistent, high quality forecasts. Although we are meeting our mission today (in terms of </a:t>
            </a:r>
            <a:r>
              <a:rPr lang="en-US" sz="1500" dirty="0" err="1">
                <a:solidFill>
                  <a:schemeClr val="tx1"/>
                </a:solidFill>
                <a:latin typeface="Arial" charset="0"/>
                <a:ea typeface="+mn-ea"/>
                <a:cs typeface="+mn-cs"/>
              </a:rPr>
              <a:t>GPRA</a:t>
            </a:r>
            <a:r>
              <a:rPr lang="en-US" sz="1500" dirty="0">
                <a:solidFill>
                  <a:schemeClr val="tx1"/>
                </a:solidFill>
                <a:latin typeface="Arial" charset="0"/>
                <a:ea typeface="+mn-ea"/>
                <a:cs typeface="+mn-cs"/>
              </a:rPr>
              <a:t> goals) and there are pockets of excellence in delivering </a:t>
            </a:r>
            <a:r>
              <a:rPr lang="en-US" sz="1500" dirty="0" err="1">
                <a:solidFill>
                  <a:schemeClr val="tx1"/>
                </a:solidFill>
                <a:latin typeface="Arial" charset="0"/>
                <a:ea typeface="+mn-ea"/>
                <a:cs typeface="+mn-cs"/>
              </a:rPr>
              <a:t>IDSS</a:t>
            </a:r>
            <a:r>
              <a:rPr lang="en-US" sz="1500" dirty="0">
                <a:solidFill>
                  <a:schemeClr val="tx1"/>
                </a:solidFill>
                <a:latin typeface="Arial" charset="0"/>
                <a:ea typeface="+mn-ea"/>
                <a:cs typeface="+mn-cs"/>
              </a:rPr>
              <a:t> today that which we should celebrate and which our partners love, those offices are doing so through their own creativity and initiative in working around constraints. We are enhancing our mission to save lives, and to do so we need to address several challenges.</a:t>
            </a:r>
          </a:p>
          <a:p>
            <a:pPr lvl="2"/>
            <a:r>
              <a:rPr lang="en-US" sz="1500" dirty="0">
                <a:solidFill>
                  <a:srgbClr val="FF0000"/>
                </a:solidFill>
                <a:latin typeface="Arial" charset="0"/>
                <a:ea typeface="+mn-ea"/>
                <a:cs typeface="+mn-cs"/>
              </a:rPr>
              <a:t>AMF [Hit the bold points in the doc]</a:t>
            </a:r>
          </a:p>
          <a:p>
            <a:pPr lvl="1"/>
            <a:r>
              <a:rPr lang="en-US" sz="1500" dirty="0">
                <a:solidFill>
                  <a:schemeClr val="tx1"/>
                </a:solidFill>
                <a:latin typeface="Arial" charset="0"/>
                <a:ea typeface="+mn-ea"/>
                <a:cs typeface="+mn-cs"/>
              </a:rPr>
              <a:t>The concept our team has developed – the Fully Integrated Field Structure – enables our mission through distributed </a:t>
            </a:r>
            <a:r>
              <a:rPr lang="en-US" sz="1500" dirty="0" err="1">
                <a:solidFill>
                  <a:schemeClr val="tx1"/>
                </a:solidFill>
                <a:latin typeface="Arial" charset="0"/>
                <a:ea typeface="+mn-ea"/>
                <a:cs typeface="+mn-cs"/>
              </a:rPr>
              <a:t>IDSS</a:t>
            </a:r>
            <a:r>
              <a:rPr lang="en-US" sz="1500" dirty="0">
                <a:solidFill>
                  <a:schemeClr val="tx1"/>
                </a:solidFill>
                <a:latin typeface="Arial" charset="0"/>
                <a:ea typeface="+mn-ea"/>
                <a:cs typeface="+mn-cs"/>
              </a:rPr>
              <a:t> to keep us close to partners and support their decision making, which is supported by dedicated warning staff and strategically aligned support staff. [AMF ADD MORE HIGHLIGHTS HERE]</a:t>
            </a:r>
          </a:p>
          <a:p>
            <a:pPr lvl="1"/>
            <a:r>
              <a:rPr lang="en-US" sz="1500" dirty="0">
                <a:solidFill>
                  <a:schemeClr val="tx1"/>
                </a:solidFill>
                <a:latin typeface="Arial" charset="0"/>
                <a:ea typeface="+mn-ea"/>
                <a:cs typeface="+mn-cs"/>
              </a:rPr>
              <a:t>I feel it is very important that we align on a vision, even if there is much testing and evaluation to be done. We are trying to solving very specific challenges, not explore areas of improvement for change’s sake – aligning with you and with our NWS leaders and staff is critical to ensure we undertake the right tests, invest in the right tools, and move towards implementation when concepts are validated. This is our “moon mission” – there are still many unknowns but we need a common goal to aim for.</a:t>
            </a:r>
          </a:p>
          <a:p>
            <a:pPr lvl="1"/>
            <a:r>
              <a:rPr lang="en-US" sz="1500" dirty="0">
                <a:solidFill>
                  <a:schemeClr val="tx1"/>
                </a:solidFill>
                <a:latin typeface="Arial" charset="0"/>
                <a:ea typeface="+mn-ea"/>
                <a:cs typeface="+mn-cs"/>
              </a:rPr>
              <a:t>I have some highlights from the pre-read I’m happy to discuss, but if you have had a chance to digest and have specific questions on the proposed field structure design, we can begin there. </a:t>
            </a:r>
          </a:p>
          <a:p>
            <a:endParaRPr lang="en-US"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28532535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slideMaster" Target="../slideMasters/slideMaster6.xml"/><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tags" Target="../tags/tag19.xml"/><Relationship Id="rId16" Type="http://schemas.openxmlformats.org/officeDocument/2006/relationships/image" Target="../media/image32.jpeg"/><Relationship Id="rId1" Type="http://schemas.openxmlformats.org/officeDocument/2006/relationships/vmlDrawing" Target="../drawings/vmlDrawing2.v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emf"/><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oleObject" Target="../embeddings/oleObject2.bin"/><Relationship Id="rId9" Type="http://schemas.openxmlformats.org/officeDocument/2006/relationships/image" Target="../media/image25.jpeg"/><Relationship Id="rId14" Type="http://schemas.openxmlformats.org/officeDocument/2006/relationships/image" Target="../media/image30.jpe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0.xml"/><Relationship Id="rId1" Type="http://schemas.openxmlformats.org/officeDocument/2006/relationships/vmlDrawing" Target="../drawings/vmlDrawing3.vml"/><Relationship Id="rId5" Type="http://schemas.openxmlformats.org/officeDocument/2006/relationships/image" Target="../media/image21.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bg>
      <p:bgPr>
        <a:blipFill rotWithShape="1">
          <a:blip r:embed="rId2">
            <a:alphaModFix/>
          </a:blip>
          <a:stretch>
            <a:fillRect t="-2996" b="-2994"/>
          </a:stretch>
        </a:blipFill>
        <a:effectLst/>
      </p:bgPr>
    </p:bg>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3">
            <a:alphaModFix/>
          </a:blip>
          <a:srcRect/>
          <a:stretch/>
        </p:blipFill>
        <p:spPr>
          <a:xfrm>
            <a:off x="2133600" y="-1219200"/>
            <a:ext cx="11691937" cy="8767762"/>
          </a:xfrm>
          <a:prstGeom prst="rect">
            <a:avLst/>
          </a:prstGeom>
          <a:noFill/>
          <a:ln>
            <a:noFill/>
          </a:ln>
        </p:spPr>
      </p:pic>
      <p:sp>
        <p:nvSpPr>
          <p:cNvPr id="17" name="Shape 17"/>
          <p:cNvSpPr/>
          <p:nvPr/>
        </p:nvSpPr>
        <p:spPr>
          <a:xfrm>
            <a:off x="0" y="2209800"/>
            <a:ext cx="9144000" cy="2971799"/>
          </a:xfrm>
          <a:prstGeom prst="rect">
            <a:avLst/>
          </a:prstGeom>
          <a:solidFill>
            <a:schemeClr val="dk1">
              <a:alpha val="68627"/>
            </a:schemeClr>
          </a:solidFill>
          <a:ln w="381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000" b="0" i="0" u="none" strike="noStrike" cap="none">
              <a:solidFill>
                <a:srgbClr val="FFFFFF"/>
              </a:solidFill>
              <a:latin typeface="Arial"/>
              <a:ea typeface="Arial"/>
              <a:cs typeface="Arial"/>
              <a:sym typeface="Arial"/>
            </a:endParaRPr>
          </a:p>
        </p:txBody>
      </p:sp>
      <p:sp>
        <p:nvSpPr>
          <p:cNvPr id="18" name="Shape 18"/>
          <p:cNvSpPr/>
          <p:nvPr/>
        </p:nvSpPr>
        <p:spPr>
          <a:xfrm>
            <a:off x="152400" y="3733800"/>
            <a:ext cx="1673224" cy="1371598"/>
          </a:xfrm>
          <a:prstGeom prst="rect">
            <a:avLst/>
          </a:prstGeom>
          <a:blipFill rotWithShape="1">
            <a:blip r:embed="rId4">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19" name="Shape 19"/>
          <p:cNvSpPr/>
          <p:nvPr/>
        </p:nvSpPr>
        <p:spPr>
          <a:xfrm>
            <a:off x="1943100" y="3733800"/>
            <a:ext cx="1673224" cy="1371598"/>
          </a:xfrm>
          <a:prstGeom prst="rect">
            <a:avLst/>
          </a:prstGeom>
          <a:blipFill rotWithShape="1">
            <a:blip r:embed="rId5">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20" name="Shape 20"/>
          <p:cNvSpPr/>
          <p:nvPr/>
        </p:nvSpPr>
        <p:spPr>
          <a:xfrm>
            <a:off x="3735387" y="3733800"/>
            <a:ext cx="1673224" cy="1371598"/>
          </a:xfrm>
          <a:prstGeom prst="rect">
            <a:avLst/>
          </a:prstGeom>
          <a:blipFill rotWithShape="1">
            <a:blip r:embed="rId6">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21" name="Shape 21"/>
          <p:cNvSpPr/>
          <p:nvPr/>
        </p:nvSpPr>
        <p:spPr>
          <a:xfrm>
            <a:off x="5526087" y="3733800"/>
            <a:ext cx="1673224" cy="1371598"/>
          </a:xfrm>
          <a:prstGeom prst="rect">
            <a:avLst/>
          </a:prstGeom>
          <a:blipFill rotWithShape="1">
            <a:blip r:embed="rId7">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22" name="Shape 22"/>
          <p:cNvSpPr/>
          <p:nvPr/>
        </p:nvSpPr>
        <p:spPr>
          <a:xfrm>
            <a:off x="7318375" y="3733800"/>
            <a:ext cx="1673224" cy="1371598"/>
          </a:xfrm>
          <a:prstGeom prst="rect">
            <a:avLst/>
          </a:prstGeom>
          <a:blipFill rotWithShape="1">
            <a:blip r:embed="rId8">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23" name="Shape 23"/>
          <p:cNvSpPr/>
          <p:nvPr/>
        </p:nvSpPr>
        <p:spPr>
          <a:xfrm>
            <a:off x="150813" y="2286000"/>
            <a:ext cx="1673224" cy="1371598"/>
          </a:xfrm>
          <a:prstGeom prst="rect">
            <a:avLst/>
          </a:prstGeom>
          <a:blipFill rotWithShape="1">
            <a:blip r:embed="rId9">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24" name="Shape 24"/>
          <p:cNvSpPr/>
          <p:nvPr/>
        </p:nvSpPr>
        <p:spPr>
          <a:xfrm>
            <a:off x="1941513" y="2286000"/>
            <a:ext cx="1673224" cy="1371598"/>
          </a:xfrm>
          <a:prstGeom prst="rect">
            <a:avLst/>
          </a:prstGeom>
          <a:blipFill rotWithShape="1">
            <a:blip r:embed="rId10">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25" name="Shape 25"/>
          <p:cNvSpPr/>
          <p:nvPr/>
        </p:nvSpPr>
        <p:spPr>
          <a:xfrm>
            <a:off x="3733800" y="2286000"/>
            <a:ext cx="1673224" cy="1371598"/>
          </a:xfrm>
          <a:prstGeom prst="rect">
            <a:avLst/>
          </a:prstGeom>
          <a:blipFill rotWithShape="1">
            <a:blip r:embed="rId11">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26" name="Shape 26"/>
          <p:cNvSpPr/>
          <p:nvPr/>
        </p:nvSpPr>
        <p:spPr>
          <a:xfrm>
            <a:off x="5524500" y="2286000"/>
            <a:ext cx="1673224" cy="1371598"/>
          </a:xfrm>
          <a:prstGeom prst="rect">
            <a:avLst/>
          </a:prstGeom>
          <a:blipFill rotWithShape="1">
            <a:blip r:embed="rId12">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27" name="Shape 27"/>
          <p:cNvSpPr/>
          <p:nvPr/>
        </p:nvSpPr>
        <p:spPr>
          <a:xfrm>
            <a:off x="7316788" y="2286000"/>
            <a:ext cx="1673224" cy="1371598"/>
          </a:xfrm>
          <a:prstGeom prst="rect">
            <a:avLst/>
          </a:prstGeom>
          <a:blipFill rotWithShape="1">
            <a:blip r:embed="rId13">
              <a:alphaModFix/>
            </a:blip>
            <a:stretch>
              <a:fillRect/>
            </a:stretch>
          </a:blipFill>
          <a:ln w="25400" cap="flat" cmpd="sng">
            <a:solidFill>
              <a:srgbClr val="FFFFFF">
                <a:alpha val="73333"/>
              </a:srgbClr>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Calibri"/>
              <a:ea typeface="Calibri"/>
              <a:cs typeface="Calibri"/>
              <a:sym typeface="Calibri"/>
            </a:endParaRPr>
          </a:p>
        </p:txBody>
      </p:sp>
      <p:sp>
        <p:nvSpPr>
          <p:cNvPr id="28" name="Shape 28"/>
          <p:cNvSpPr txBox="1">
            <a:spLocks noGrp="1"/>
          </p:cNvSpPr>
          <p:nvPr>
            <p:ph type="ctrTitle"/>
          </p:nvPr>
        </p:nvSpPr>
        <p:spPr>
          <a:xfrm>
            <a:off x="0" y="0"/>
            <a:ext cx="9144000" cy="22097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1508B8"/>
              </a:buClr>
              <a:buFont typeface="Calibri"/>
              <a:buNone/>
              <a:defRPr sz="4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29" name="Shape 29"/>
          <p:cNvSpPr txBox="1">
            <a:spLocks noGrp="1"/>
          </p:cNvSpPr>
          <p:nvPr>
            <p:ph type="subTitle" idx="1"/>
          </p:nvPr>
        </p:nvSpPr>
        <p:spPr>
          <a:xfrm>
            <a:off x="0" y="5181600"/>
            <a:ext cx="5486399" cy="1371598"/>
          </a:xfrm>
          <a:prstGeom prst="rect">
            <a:avLst/>
          </a:prstGeom>
          <a:noFill/>
          <a:ln>
            <a:noFill/>
          </a:ln>
        </p:spPr>
        <p:txBody>
          <a:bodyPr lIns="91425" tIns="91425" rIns="91425" bIns="91425" anchor="t" anchorCtr="0"/>
          <a:lstStyle>
            <a:lvl1pPr marL="342900" marR="0" lvl="0" indent="266700" algn="l" rtl="0">
              <a:lnSpc>
                <a:spcPct val="100000"/>
              </a:lnSpc>
              <a:spcBef>
                <a:spcPts val="480"/>
              </a:spcBef>
              <a:spcAft>
                <a:spcPts val="0"/>
              </a:spcAft>
              <a:buClr>
                <a:srgbClr val="FFFFCC"/>
              </a:buClr>
              <a:buSzPct val="100000"/>
              <a:buFont typeface="Arial"/>
              <a:buChar char="•"/>
              <a:defRPr sz="2400" b="0" i="0" u="none" strike="noStrike" cap="none">
                <a:solidFill>
                  <a:srgbClr val="FFFFCC"/>
                </a:solidFill>
                <a:latin typeface="Source Sans Pro"/>
                <a:ea typeface="Source Sans Pro"/>
                <a:cs typeface="Source Sans Pro"/>
                <a:sym typeface="Source Sans Pro"/>
              </a:defRPr>
            </a:lvl1pPr>
            <a:lvl2pPr marL="742950" marR="0" lvl="1" indent="425450" algn="l" rtl="0">
              <a:lnSpc>
                <a:spcPct val="100000"/>
              </a:lnSpc>
              <a:spcBef>
                <a:spcPts val="560"/>
              </a:spcBef>
              <a:spcAft>
                <a:spcPts val="0"/>
              </a:spcAft>
              <a:buClr>
                <a:srgbClr val="366092"/>
              </a:buClr>
              <a:buSzPct val="100000"/>
              <a:buFont typeface="Arial"/>
              <a:buChar char="–"/>
              <a:defRPr sz="2800" b="0" i="0" u="none" strike="noStrike" cap="none">
                <a:solidFill>
                  <a:srgbClr val="366092"/>
                </a:solidFill>
                <a:latin typeface="Calibri"/>
                <a:ea typeface="Calibri"/>
                <a:cs typeface="Calibri"/>
                <a:sym typeface="Calibri"/>
              </a:defRPr>
            </a:lvl2pPr>
            <a:lvl3pPr marL="1143000" marR="0" lvl="2" indent="381000" algn="l" rtl="0">
              <a:lnSpc>
                <a:spcPct val="100000"/>
              </a:lnSpc>
              <a:spcBef>
                <a:spcPts val="480"/>
              </a:spcBef>
              <a:spcAft>
                <a:spcPts val="0"/>
              </a:spcAft>
              <a:buClr>
                <a:srgbClr val="0F243E"/>
              </a:buClr>
              <a:buSzPct val="100000"/>
              <a:buFont typeface="Arial"/>
              <a:buChar char="•"/>
              <a:defRPr sz="2400" b="0" i="0" u="none" strike="noStrike" cap="none">
                <a:solidFill>
                  <a:srgbClr val="0F243E"/>
                </a:solidFill>
                <a:latin typeface="Calibri"/>
                <a:ea typeface="Calibri"/>
                <a:cs typeface="Calibri"/>
                <a:sym typeface="Calibri"/>
              </a:defRPr>
            </a:lvl3pPr>
            <a:lvl4pPr marL="1600200" marR="0" lvl="3" indent="279400" algn="l" rtl="0">
              <a:lnSpc>
                <a:spcPct val="100000"/>
              </a:lnSpc>
              <a:spcBef>
                <a:spcPts val="400"/>
              </a:spcBef>
              <a:spcAft>
                <a:spcPts val="0"/>
              </a:spcAft>
              <a:buClr>
                <a:srgbClr val="366092"/>
              </a:buClr>
              <a:buSzPct val="100000"/>
              <a:buFont typeface="Arial"/>
              <a:buChar char="–"/>
              <a:defRPr sz="2000" b="0" i="0" u="none" strike="noStrike" cap="none">
                <a:solidFill>
                  <a:srgbClr val="366092"/>
                </a:solidFill>
                <a:latin typeface="Calibri"/>
                <a:ea typeface="Calibri"/>
                <a:cs typeface="Calibri"/>
                <a:sym typeface="Calibri"/>
              </a:defRPr>
            </a:lvl4pPr>
            <a:lvl5pPr marL="2057400" marR="0" lvl="4" indent="279400" algn="l" rtl="0">
              <a:lnSpc>
                <a:spcPct val="100000"/>
              </a:lnSpc>
              <a:spcBef>
                <a:spcPts val="400"/>
              </a:spcBef>
              <a:spcAft>
                <a:spcPts val="0"/>
              </a:spcAft>
              <a:buClr>
                <a:srgbClr val="538CD5"/>
              </a:buClr>
              <a:buSzPct val="100000"/>
              <a:buFont typeface="Arial"/>
              <a:buChar char="»"/>
              <a:defRPr sz="2000" b="0" i="0" u="none" strike="noStrike" cap="none">
                <a:solidFill>
                  <a:srgbClr val="538CD5"/>
                </a:solidFill>
                <a:latin typeface="Calibri"/>
                <a:ea typeface="Calibri"/>
                <a:cs typeface="Calibri"/>
                <a:sym typeface="Calibri"/>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524000" y="0"/>
            <a:ext cx="7619999" cy="1371598"/>
          </a:xfrm>
          <a:prstGeom prst="rect">
            <a:avLst/>
          </a:prstGeom>
          <a:noFill/>
          <a:ln>
            <a:noFill/>
          </a:ln>
        </p:spPr>
        <p:txBody>
          <a:bodyPr lIns="91425" tIns="91425" rIns="91425" bIns="91425" anchor="ctr" anchorCtr="0"/>
          <a:lstStyle>
            <a:lvl1pPr marL="0" marR="0" lvl="0" indent="0" algn="r" rtl="0">
              <a:lnSpc>
                <a:spcPct val="90000"/>
              </a:lnSpc>
              <a:spcBef>
                <a:spcPts val="0"/>
              </a:spcBef>
              <a:spcAft>
                <a:spcPts val="0"/>
              </a:spcAft>
              <a:buClr>
                <a:srgbClr val="FFFFCC"/>
              </a:buClr>
              <a:buFont typeface="Arial"/>
              <a:buNone/>
              <a:defRPr sz="4400" b="0" i="0" u="none" strike="noStrike" cap="none">
                <a:solidFill>
                  <a:srgbClr val="FFFFCC"/>
                </a:solidFill>
                <a:latin typeface="Arial"/>
                <a:ea typeface="Arial"/>
                <a:cs typeface="Arial"/>
                <a:sym typeface="Arial"/>
              </a:defRPr>
            </a:lvl1pPr>
            <a:lvl2pPr marL="0" marR="0" lvl="1"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2pPr>
            <a:lvl3pPr marL="0" marR="0" lvl="2"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3pPr>
            <a:lvl4pPr marL="0" marR="0" lvl="3"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4pPr>
            <a:lvl5pPr marL="0" marR="0" lvl="4"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5pPr>
            <a:lvl6pPr marL="457200" marR="0" lvl="5"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6pPr>
            <a:lvl7pPr marL="914400" marR="0" lvl="6"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7pPr>
            <a:lvl8pPr marL="1371600" marR="0" lvl="7"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8pPr>
            <a:lvl9pPr marL="1828800" marR="0" lvl="8"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9pPr>
          </a:lstStyle>
          <a:p>
            <a:endParaRPr/>
          </a:p>
        </p:txBody>
      </p:sp>
      <p:sp>
        <p:nvSpPr>
          <p:cNvPr id="96" name="Shape 96"/>
          <p:cNvSpPr txBox="1">
            <a:spLocks noGrp="1"/>
          </p:cNvSpPr>
          <p:nvPr>
            <p:ph type="body" idx="1"/>
          </p:nvPr>
        </p:nvSpPr>
        <p:spPr>
          <a:xfrm>
            <a:off x="304800" y="1676400"/>
            <a:ext cx="8534399" cy="4876798"/>
          </a:xfrm>
          <a:prstGeom prst="rect">
            <a:avLst/>
          </a:prstGeom>
          <a:noFill/>
          <a:ln>
            <a:noFill/>
          </a:ln>
        </p:spPr>
        <p:txBody>
          <a:bodyPr lIns="91425" tIns="91425" rIns="91425" bIns="91425" anchor="t" anchorCtr="0"/>
          <a:lstStyle>
            <a:lvl1pPr marL="342900" marR="0" lvl="0" indent="-342900" algn="l" rtl="0">
              <a:lnSpc>
                <a:spcPct val="90000"/>
              </a:lnSpc>
              <a:spcBef>
                <a:spcPts val="2100"/>
              </a:spcBef>
              <a:spcAft>
                <a:spcPts val="0"/>
              </a:spcAft>
              <a:buClr>
                <a:srgbClr val="083763"/>
              </a:buClr>
              <a:buFont typeface="Source Sans Pro"/>
              <a:buNone/>
              <a:defRPr sz="2800" b="0" i="0" u="none" strike="noStrike" cap="none">
                <a:solidFill>
                  <a:srgbClr val="083763"/>
                </a:solidFill>
                <a:latin typeface="Source Sans Pro"/>
                <a:ea typeface="Source Sans Pro"/>
                <a:cs typeface="Source Sans Pro"/>
                <a:sym typeface="Source Sans Pro"/>
              </a:defRPr>
            </a:lvl1pPr>
            <a:lvl2pPr marL="514350" marR="0" lvl="1" indent="222250" algn="l" rtl="0">
              <a:lnSpc>
                <a:spcPct val="100000"/>
              </a:lnSpc>
              <a:spcBef>
                <a:spcPts val="100"/>
              </a:spcBef>
              <a:spcAft>
                <a:spcPts val="0"/>
              </a:spcAft>
              <a:buClr>
                <a:srgbClr val="083763"/>
              </a:buClr>
              <a:buSzPct val="100000"/>
              <a:buFont typeface="Source Sans Pro"/>
              <a:buChar char="•"/>
              <a:defRPr sz="2000" b="0" i="0" u="none" strike="noStrike" cap="none">
                <a:solidFill>
                  <a:srgbClr val="083763"/>
                </a:solidFill>
                <a:latin typeface="Source Sans Pro"/>
                <a:ea typeface="Source Sans Pro"/>
                <a:cs typeface="Source Sans Pro"/>
                <a:sym typeface="Source Sans Pro"/>
              </a:defRPr>
            </a:lvl2pPr>
            <a:lvl3pPr marL="914400" marR="0" lvl="2" indent="228600" algn="l" rtl="0">
              <a:lnSpc>
                <a:spcPct val="100000"/>
              </a:lnSpc>
              <a:spcBef>
                <a:spcPts val="90"/>
              </a:spcBef>
              <a:spcAft>
                <a:spcPts val="0"/>
              </a:spcAft>
              <a:buClr>
                <a:srgbClr val="083763"/>
              </a:buClr>
              <a:buSzPct val="100000"/>
              <a:buFont typeface="Source Sans Pro"/>
              <a:buChar char="•"/>
              <a:defRPr sz="1800" b="0" i="0" u="none" strike="noStrike" cap="none">
                <a:solidFill>
                  <a:srgbClr val="083763"/>
                </a:solidFill>
                <a:latin typeface="Source Sans Pro"/>
                <a:ea typeface="Source Sans Pro"/>
                <a:cs typeface="Source Sans Pro"/>
                <a:sym typeface="Source Sans Pro"/>
              </a:defRPr>
            </a:lvl3pPr>
            <a:lvl4pPr marL="1257300" marR="0" lvl="3" indent="177800" algn="l" rtl="0">
              <a:lnSpc>
                <a:spcPct val="100000"/>
              </a:lnSpc>
              <a:spcBef>
                <a:spcPts val="80"/>
              </a:spcBef>
              <a:spcAft>
                <a:spcPts val="0"/>
              </a:spcAft>
              <a:buClr>
                <a:srgbClr val="083763"/>
              </a:buClr>
              <a:buSzPct val="100000"/>
              <a:buFont typeface="Source Sans Pro"/>
              <a:buChar char="•"/>
              <a:defRPr sz="1600" b="0" i="0" u="none" strike="noStrike" cap="none">
                <a:solidFill>
                  <a:srgbClr val="083763"/>
                </a:solidFill>
                <a:latin typeface="Source Sans Pro"/>
                <a:ea typeface="Source Sans Pro"/>
                <a:cs typeface="Source Sans Pro"/>
                <a:sym typeface="Source Sans Pro"/>
              </a:defRPr>
            </a:lvl4pPr>
            <a:lvl5pPr marL="1600200" marR="0" lvl="4" indent="177800" algn="l" rtl="0">
              <a:lnSpc>
                <a:spcPct val="100000"/>
              </a:lnSpc>
              <a:spcBef>
                <a:spcPts val="80"/>
              </a:spcBef>
              <a:spcAft>
                <a:spcPts val="0"/>
              </a:spcAft>
              <a:buClr>
                <a:schemeClr val="accent2"/>
              </a:buClr>
              <a:buSzPct val="100000"/>
              <a:buFont typeface="Source Sans Pro"/>
              <a:buChar char="»"/>
              <a:defRPr sz="1600" b="0" i="0" u="none" strike="noStrike" cap="none">
                <a:solidFill>
                  <a:schemeClr val="accent2"/>
                </a:solidFill>
                <a:latin typeface="Source Sans Pro"/>
                <a:ea typeface="Source Sans Pro"/>
                <a:cs typeface="Source Sans Pro"/>
                <a:sym typeface="Source Sans Pro"/>
              </a:defRPr>
            </a:lvl5pPr>
            <a:lvl6pPr marL="2057400" marR="0" lvl="5"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6pPr>
            <a:lvl7pPr marL="2514600" marR="0" lvl="6"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7pPr>
            <a:lvl8pPr marL="2971800" marR="0" lvl="7"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8pPr>
            <a:lvl9pPr marL="3429000" marR="0" lvl="8"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9pPr>
          </a:lstStyle>
          <a:p>
            <a:endParaRPr/>
          </a:p>
        </p:txBody>
      </p:sp>
      <p:sp>
        <p:nvSpPr>
          <p:cNvPr id="97" name="Shape 97"/>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Shape 9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Shape 99"/>
          <p:cNvSpPr txBox="1">
            <a:spLocks noGrp="1"/>
          </p:cNvSpPr>
          <p:nvPr>
            <p:ph type="sldNum" idx="12"/>
          </p:nvPr>
        </p:nvSpPr>
        <p:spPr>
          <a:xfrm>
            <a:off x="7010400" y="6553200"/>
            <a:ext cx="21335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CC"/>
              </a:buClr>
              <a:buSzPct val="25000"/>
              <a:buFont typeface="Source Sans Pro"/>
              <a:buNone/>
            </a:pPr>
            <a:fld id="{00000000-1234-1234-1234-123412341234}" type="slidenum">
              <a:rPr lang="en-US" sz="1400" b="0" i="0" u="none" strike="noStrike" cap="none">
                <a:solidFill>
                  <a:srgbClr val="FFFFCC"/>
                </a:solidFill>
                <a:latin typeface="Source Sans Pro"/>
                <a:ea typeface="Source Sans Pro"/>
                <a:cs typeface="Source Sans Pro"/>
                <a:sym typeface="Source Sans Pro"/>
              </a:rPr>
              <a:t>‹#›</a:t>
            </a:fld>
            <a:endParaRPr lang="en-US" sz="1400" b="0" i="0" u="none" strike="noStrike" cap="none">
              <a:solidFill>
                <a:srgbClr val="FFFFCC"/>
              </a:solidFill>
              <a:latin typeface="Source Sans Pro"/>
              <a:ea typeface="Source Sans Pro"/>
              <a:cs typeface="Source Sans Pro"/>
              <a:sym typeface="Source Sans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1524000" y="0"/>
            <a:ext cx="7619999" cy="1371598"/>
          </a:xfrm>
          <a:prstGeom prst="rect">
            <a:avLst/>
          </a:prstGeom>
          <a:noFill/>
          <a:ln>
            <a:noFill/>
          </a:ln>
        </p:spPr>
        <p:txBody>
          <a:bodyPr lIns="91425" tIns="91425" rIns="91425" bIns="91425" anchor="ctr" anchorCtr="0"/>
          <a:lstStyle>
            <a:lvl1pPr marL="0" marR="0" lvl="0" indent="0" algn="r" rtl="0">
              <a:lnSpc>
                <a:spcPct val="90000"/>
              </a:lnSpc>
              <a:spcBef>
                <a:spcPts val="0"/>
              </a:spcBef>
              <a:spcAft>
                <a:spcPts val="0"/>
              </a:spcAft>
              <a:buClr>
                <a:srgbClr val="FFFFCC"/>
              </a:buClr>
              <a:buFont typeface="Arial"/>
              <a:buNone/>
              <a:defRPr sz="4400" b="0" i="0" u="none" strike="noStrike" cap="none">
                <a:solidFill>
                  <a:srgbClr val="FFFFCC"/>
                </a:solidFill>
                <a:latin typeface="Arial"/>
                <a:ea typeface="Arial"/>
                <a:cs typeface="Arial"/>
                <a:sym typeface="Arial"/>
              </a:defRPr>
            </a:lvl1pPr>
            <a:lvl2pPr marL="0" marR="0" lvl="1"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2pPr>
            <a:lvl3pPr marL="0" marR="0" lvl="2"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3pPr>
            <a:lvl4pPr marL="0" marR="0" lvl="3"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4pPr>
            <a:lvl5pPr marL="0" marR="0" lvl="4"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5pPr>
            <a:lvl6pPr marL="457200" marR="0" lvl="5"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6pPr>
            <a:lvl7pPr marL="914400" marR="0" lvl="6"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7pPr>
            <a:lvl8pPr marL="1371600" marR="0" lvl="7"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8pPr>
            <a:lvl9pPr marL="1828800" marR="0" lvl="8"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9pPr>
          </a:lstStyle>
          <a:p>
            <a:endParaRPr/>
          </a:p>
        </p:txBody>
      </p:sp>
      <p:sp>
        <p:nvSpPr>
          <p:cNvPr id="212" name="Shape 212"/>
          <p:cNvSpPr txBox="1">
            <a:spLocks noGrp="1"/>
          </p:cNvSpPr>
          <p:nvPr>
            <p:ph type="body" idx="1"/>
          </p:nvPr>
        </p:nvSpPr>
        <p:spPr>
          <a:xfrm>
            <a:off x="304800" y="1676400"/>
            <a:ext cx="8534399" cy="4876798"/>
          </a:xfrm>
          <a:prstGeom prst="rect">
            <a:avLst/>
          </a:prstGeom>
          <a:noFill/>
          <a:ln>
            <a:noFill/>
          </a:ln>
        </p:spPr>
        <p:txBody>
          <a:bodyPr lIns="91425" tIns="91425" rIns="91425" bIns="91425" anchor="t" anchorCtr="0"/>
          <a:lstStyle>
            <a:lvl1pPr marL="342900" marR="0" lvl="0" indent="-342900" algn="l" rtl="0">
              <a:lnSpc>
                <a:spcPct val="90000"/>
              </a:lnSpc>
              <a:spcBef>
                <a:spcPts val="2100"/>
              </a:spcBef>
              <a:spcAft>
                <a:spcPts val="0"/>
              </a:spcAft>
              <a:buClr>
                <a:srgbClr val="083763"/>
              </a:buClr>
              <a:buFont typeface="Source Sans Pro"/>
              <a:buNone/>
              <a:defRPr sz="2800" b="0" i="0" u="none" strike="noStrike" cap="none">
                <a:solidFill>
                  <a:srgbClr val="083763"/>
                </a:solidFill>
                <a:latin typeface="Source Sans Pro"/>
                <a:ea typeface="Source Sans Pro"/>
                <a:cs typeface="Source Sans Pro"/>
                <a:sym typeface="Source Sans Pro"/>
              </a:defRPr>
            </a:lvl1pPr>
            <a:lvl2pPr marL="514350" marR="0" lvl="1" indent="222250" algn="l" rtl="0">
              <a:lnSpc>
                <a:spcPct val="100000"/>
              </a:lnSpc>
              <a:spcBef>
                <a:spcPts val="100"/>
              </a:spcBef>
              <a:spcAft>
                <a:spcPts val="0"/>
              </a:spcAft>
              <a:buClr>
                <a:srgbClr val="083763"/>
              </a:buClr>
              <a:buSzPct val="100000"/>
              <a:buFont typeface="Source Sans Pro"/>
              <a:buChar char="•"/>
              <a:defRPr sz="2000" b="0" i="0" u="none" strike="noStrike" cap="none">
                <a:solidFill>
                  <a:srgbClr val="083763"/>
                </a:solidFill>
                <a:latin typeface="Source Sans Pro"/>
                <a:ea typeface="Source Sans Pro"/>
                <a:cs typeface="Source Sans Pro"/>
                <a:sym typeface="Source Sans Pro"/>
              </a:defRPr>
            </a:lvl2pPr>
            <a:lvl3pPr marL="914400" marR="0" lvl="2" indent="228600" algn="l" rtl="0">
              <a:lnSpc>
                <a:spcPct val="100000"/>
              </a:lnSpc>
              <a:spcBef>
                <a:spcPts val="90"/>
              </a:spcBef>
              <a:spcAft>
                <a:spcPts val="0"/>
              </a:spcAft>
              <a:buClr>
                <a:srgbClr val="083763"/>
              </a:buClr>
              <a:buSzPct val="100000"/>
              <a:buFont typeface="Source Sans Pro"/>
              <a:buChar char="•"/>
              <a:defRPr sz="1800" b="0" i="0" u="none" strike="noStrike" cap="none">
                <a:solidFill>
                  <a:srgbClr val="083763"/>
                </a:solidFill>
                <a:latin typeface="Source Sans Pro"/>
                <a:ea typeface="Source Sans Pro"/>
                <a:cs typeface="Source Sans Pro"/>
                <a:sym typeface="Source Sans Pro"/>
              </a:defRPr>
            </a:lvl3pPr>
            <a:lvl4pPr marL="1257300" marR="0" lvl="3" indent="177800" algn="l" rtl="0">
              <a:lnSpc>
                <a:spcPct val="100000"/>
              </a:lnSpc>
              <a:spcBef>
                <a:spcPts val="80"/>
              </a:spcBef>
              <a:spcAft>
                <a:spcPts val="0"/>
              </a:spcAft>
              <a:buClr>
                <a:srgbClr val="083763"/>
              </a:buClr>
              <a:buSzPct val="100000"/>
              <a:buFont typeface="Source Sans Pro"/>
              <a:buChar char="•"/>
              <a:defRPr sz="1600" b="0" i="0" u="none" strike="noStrike" cap="none">
                <a:solidFill>
                  <a:srgbClr val="083763"/>
                </a:solidFill>
                <a:latin typeface="Source Sans Pro"/>
                <a:ea typeface="Source Sans Pro"/>
                <a:cs typeface="Source Sans Pro"/>
                <a:sym typeface="Source Sans Pro"/>
              </a:defRPr>
            </a:lvl4pPr>
            <a:lvl5pPr marL="1600200" marR="0" lvl="4" indent="177800" algn="l" rtl="0">
              <a:lnSpc>
                <a:spcPct val="100000"/>
              </a:lnSpc>
              <a:spcBef>
                <a:spcPts val="80"/>
              </a:spcBef>
              <a:spcAft>
                <a:spcPts val="0"/>
              </a:spcAft>
              <a:buClr>
                <a:schemeClr val="accent2"/>
              </a:buClr>
              <a:buSzPct val="100000"/>
              <a:buFont typeface="Source Sans Pro"/>
              <a:buChar char="»"/>
              <a:defRPr sz="1600" b="0" i="0" u="none" strike="noStrike" cap="none">
                <a:solidFill>
                  <a:schemeClr val="accent2"/>
                </a:solidFill>
                <a:latin typeface="Source Sans Pro"/>
                <a:ea typeface="Source Sans Pro"/>
                <a:cs typeface="Source Sans Pro"/>
                <a:sym typeface="Source Sans Pro"/>
              </a:defRPr>
            </a:lvl5pPr>
            <a:lvl6pPr marL="2057400" marR="0" lvl="5"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6pPr>
            <a:lvl7pPr marL="2514600" marR="0" lvl="6"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7pPr>
            <a:lvl8pPr marL="2971800" marR="0" lvl="7"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8pPr>
            <a:lvl9pPr marL="3429000" marR="0" lvl="8"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9pPr>
          </a:lstStyle>
          <a:p>
            <a:endParaRPr/>
          </a:p>
        </p:txBody>
      </p:sp>
      <p:sp>
        <p:nvSpPr>
          <p:cNvPr id="213" name="Shape 213"/>
          <p:cNvSpPr txBox="1">
            <a:spLocks noGrp="1"/>
          </p:cNvSpPr>
          <p:nvPr>
            <p:ph type="sldNum" idx="12"/>
          </p:nvPr>
        </p:nvSpPr>
        <p:spPr>
          <a:xfrm>
            <a:off x="7010400" y="6553200"/>
            <a:ext cx="21335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CC"/>
              </a:buClr>
              <a:buSzPct val="25000"/>
              <a:buFont typeface="Source Sans Pro"/>
              <a:buNone/>
            </a:pPr>
            <a:fld id="{00000000-1234-1234-1234-123412341234}" type="slidenum">
              <a:rPr lang="en-US" sz="1400" b="0" i="0" u="none" strike="noStrike" cap="none">
                <a:solidFill>
                  <a:srgbClr val="FFFFCC"/>
                </a:solidFill>
                <a:latin typeface="Source Sans Pro"/>
                <a:ea typeface="Source Sans Pro"/>
                <a:cs typeface="Source Sans Pro"/>
                <a:sym typeface="Source Sans Pro"/>
              </a:rPr>
              <a:t>‹#›</a:t>
            </a:fld>
            <a:endParaRPr lang="en-US" sz="1400" b="0" i="0" u="none" strike="noStrike" cap="none">
              <a:solidFill>
                <a:srgbClr val="FFFFCC"/>
              </a:solidFill>
              <a:latin typeface="Source Sans Pro"/>
              <a:ea typeface="Source Sans Pro"/>
              <a:cs typeface="Source Sans Pro"/>
              <a:sym typeface="Source Sans Pr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33"/>
        <p:cNvGrpSpPr/>
        <p:nvPr/>
      </p:nvGrpSpPr>
      <p:grpSpPr>
        <a:xfrm>
          <a:off x="0" y="0"/>
          <a:ext cx="0" cy="0"/>
          <a:chOff x="0" y="0"/>
          <a:chExt cx="0" cy="0"/>
        </a:xfrm>
      </p:grpSpPr>
      <p:sp>
        <p:nvSpPr>
          <p:cNvPr id="434" name="Shape 434"/>
          <p:cNvSpPr txBox="1">
            <a:spLocks noGrp="1"/>
          </p:cNvSpPr>
          <p:nvPr>
            <p:ph type="ctrTitle"/>
          </p:nvPr>
        </p:nvSpPr>
        <p:spPr>
          <a:xfrm>
            <a:off x="685800" y="2130425"/>
            <a:ext cx="7772400" cy="1470024"/>
          </a:xfrm>
          <a:prstGeom prst="rect">
            <a:avLst/>
          </a:prstGeom>
          <a:noFill/>
          <a:ln>
            <a:noFill/>
          </a:ln>
        </p:spPr>
        <p:txBody>
          <a:bodyPr lIns="91300" tIns="91300" rIns="91300" bIns="91300"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435" name="Shape 435"/>
          <p:cNvSpPr txBox="1">
            <a:spLocks noGrp="1"/>
          </p:cNvSpPr>
          <p:nvPr>
            <p:ph type="subTitle" idx="1"/>
          </p:nvPr>
        </p:nvSpPr>
        <p:spPr>
          <a:xfrm>
            <a:off x="1371613" y="3886200"/>
            <a:ext cx="6400799" cy="1752600"/>
          </a:xfrm>
          <a:prstGeom prst="rect">
            <a:avLst/>
          </a:prstGeom>
          <a:noFill/>
          <a:ln>
            <a:noFill/>
          </a:ln>
        </p:spPr>
        <p:txBody>
          <a:bodyPr lIns="91300" tIns="91300" rIns="91300" bIns="91300"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6588"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3187"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6978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6373"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2965"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39559"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196152"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2746"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36" name="Shape 436"/>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37" name="Shape 437"/>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38" name="Shape 438"/>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4251230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457200" y="274637"/>
            <a:ext cx="8229600" cy="1143000"/>
          </a:xfrm>
          <a:prstGeom prst="rect">
            <a:avLst/>
          </a:prstGeom>
          <a:noFill/>
          <a:ln>
            <a:noFill/>
          </a:ln>
        </p:spPr>
        <p:txBody>
          <a:bodyPr lIns="91300" tIns="91300" rIns="91300" bIns="91300"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1" name="Shape 441"/>
          <p:cNvSpPr txBox="1">
            <a:spLocks noGrp="1"/>
          </p:cNvSpPr>
          <p:nvPr>
            <p:ph type="body" idx="1"/>
          </p:nvPr>
        </p:nvSpPr>
        <p:spPr>
          <a:xfrm>
            <a:off x="457200" y="1600214"/>
            <a:ext cx="8229600" cy="4525963"/>
          </a:xfrm>
          <a:prstGeom prst="rect">
            <a:avLst/>
          </a:prstGeom>
          <a:noFill/>
          <a:ln>
            <a:noFill/>
          </a:ln>
        </p:spPr>
        <p:txBody>
          <a:bodyPr lIns="91300" tIns="91300" rIns="91300" bIns="91300" anchor="t" anchorCtr="0"/>
          <a:lstStyle>
            <a:lvl1pPr marL="342444" lvl="0" indent="-139514"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1964" lvl="1" indent="-107807"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1483" lvl="2" indent="-76100"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8079" lvl="3" indent="-101465"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4670" lvl="4" indent="-101465"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1261" lvl="5" indent="-101465"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67857" lvl="6" indent="-101465"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4449" lvl="7" indent="-101465"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1044" lvl="8" indent="-101465"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42" name="Shape 442"/>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43" name="Shape 443"/>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44" name="Shape 444"/>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722554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722312" y="4406900"/>
            <a:ext cx="7772400" cy="1362075"/>
          </a:xfrm>
          <a:prstGeom prst="rect">
            <a:avLst/>
          </a:prstGeom>
          <a:noFill/>
          <a:ln>
            <a:noFill/>
          </a:ln>
        </p:spPr>
        <p:txBody>
          <a:bodyPr lIns="91300" tIns="91300" rIns="91300" bIns="91300" anchor="t" anchorCtr="0"/>
          <a:lstStyle>
            <a:lvl1pPr lvl="0" algn="l" rtl="0">
              <a:spcBef>
                <a:spcPts val="0"/>
              </a:spcBef>
              <a:defRPr sz="4000" b="1" cap="none"/>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7" name="Shape 447"/>
          <p:cNvSpPr txBox="1">
            <a:spLocks noGrp="1"/>
          </p:cNvSpPr>
          <p:nvPr>
            <p:ph type="body" idx="1"/>
          </p:nvPr>
        </p:nvSpPr>
        <p:spPr>
          <a:xfrm>
            <a:off x="722312" y="2906713"/>
            <a:ext cx="7772400" cy="1500187"/>
          </a:xfrm>
          <a:prstGeom prst="rect">
            <a:avLst/>
          </a:prstGeom>
          <a:noFill/>
          <a:ln>
            <a:noFill/>
          </a:ln>
        </p:spPr>
        <p:txBody>
          <a:bodyPr lIns="91300" tIns="91300" rIns="91300" bIns="91300" anchor="b" anchorCtr="0"/>
          <a:lstStyle>
            <a:lvl1pPr marL="0" lvl="0" indent="0" rtl="0">
              <a:spcBef>
                <a:spcPts val="0"/>
              </a:spcBef>
              <a:buClr>
                <a:srgbClr val="888888"/>
              </a:buClr>
              <a:buFont typeface="Calibri"/>
              <a:buNone/>
              <a:defRPr sz="2000">
                <a:solidFill>
                  <a:srgbClr val="888888"/>
                </a:solidFill>
              </a:defRPr>
            </a:lvl1pPr>
            <a:lvl2pPr marL="456588" lvl="1" indent="0" rtl="0">
              <a:spcBef>
                <a:spcPts val="0"/>
              </a:spcBef>
              <a:buClr>
                <a:srgbClr val="888888"/>
              </a:buClr>
              <a:buFont typeface="Calibri"/>
              <a:buNone/>
              <a:defRPr sz="1800">
                <a:solidFill>
                  <a:srgbClr val="888888"/>
                </a:solidFill>
              </a:defRPr>
            </a:lvl2pPr>
            <a:lvl3pPr marL="913187" lvl="2" indent="0" rtl="0">
              <a:spcBef>
                <a:spcPts val="0"/>
              </a:spcBef>
              <a:buClr>
                <a:srgbClr val="888888"/>
              </a:buClr>
              <a:buFont typeface="Calibri"/>
              <a:buNone/>
              <a:defRPr sz="1600">
                <a:solidFill>
                  <a:srgbClr val="888888"/>
                </a:solidFill>
              </a:defRPr>
            </a:lvl3pPr>
            <a:lvl4pPr marL="1369780" lvl="3" indent="0" rtl="0">
              <a:spcBef>
                <a:spcPts val="0"/>
              </a:spcBef>
              <a:buClr>
                <a:srgbClr val="888888"/>
              </a:buClr>
              <a:buFont typeface="Calibri"/>
              <a:buNone/>
              <a:defRPr sz="1400">
                <a:solidFill>
                  <a:srgbClr val="888888"/>
                </a:solidFill>
              </a:defRPr>
            </a:lvl4pPr>
            <a:lvl5pPr marL="1826373" lvl="4" indent="0" rtl="0">
              <a:spcBef>
                <a:spcPts val="0"/>
              </a:spcBef>
              <a:buClr>
                <a:srgbClr val="888888"/>
              </a:buClr>
              <a:buFont typeface="Calibri"/>
              <a:buNone/>
              <a:defRPr sz="1400">
                <a:solidFill>
                  <a:srgbClr val="888888"/>
                </a:solidFill>
              </a:defRPr>
            </a:lvl5pPr>
            <a:lvl6pPr marL="2282965" lvl="5" indent="0" rtl="0">
              <a:spcBef>
                <a:spcPts val="0"/>
              </a:spcBef>
              <a:buClr>
                <a:srgbClr val="888888"/>
              </a:buClr>
              <a:buFont typeface="Calibri"/>
              <a:buNone/>
              <a:defRPr sz="1400">
                <a:solidFill>
                  <a:srgbClr val="888888"/>
                </a:solidFill>
              </a:defRPr>
            </a:lvl6pPr>
            <a:lvl7pPr marL="2739559" lvl="6" indent="0" rtl="0">
              <a:spcBef>
                <a:spcPts val="0"/>
              </a:spcBef>
              <a:buClr>
                <a:srgbClr val="888888"/>
              </a:buClr>
              <a:buFont typeface="Calibri"/>
              <a:buNone/>
              <a:defRPr sz="1400">
                <a:solidFill>
                  <a:srgbClr val="888888"/>
                </a:solidFill>
              </a:defRPr>
            </a:lvl7pPr>
            <a:lvl8pPr marL="3196152" lvl="7" indent="0" rtl="0">
              <a:spcBef>
                <a:spcPts val="0"/>
              </a:spcBef>
              <a:buClr>
                <a:srgbClr val="888888"/>
              </a:buClr>
              <a:buFont typeface="Calibri"/>
              <a:buNone/>
              <a:defRPr sz="1400">
                <a:solidFill>
                  <a:srgbClr val="888888"/>
                </a:solidFill>
              </a:defRPr>
            </a:lvl8pPr>
            <a:lvl9pPr marL="3652746" lvl="8" indent="0" rtl="0">
              <a:spcBef>
                <a:spcPts val="0"/>
              </a:spcBef>
              <a:buClr>
                <a:srgbClr val="888888"/>
              </a:buClr>
              <a:buFont typeface="Calibri"/>
              <a:buNone/>
              <a:defRPr sz="1400">
                <a:solidFill>
                  <a:srgbClr val="888888"/>
                </a:solidFill>
              </a:defRPr>
            </a:lvl9pPr>
          </a:lstStyle>
          <a:p>
            <a:endParaRPr/>
          </a:p>
        </p:txBody>
      </p:sp>
      <p:sp>
        <p:nvSpPr>
          <p:cNvPr id="448" name="Shape 448"/>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49" name="Shape 449"/>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50" name="Shape 450"/>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3486445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457200" y="274637"/>
            <a:ext cx="8229600" cy="1143000"/>
          </a:xfrm>
          <a:prstGeom prst="rect">
            <a:avLst/>
          </a:prstGeom>
          <a:noFill/>
          <a:ln>
            <a:noFill/>
          </a:ln>
        </p:spPr>
        <p:txBody>
          <a:bodyPr lIns="91300" tIns="91300" rIns="91300" bIns="91300"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3" name="Shape 453"/>
          <p:cNvSpPr txBox="1">
            <a:spLocks noGrp="1"/>
          </p:cNvSpPr>
          <p:nvPr>
            <p:ph type="body" idx="1"/>
          </p:nvPr>
        </p:nvSpPr>
        <p:spPr>
          <a:xfrm>
            <a:off x="457215" y="1600214"/>
            <a:ext cx="4038599" cy="4525963"/>
          </a:xfrm>
          <a:prstGeom prst="rect">
            <a:avLst/>
          </a:prstGeom>
          <a:noFill/>
          <a:ln>
            <a:noFill/>
          </a:ln>
        </p:spPr>
        <p:txBody>
          <a:bodyPr lIns="91300" tIns="91300" rIns="91300" bIns="91300"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454" name="Shape 454"/>
          <p:cNvSpPr txBox="1">
            <a:spLocks noGrp="1"/>
          </p:cNvSpPr>
          <p:nvPr>
            <p:ph type="body" idx="2"/>
          </p:nvPr>
        </p:nvSpPr>
        <p:spPr>
          <a:xfrm>
            <a:off x="4648214" y="1600214"/>
            <a:ext cx="4038599" cy="4525963"/>
          </a:xfrm>
          <a:prstGeom prst="rect">
            <a:avLst/>
          </a:prstGeom>
          <a:noFill/>
          <a:ln>
            <a:noFill/>
          </a:ln>
        </p:spPr>
        <p:txBody>
          <a:bodyPr lIns="91300" tIns="91300" rIns="91300" bIns="91300"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455" name="Shape 455"/>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56" name="Shape 456"/>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57" name="Shape 457"/>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952259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457200" y="274637"/>
            <a:ext cx="8229600" cy="1143000"/>
          </a:xfrm>
          <a:prstGeom prst="rect">
            <a:avLst/>
          </a:prstGeom>
          <a:noFill/>
          <a:ln>
            <a:noFill/>
          </a:ln>
        </p:spPr>
        <p:txBody>
          <a:bodyPr lIns="91300" tIns="91300" rIns="91300" bIns="91300"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60" name="Shape 460"/>
          <p:cNvSpPr txBox="1">
            <a:spLocks noGrp="1"/>
          </p:cNvSpPr>
          <p:nvPr>
            <p:ph type="body" idx="1"/>
          </p:nvPr>
        </p:nvSpPr>
        <p:spPr>
          <a:xfrm>
            <a:off x="457201" y="1535112"/>
            <a:ext cx="4040187" cy="639762"/>
          </a:xfrm>
          <a:prstGeom prst="rect">
            <a:avLst/>
          </a:prstGeom>
          <a:noFill/>
          <a:ln>
            <a:noFill/>
          </a:ln>
        </p:spPr>
        <p:txBody>
          <a:bodyPr lIns="91300" tIns="91300" rIns="91300" bIns="91300" anchor="b" anchorCtr="0"/>
          <a:lstStyle>
            <a:lvl1pPr marL="0" lvl="0" indent="0" rtl="0">
              <a:spcBef>
                <a:spcPts val="0"/>
              </a:spcBef>
              <a:buFont typeface="Calibri"/>
              <a:buNone/>
              <a:defRPr sz="2400" b="1"/>
            </a:lvl1pPr>
            <a:lvl2pPr marL="456588" lvl="1" indent="0" rtl="0">
              <a:spcBef>
                <a:spcPts val="0"/>
              </a:spcBef>
              <a:buFont typeface="Calibri"/>
              <a:buNone/>
              <a:defRPr sz="2000" b="1"/>
            </a:lvl2pPr>
            <a:lvl3pPr marL="913187" lvl="2" indent="0" rtl="0">
              <a:spcBef>
                <a:spcPts val="0"/>
              </a:spcBef>
              <a:buFont typeface="Calibri"/>
              <a:buNone/>
              <a:defRPr sz="1800" b="1"/>
            </a:lvl3pPr>
            <a:lvl4pPr marL="1369780" lvl="3" indent="0" rtl="0">
              <a:spcBef>
                <a:spcPts val="0"/>
              </a:spcBef>
              <a:buFont typeface="Calibri"/>
              <a:buNone/>
              <a:defRPr sz="1600" b="1"/>
            </a:lvl4pPr>
            <a:lvl5pPr marL="1826373" lvl="4" indent="0" rtl="0">
              <a:spcBef>
                <a:spcPts val="0"/>
              </a:spcBef>
              <a:buFont typeface="Calibri"/>
              <a:buNone/>
              <a:defRPr sz="1600" b="1"/>
            </a:lvl5pPr>
            <a:lvl6pPr marL="2282965" lvl="5" indent="0" rtl="0">
              <a:spcBef>
                <a:spcPts val="0"/>
              </a:spcBef>
              <a:buFont typeface="Calibri"/>
              <a:buNone/>
              <a:defRPr sz="1600" b="1"/>
            </a:lvl6pPr>
            <a:lvl7pPr marL="2739559" lvl="6" indent="0" rtl="0">
              <a:spcBef>
                <a:spcPts val="0"/>
              </a:spcBef>
              <a:buFont typeface="Calibri"/>
              <a:buNone/>
              <a:defRPr sz="1600" b="1"/>
            </a:lvl7pPr>
            <a:lvl8pPr marL="3196152" lvl="7" indent="0" rtl="0">
              <a:spcBef>
                <a:spcPts val="0"/>
              </a:spcBef>
              <a:buFont typeface="Calibri"/>
              <a:buNone/>
              <a:defRPr sz="1600" b="1"/>
            </a:lvl8pPr>
            <a:lvl9pPr marL="3652746" lvl="8" indent="0" rtl="0">
              <a:spcBef>
                <a:spcPts val="0"/>
              </a:spcBef>
              <a:buFont typeface="Calibri"/>
              <a:buNone/>
              <a:defRPr sz="1600" b="1"/>
            </a:lvl9pPr>
          </a:lstStyle>
          <a:p>
            <a:endParaRPr/>
          </a:p>
        </p:txBody>
      </p:sp>
      <p:sp>
        <p:nvSpPr>
          <p:cNvPr id="461" name="Shape 461"/>
          <p:cNvSpPr txBox="1">
            <a:spLocks noGrp="1"/>
          </p:cNvSpPr>
          <p:nvPr>
            <p:ph type="body" idx="2"/>
          </p:nvPr>
        </p:nvSpPr>
        <p:spPr>
          <a:xfrm>
            <a:off x="457201" y="2174890"/>
            <a:ext cx="4040187" cy="3951287"/>
          </a:xfrm>
          <a:prstGeom prst="rect">
            <a:avLst/>
          </a:prstGeom>
          <a:noFill/>
          <a:ln>
            <a:noFill/>
          </a:ln>
        </p:spPr>
        <p:txBody>
          <a:bodyPr lIns="91300" tIns="91300" rIns="91300" bIns="91300"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462" name="Shape 462"/>
          <p:cNvSpPr txBox="1">
            <a:spLocks noGrp="1"/>
          </p:cNvSpPr>
          <p:nvPr>
            <p:ph type="body" idx="3"/>
          </p:nvPr>
        </p:nvSpPr>
        <p:spPr>
          <a:xfrm>
            <a:off x="4645025" y="1535112"/>
            <a:ext cx="4041774" cy="639762"/>
          </a:xfrm>
          <a:prstGeom prst="rect">
            <a:avLst/>
          </a:prstGeom>
          <a:noFill/>
          <a:ln>
            <a:noFill/>
          </a:ln>
        </p:spPr>
        <p:txBody>
          <a:bodyPr lIns="91300" tIns="91300" rIns="91300" bIns="91300" anchor="b" anchorCtr="0"/>
          <a:lstStyle>
            <a:lvl1pPr marL="0" lvl="0" indent="0" rtl="0">
              <a:spcBef>
                <a:spcPts val="0"/>
              </a:spcBef>
              <a:buFont typeface="Calibri"/>
              <a:buNone/>
              <a:defRPr sz="2400" b="1"/>
            </a:lvl1pPr>
            <a:lvl2pPr marL="456588" lvl="1" indent="0" rtl="0">
              <a:spcBef>
                <a:spcPts val="0"/>
              </a:spcBef>
              <a:buFont typeface="Calibri"/>
              <a:buNone/>
              <a:defRPr sz="2000" b="1"/>
            </a:lvl2pPr>
            <a:lvl3pPr marL="913187" lvl="2" indent="0" rtl="0">
              <a:spcBef>
                <a:spcPts val="0"/>
              </a:spcBef>
              <a:buFont typeface="Calibri"/>
              <a:buNone/>
              <a:defRPr sz="1800" b="1"/>
            </a:lvl3pPr>
            <a:lvl4pPr marL="1369780" lvl="3" indent="0" rtl="0">
              <a:spcBef>
                <a:spcPts val="0"/>
              </a:spcBef>
              <a:buFont typeface="Calibri"/>
              <a:buNone/>
              <a:defRPr sz="1600" b="1"/>
            </a:lvl4pPr>
            <a:lvl5pPr marL="1826373" lvl="4" indent="0" rtl="0">
              <a:spcBef>
                <a:spcPts val="0"/>
              </a:spcBef>
              <a:buFont typeface="Calibri"/>
              <a:buNone/>
              <a:defRPr sz="1600" b="1"/>
            </a:lvl5pPr>
            <a:lvl6pPr marL="2282965" lvl="5" indent="0" rtl="0">
              <a:spcBef>
                <a:spcPts val="0"/>
              </a:spcBef>
              <a:buFont typeface="Calibri"/>
              <a:buNone/>
              <a:defRPr sz="1600" b="1"/>
            </a:lvl6pPr>
            <a:lvl7pPr marL="2739559" lvl="6" indent="0" rtl="0">
              <a:spcBef>
                <a:spcPts val="0"/>
              </a:spcBef>
              <a:buFont typeface="Calibri"/>
              <a:buNone/>
              <a:defRPr sz="1600" b="1"/>
            </a:lvl7pPr>
            <a:lvl8pPr marL="3196152" lvl="7" indent="0" rtl="0">
              <a:spcBef>
                <a:spcPts val="0"/>
              </a:spcBef>
              <a:buFont typeface="Calibri"/>
              <a:buNone/>
              <a:defRPr sz="1600" b="1"/>
            </a:lvl8pPr>
            <a:lvl9pPr marL="3652746" lvl="8" indent="0" rtl="0">
              <a:spcBef>
                <a:spcPts val="0"/>
              </a:spcBef>
              <a:buFont typeface="Calibri"/>
              <a:buNone/>
              <a:defRPr sz="1600" b="1"/>
            </a:lvl9pPr>
          </a:lstStyle>
          <a:p>
            <a:endParaRPr/>
          </a:p>
        </p:txBody>
      </p:sp>
      <p:sp>
        <p:nvSpPr>
          <p:cNvPr id="463" name="Shape 463"/>
          <p:cNvSpPr txBox="1">
            <a:spLocks noGrp="1"/>
          </p:cNvSpPr>
          <p:nvPr>
            <p:ph type="body" idx="4"/>
          </p:nvPr>
        </p:nvSpPr>
        <p:spPr>
          <a:xfrm>
            <a:off x="4645025" y="2174890"/>
            <a:ext cx="4041774" cy="3951287"/>
          </a:xfrm>
          <a:prstGeom prst="rect">
            <a:avLst/>
          </a:prstGeom>
          <a:noFill/>
          <a:ln>
            <a:noFill/>
          </a:ln>
        </p:spPr>
        <p:txBody>
          <a:bodyPr lIns="91300" tIns="91300" rIns="91300" bIns="91300"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464" name="Shape 464"/>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65" name="Shape 465"/>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66" name="Shape 466"/>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568021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2"/>
        <p:cNvGrpSpPr/>
        <p:nvPr/>
      </p:nvGrpSpPr>
      <p:grpSpPr>
        <a:xfrm>
          <a:off x="0" y="0"/>
          <a:ext cx="0" cy="0"/>
          <a:chOff x="0" y="0"/>
          <a:chExt cx="0" cy="0"/>
        </a:xfrm>
      </p:grpSpPr>
      <p:sp>
        <p:nvSpPr>
          <p:cNvPr id="473" name="Shape 473"/>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74" name="Shape 474"/>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75" name="Shape 475"/>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425945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457215" y="273055"/>
            <a:ext cx="3008313" cy="1162049"/>
          </a:xfrm>
          <a:prstGeom prst="rect">
            <a:avLst/>
          </a:prstGeom>
          <a:noFill/>
          <a:ln>
            <a:noFill/>
          </a:ln>
        </p:spPr>
        <p:txBody>
          <a:bodyPr lIns="91300" tIns="91300" rIns="91300" bIns="91300" anchor="b" anchorCtr="0"/>
          <a:lstStyle>
            <a:lvl1pPr lvl="0" algn="l" rtl="0">
              <a:spcBef>
                <a:spcPts val="0"/>
              </a:spcBef>
              <a:defRPr sz="2000" b="1"/>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78" name="Shape 478"/>
          <p:cNvSpPr txBox="1">
            <a:spLocks noGrp="1"/>
          </p:cNvSpPr>
          <p:nvPr>
            <p:ph type="body" idx="1"/>
          </p:nvPr>
        </p:nvSpPr>
        <p:spPr>
          <a:xfrm>
            <a:off x="3575051" y="273050"/>
            <a:ext cx="5111750" cy="5853112"/>
          </a:xfrm>
          <a:prstGeom prst="rect">
            <a:avLst/>
          </a:prstGeom>
          <a:noFill/>
          <a:ln>
            <a:noFill/>
          </a:ln>
        </p:spPr>
        <p:txBody>
          <a:bodyPr lIns="91300" tIns="91300" rIns="91300" bIns="91300" anchor="t"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479" name="Shape 479"/>
          <p:cNvSpPr txBox="1">
            <a:spLocks noGrp="1"/>
          </p:cNvSpPr>
          <p:nvPr>
            <p:ph type="body" idx="2"/>
          </p:nvPr>
        </p:nvSpPr>
        <p:spPr>
          <a:xfrm>
            <a:off x="457215" y="1435100"/>
            <a:ext cx="3008313" cy="4691063"/>
          </a:xfrm>
          <a:prstGeom prst="rect">
            <a:avLst/>
          </a:prstGeom>
          <a:noFill/>
          <a:ln>
            <a:noFill/>
          </a:ln>
        </p:spPr>
        <p:txBody>
          <a:bodyPr lIns="91300" tIns="91300" rIns="91300" bIns="91300" anchor="t" anchorCtr="0"/>
          <a:lstStyle>
            <a:lvl1pPr marL="0" lvl="0" indent="0" rtl="0">
              <a:spcBef>
                <a:spcPts val="0"/>
              </a:spcBef>
              <a:buFont typeface="Calibri"/>
              <a:buNone/>
              <a:defRPr sz="1400"/>
            </a:lvl1pPr>
            <a:lvl2pPr marL="456588" lvl="1" indent="0" rtl="0">
              <a:spcBef>
                <a:spcPts val="0"/>
              </a:spcBef>
              <a:buFont typeface="Calibri"/>
              <a:buNone/>
              <a:defRPr sz="1200"/>
            </a:lvl2pPr>
            <a:lvl3pPr marL="913187" lvl="2" indent="0" rtl="0">
              <a:spcBef>
                <a:spcPts val="0"/>
              </a:spcBef>
              <a:buFont typeface="Calibri"/>
              <a:buNone/>
              <a:defRPr sz="1000"/>
            </a:lvl3pPr>
            <a:lvl4pPr marL="1369780" lvl="3" indent="0" rtl="0">
              <a:spcBef>
                <a:spcPts val="0"/>
              </a:spcBef>
              <a:buFont typeface="Calibri"/>
              <a:buNone/>
              <a:defRPr sz="900"/>
            </a:lvl4pPr>
            <a:lvl5pPr marL="1826373" lvl="4" indent="0" rtl="0">
              <a:spcBef>
                <a:spcPts val="0"/>
              </a:spcBef>
              <a:buFont typeface="Calibri"/>
              <a:buNone/>
              <a:defRPr sz="900"/>
            </a:lvl5pPr>
            <a:lvl6pPr marL="2282965" lvl="5" indent="0" rtl="0">
              <a:spcBef>
                <a:spcPts val="0"/>
              </a:spcBef>
              <a:buFont typeface="Calibri"/>
              <a:buNone/>
              <a:defRPr sz="900"/>
            </a:lvl6pPr>
            <a:lvl7pPr marL="2739559" lvl="6" indent="0" rtl="0">
              <a:spcBef>
                <a:spcPts val="0"/>
              </a:spcBef>
              <a:buFont typeface="Calibri"/>
              <a:buNone/>
              <a:defRPr sz="900"/>
            </a:lvl7pPr>
            <a:lvl8pPr marL="3196152" lvl="7" indent="0" rtl="0">
              <a:spcBef>
                <a:spcPts val="0"/>
              </a:spcBef>
              <a:buFont typeface="Calibri"/>
              <a:buNone/>
              <a:defRPr sz="900"/>
            </a:lvl8pPr>
            <a:lvl9pPr marL="3652746" lvl="8" indent="0" rtl="0">
              <a:spcBef>
                <a:spcPts val="0"/>
              </a:spcBef>
              <a:buFont typeface="Calibri"/>
              <a:buNone/>
              <a:defRPr sz="900"/>
            </a:lvl9pPr>
          </a:lstStyle>
          <a:p>
            <a:endParaRPr/>
          </a:p>
        </p:txBody>
      </p:sp>
      <p:sp>
        <p:nvSpPr>
          <p:cNvPr id="480" name="Shape 480"/>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81" name="Shape 481"/>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82" name="Shape 482"/>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3248087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1792301" y="4800615"/>
            <a:ext cx="5486399" cy="566737"/>
          </a:xfrm>
          <a:prstGeom prst="rect">
            <a:avLst/>
          </a:prstGeom>
          <a:noFill/>
          <a:ln>
            <a:noFill/>
          </a:ln>
        </p:spPr>
        <p:txBody>
          <a:bodyPr lIns="91300" tIns="91300" rIns="91300" bIns="91300" anchor="b" anchorCtr="0"/>
          <a:lstStyle>
            <a:lvl1pPr lvl="0" algn="l" rtl="0">
              <a:spcBef>
                <a:spcPts val="0"/>
              </a:spcBef>
              <a:defRPr sz="2000" b="1"/>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85" name="Shape 485"/>
          <p:cNvSpPr>
            <a:spLocks noGrp="1"/>
          </p:cNvSpPr>
          <p:nvPr>
            <p:ph type="pic" idx="2"/>
          </p:nvPr>
        </p:nvSpPr>
        <p:spPr>
          <a:xfrm>
            <a:off x="1792301" y="612777"/>
            <a:ext cx="5486399" cy="4114800"/>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3200" b="0" i="0" u="none" strike="noStrike" cap="none">
                <a:solidFill>
                  <a:srgbClr val="888888"/>
                </a:solidFill>
                <a:latin typeface="Arial"/>
                <a:ea typeface="Arial"/>
                <a:cs typeface="Arial"/>
                <a:sym typeface="Arial"/>
                <a:rtl val="0"/>
              </a:defRPr>
            </a:lvl1pPr>
            <a:lvl2pPr marL="456588" marR="0" lvl="1"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rtl val="0"/>
              </a:defRPr>
            </a:lvl2pPr>
            <a:lvl3pPr marL="913187"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rtl val="0"/>
              </a:defRPr>
            </a:lvl3pPr>
            <a:lvl4pPr marL="1369780" marR="0" lvl="3"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rtl val="0"/>
              </a:defRPr>
            </a:lvl4pPr>
            <a:lvl5pPr marL="1826373" marR="0" lvl="4"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rtl val="0"/>
              </a:defRPr>
            </a:lvl5pPr>
            <a:lvl6pPr marL="2282965" marR="0" lvl="5"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rtl val="0"/>
              </a:defRPr>
            </a:lvl6pPr>
            <a:lvl7pPr marL="2739559" marR="0" lvl="6"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rtl val="0"/>
              </a:defRPr>
            </a:lvl7pPr>
            <a:lvl8pPr marL="3196152" marR="0" lvl="7"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rtl val="0"/>
              </a:defRPr>
            </a:lvl8pPr>
            <a:lvl9pPr marL="3652746" marR="0" lvl="8"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rtl val="0"/>
              </a:defRPr>
            </a:lvl9pPr>
          </a:lstStyle>
          <a:p>
            <a:endParaRPr/>
          </a:p>
        </p:txBody>
      </p:sp>
      <p:sp>
        <p:nvSpPr>
          <p:cNvPr id="486" name="Shape 486"/>
          <p:cNvSpPr txBox="1">
            <a:spLocks noGrp="1"/>
          </p:cNvSpPr>
          <p:nvPr>
            <p:ph type="body" idx="1"/>
          </p:nvPr>
        </p:nvSpPr>
        <p:spPr>
          <a:xfrm>
            <a:off x="1792301" y="5367350"/>
            <a:ext cx="5486399" cy="804861"/>
          </a:xfrm>
          <a:prstGeom prst="rect">
            <a:avLst/>
          </a:prstGeom>
          <a:noFill/>
          <a:ln>
            <a:noFill/>
          </a:ln>
        </p:spPr>
        <p:txBody>
          <a:bodyPr lIns="91300" tIns="91300" rIns="91300" bIns="91300" anchor="t" anchorCtr="0"/>
          <a:lstStyle>
            <a:lvl1pPr marL="0" lvl="0" indent="0" rtl="0">
              <a:spcBef>
                <a:spcPts val="0"/>
              </a:spcBef>
              <a:buFont typeface="Calibri"/>
              <a:buNone/>
              <a:defRPr sz="1400"/>
            </a:lvl1pPr>
            <a:lvl2pPr marL="456588" lvl="1" indent="0" rtl="0">
              <a:spcBef>
                <a:spcPts val="0"/>
              </a:spcBef>
              <a:buFont typeface="Calibri"/>
              <a:buNone/>
              <a:defRPr sz="1200"/>
            </a:lvl2pPr>
            <a:lvl3pPr marL="913187" lvl="2" indent="0" rtl="0">
              <a:spcBef>
                <a:spcPts val="0"/>
              </a:spcBef>
              <a:buFont typeface="Calibri"/>
              <a:buNone/>
              <a:defRPr sz="1000"/>
            </a:lvl3pPr>
            <a:lvl4pPr marL="1369780" lvl="3" indent="0" rtl="0">
              <a:spcBef>
                <a:spcPts val="0"/>
              </a:spcBef>
              <a:buFont typeface="Calibri"/>
              <a:buNone/>
              <a:defRPr sz="900"/>
            </a:lvl4pPr>
            <a:lvl5pPr marL="1826373" lvl="4" indent="0" rtl="0">
              <a:spcBef>
                <a:spcPts val="0"/>
              </a:spcBef>
              <a:buFont typeface="Calibri"/>
              <a:buNone/>
              <a:defRPr sz="900"/>
            </a:lvl5pPr>
            <a:lvl6pPr marL="2282965" lvl="5" indent="0" rtl="0">
              <a:spcBef>
                <a:spcPts val="0"/>
              </a:spcBef>
              <a:buFont typeface="Calibri"/>
              <a:buNone/>
              <a:defRPr sz="900"/>
            </a:lvl6pPr>
            <a:lvl7pPr marL="2739559" lvl="6" indent="0" rtl="0">
              <a:spcBef>
                <a:spcPts val="0"/>
              </a:spcBef>
              <a:buFont typeface="Calibri"/>
              <a:buNone/>
              <a:defRPr sz="900"/>
            </a:lvl7pPr>
            <a:lvl8pPr marL="3196152" lvl="7" indent="0" rtl="0">
              <a:spcBef>
                <a:spcPts val="0"/>
              </a:spcBef>
              <a:buFont typeface="Calibri"/>
              <a:buNone/>
              <a:defRPr sz="900"/>
            </a:lvl8pPr>
            <a:lvl9pPr marL="3652746" lvl="8" indent="0" rtl="0">
              <a:spcBef>
                <a:spcPts val="0"/>
              </a:spcBef>
              <a:buFont typeface="Calibri"/>
              <a:buNone/>
              <a:defRPr sz="900"/>
            </a:lvl9pPr>
          </a:lstStyle>
          <a:p>
            <a:endParaRPr/>
          </a:p>
        </p:txBody>
      </p:sp>
      <p:sp>
        <p:nvSpPr>
          <p:cNvPr id="487" name="Shape 487"/>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88" name="Shape 488"/>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89" name="Shape 489"/>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259654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1508B8"/>
              </a:buClr>
              <a:buFont typeface="Calibri"/>
              <a:buNone/>
              <a:defRPr sz="4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32" name="Shape 3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457200" y="274637"/>
            <a:ext cx="8229600" cy="1143000"/>
          </a:xfrm>
          <a:prstGeom prst="rect">
            <a:avLst/>
          </a:prstGeom>
          <a:noFill/>
          <a:ln>
            <a:noFill/>
          </a:ln>
        </p:spPr>
        <p:txBody>
          <a:bodyPr lIns="91300" tIns="91300" rIns="91300" bIns="91300"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92" name="Shape 492"/>
          <p:cNvSpPr txBox="1">
            <a:spLocks noGrp="1"/>
          </p:cNvSpPr>
          <p:nvPr>
            <p:ph type="body" idx="1"/>
          </p:nvPr>
        </p:nvSpPr>
        <p:spPr>
          <a:xfrm rot="5400000">
            <a:off x="2309033" y="-251618"/>
            <a:ext cx="4525963" cy="8229600"/>
          </a:xfrm>
          <a:prstGeom prst="rect">
            <a:avLst/>
          </a:prstGeom>
          <a:noFill/>
          <a:ln>
            <a:noFill/>
          </a:ln>
        </p:spPr>
        <p:txBody>
          <a:bodyPr lIns="91300" tIns="91300" rIns="91300" bIns="91300" anchor="t" anchorCtr="0"/>
          <a:lstStyle>
            <a:lvl1pPr marL="342444" lvl="0" indent="-139514"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1964" lvl="1" indent="-107807"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1483" lvl="2" indent="-76100"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8079" lvl="3" indent="-101465"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4670" lvl="4" indent="-101465"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1261" lvl="5" indent="-101465"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67857" lvl="6" indent="-101465"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4449" lvl="7" indent="-101465"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1044" lvl="8" indent="-101465"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93" name="Shape 493"/>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94" name="Shape 494"/>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495" name="Shape 495"/>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3243725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rot="5400000">
            <a:off x="4732337" y="2171701"/>
            <a:ext cx="5851525" cy="2057400"/>
          </a:xfrm>
          <a:prstGeom prst="rect">
            <a:avLst/>
          </a:prstGeom>
          <a:noFill/>
          <a:ln>
            <a:noFill/>
          </a:ln>
        </p:spPr>
        <p:txBody>
          <a:bodyPr lIns="91300" tIns="91300" rIns="91300" bIns="91300"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98" name="Shape 498"/>
          <p:cNvSpPr txBox="1">
            <a:spLocks noGrp="1"/>
          </p:cNvSpPr>
          <p:nvPr>
            <p:ph type="body" idx="1"/>
          </p:nvPr>
        </p:nvSpPr>
        <p:spPr>
          <a:xfrm rot="5400000">
            <a:off x="541341" y="190500"/>
            <a:ext cx="5851525" cy="6019799"/>
          </a:xfrm>
          <a:prstGeom prst="rect">
            <a:avLst/>
          </a:prstGeom>
          <a:noFill/>
          <a:ln>
            <a:noFill/>
          </a:ln>
        </p:spPr>
        <p:txBody>
          <a:bodyPr lIns="91300" tIns="91300" rIns="91300" bIns="91300" anchor="t" anchorCtr="0"/>
          <a:lstStyle>
            <a:lvl1pPr marL="342444" lvl="0" indent="-139514"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1964" lvl="1" indent="-107807"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1483" lvl="2" indent="-76100"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8079" lvl="3" indent="-101465"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4670" lvl="4" indent="-101465"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1261" lvl="5" indent="-101465"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67857" lvl="6" indent="-101465"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4449" lvl="7" indent="-101465"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1044" lvl="8" indent="-101465"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499" name="Shape 499"/>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500" name="Shape 500"/>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endParaRPr/>
          </a:p>
        </p:txBody>
      </p:sp>
      <p:sp>
        <p:nvSpPr>
          <p:cNvPr id="501" name="Shape 501"/>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a:buClr>
                <a:srgbClr val="888888"/>
              </a:buClr>
              <a:buSzPct val="25000"/>
              <a:buFont typeface="Arial"/>
              <a:buNone/>
            </a:pPr>
            <a:fld id="{00000000-1234-1234-1234-123412341234}" type="slidenum">
              <a:rPr lang="en-US" sz="1200">
                <a:solidFill>
                  <a:srgbClr val="888888"/>
                </a:solidFill>
              </a:rPr>
              <a:pPr algn="r">
                <a:buClr>
                  <a:srgbClr val="888888"/>
                </a:buClr>
                <a:buSzPct val="25000"/>
                <a:buFont typeface="Arial"/>
                <a:buNone/>
              </a:pPr>
              <a:t>‹#›</a:t>
            </a:fld>
            <a:endParaRPr lang="en-US" sz="1200">
              <a:solidFill>
                <a:srgbClr val="888888"/>
              </a:solidFill>
            </a:endParaRPr>
          </a:p>
        </p:txBody>
      </p:sp>
    </p:spTree>
    <p:extLst>
      <p:ext uri="{BB962C8B-B14F-4D97-AF65-F5344CB8AC3E}">
        <p14:creationId xmlns:p14="http://schemas.microsoft.com/office/powerpoint/2010/main" val="1078424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CEC8AC-34AE-4F99-A0A0-2E04EE0A53A0}" type="datetime1">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10400" y="6492875"/>
            <a:ext cx="2133600" cy="365125"/>
          </a:xfrm>
        </p:spPr>
        <p:txBody>
          <a:bodyPr/>
          <a:lstStyle>
            <a:lvl1pPr>
              <a:defRPr b="1">
                <a:solidFill>
                  <a:schemeClr val="tx1"/>
                </a:solidFill>
              </a:defRPr>
            </a:lvl1pPr>
          </a:lstStyle>
          <a:p>
            <a:fld id="{C7782D01-1D25-4BDA-8749-AB28E140EA1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62048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91A8D-7D55-455A-B441-87176A4A054D}" type="datetime1">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250403" cy="1600200"/>
          </a:xfrm>
          <a:prstGeom prst="rect">
            <a:avLst/>
          </a:prstGeom>
        </p:spPr>
      </p:pic>
    </p:spTree>
    <p:extLst>
      <p:ext uri="{BB962C8B-B14F-4D97-AF65-F5344CB8AC3E}">
        <p14:creationId xmlns:p14="http://schemas.microsoft.com/office/powerpoint/2010/main" val="1375878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8A0027-D287-45A7-8F8C-DC922794D2C9}" type="datetime1">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026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BC82AB-FA05-4DFA-BCD9-7DEB24493AF4}" type="datetime1">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352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260CA2-C960-4FE5-BF98-732CF1BE335E}" type="datetime1">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073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DC5BDE-28FD-42BD-BA93-902A2870C12D}" type="datetime1">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413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847C4-C6E6-454C-A589-0880E47724E6}" type="datetime1">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75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4BF2F4-5B32-4CB8-88A7-5A1A68D16315}" type="datetime1">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156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1508B8"/>
              </a:buClr>
              <a:buFont typeface="Calibri"/>
              <a:buNone/>
              <a:defRPr sz="4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38" name="Shape 3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888888"/>
              </a:buClr>
              <a:buFont typeface="Calibri"/>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rgbClr val="888888"/>
              </a:buClr>
              <a:buFont typeface="Calibri"/>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0"/>
              </a:spcBef>
              <a:spcAft>
                <a:spcPts val="0"/>
              </a:spcAft>
              <a:buClr>
                <a:srgbClr val="888888"/>
              </a:buClr>
              <a:buFont typeface="Calibri"/>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0"/>
              </a:spcBef>
              <a:spcAft>
                <a:spcPts val="0"/>
              </a:spcAft>
              <a:buClr>
                <a:srgbClr val="888888"/>
              </a:buClr>
              <a:buFont typeface="Calibri"/>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0"/>
              </a:spcBef>
              <a:spcAft>
                <a:spcPts val="0"/>
              </a:spcAft>
              <a:buClr>
                <a:srgbClr val="888888"/>
              </a:buClr>
              <a:buFont typeface="Calibri"/>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0"/>
              </a:spcBef>
              <a:spcAft>
                <a:spcPts val="0"/>
              </a:spcAft>
              <a:buClr>
                <a:srgbClr val="888888"/>
              </a:buClr>
              <a:buFont typeface="Calibri"/>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0"/>
              </a:spcBef>
              <a:spcAft>
                <a:spcPts val="0"/>
              </a:spcAft>
              <a:buClr>
                <a:srgbClr val="888888"/>
              </a:buClr>
              <a:buFont typeface="Calibri"/>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0"/>
              </a:spcBef>
              <a:spcAft>
                <a:spcPts val="0"/>
              </a:spcAft>
              <a:buClr>
                <a:srgbClr val="888888"/>
              </a:buClr>
              <a:buFont typeface="Calibri"/>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0"/>
              </a:spcBef>
              <a:spcAft>
                <a:spcPts val="0"/>
              </a:spcAft>
              <a:buClr>
                <a:srgbClr val="888888"/>
              </a:buClr>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Shape 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Shape 4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95158-14DB-4B46-A648-647FD39FF3E9}" type="datetime1">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683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AA14A-A8A2-4C13-BCAF-7C32C485CA10}" type="datetime1">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757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FEACA-0D2F-44F1-9086-B812B1503ECE}" type="datetime1">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050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879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0"/>
          </p:nvPr>
        </p:nvSpPr>
        <p:spPr>
          <a:xfrm>
            <a:off x="457200" y="1600200"/>
            <a:ext cx="8229600" cy="4983480"/>
          </a:xfrm>
        </p:spPr>
        <p:txBody>
          <a:bodyPr/>
          <a:lstStyle>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p:txBody>
      </p:sp>
      <p:sp>
        <p:nvSpPr>
          <p:cNvPr id="4" name="Slide Number Placeholder 5"/>
          <p:cNvSpPr>
            <a:spLocks noGrp="1"/>
          </p:cNvSpPr>
          <p:nvPr>
            <p:ph type="sldNum" sz="quarter" idx="4"/>
          </p:nvPr>
        </p:nvSpPr>
        <p:spPr>
          <a:xfrm>
            <a:off x="8153400" y="6356350"/>
            <a:ext cx="533400" cy="365125"/>
          </a:xfrm>
          <a:prstGeom prst="rect">
            <a:avLst/>
          </a:prstGeom>
        </p:spPr>
        <p:txBody>
          <a:bodyPr vert="horz" lIns="91198" tIns="45600" rIns="91198" bIns="45600" rtlCol="0" anchor="ctr"/>
          <a:lstStyle>
            <a:lvl1pPr algn="r">
              <a:defRPr sz="2000">
                <a:solidFill>
                  <a:schemeClr val="tx1"/>
                </a:solidFill>
              </a:defRPr>
            </a:lvl1pPr>
          </a:lstStyle>
          <a:p>
            <a:fld id="{919F3282-E087-470D-9546-EFAEC0DC811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6084305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539C95A3-2A62-449D-A0A3-F9DA0BB872B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9424203"/>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ltGray">
      <p:bgPr>
        <a:gradFill>
          <a:gsLst>
            <a:gs pos="79000">
              <a:schemeClr val="tx1"/>
            </a:gs>
            <a:gs pos="0">
              <a:schemeClr val="tx1">
                <a:lumMod val="50000"/>
                <a:lumOff val="50000"/>
              </a:schemeClr>
            </a:gs>
          </a:gsLst>
          <a:lin ang="1800000" scaled="0"/>
        </a:gradFill>
        <a:effectLst/>
      </p:bgPr>
    </p:bg>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userDrawn="1">
            <p:custDataLst>
              <p:tags r:id="rId2"/>
            </p:custDataLst>
            <p:extLst/>
          </p:nvPr>
        </p:nvGraphicFramePr>
        <p:xfrm>
          <a:off x="1621" y="1623"/>
          <a:ext cx="1619" cy="1619"/>
        </p:xfrm>
        <a:graphic>
          <a:graphicData uri="http://schemas.openxmlformats.org/presentationml/2006/ole">
            <mc:AlternateContent xmlns:mc="http://schemas.openxmlformats.org/markup-compatibility/2006">
              <mc:Choice xmlns:v="urn:schemas-microsoft-com:vml" Requires="v">
                <p:oleObj spid="_x0000_s205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1" y="1623"/>
                        <a:ext cx="1619" cy="1619"/>
                      </a:xfrm>
                      <a:prstGeom prst="rect">
                        <a:avLst/>
                      </a:prstGeom>
                    </p:spPr>
                  </p:pic>
                </p:oleObj>
              </mc:Fallback>
            </mc:AlternateContent>
          </a:graphicData>
        </a:graphic>
      </p:graphicFrame>
      <p:sp>
        <p:nvSpPr>
          <p:cNvPr id="31" name="Rectangle 30"/>
          <p:cNvSpPr/>
          <p:nvPr userDrawn="1"/>
        </p:nvSpPr>
        <p:spPr bwMode="auto">
          <a:xfrm>
            <a:off x="0" y="6685014"/>
            <a:ext cx="9144000" cy="171039"/>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lstStyle/>
          <a:p>
            <a:pPr algn="ctr" fontAlgn="base">
              <a:spcBef>
                <a:spcPct val="0"/>
              </a:spcBef>
              <a:spcAft>
                <a:spcPct val="0"/>
              </a:spcAft>
            </a:pPr>
            <a:endParaRPr lang="en-US" sz="1600" kern="1200" dirty="0" smtClean="0">
              <a:solidFill>
                <a:srgbClr val="000000"/>
              </a:solidFill>
            </a:endParaRPr>
          </a:p>
        </p:txBody>
      </p:sp>
      <p:sp>
        <p:nvSpPr>
          <p:cNvPr id="13314" name="Rectangle 1026"/>
          <p:cNvSpPr>
            <a:spLocks noGrp="1" noChangeArrowheads="1"/>
          </p:cNvSpPr>
          <p:nvPr>
            <p:ph type="ctrTitle"/>
          </p:nvPr>
        </p:nvSpPr>
        <p:spPr bwMode="auto">
          <a:xfrm>
            <a:off x="416441" y="845711"/>
            <a:ext cx="4770430" cy="1130501"/>
          </a:xfrm>
          <a:prstGeom prst="rect">
            <a:avLst/>
          </a:prstGeom>
        </p:spPr>
        <p:txBody>
          <a:bodyPr/>
          <a:lstStyle>
            <a:lvl1pPr>
              <a:defRPr sz="37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hasCustomPrompt="1"/>
          </p:nvPr>
        </p:nvSpPr>
        <p:spPr bwMode="auto">
          <a:xfrm>
            <a:off x="416441" y="5043224"/>
            <a:ext cx="4770430" cy="314028"/>
          </a:xfrm>
          <a:ln>
            <a:noFill/>
          </a:ln>
        </p:spPr>
        <p:txBody>
          <a:bodyPr wrap="square">
            <a:spAutoFit/>
          </a:bodyPr>
          <a:lstStyle>
            <a:lvl1pPr>
              <a:defRPr sz="2000" b="0" baseline="0">
                <a:solidFill>
                  <a:schemeClr val="bg1"/>
                </a:solidFill>
                <a:latin typeface="+mn-lt"/>
                <a:ea typeface="+mn-ea"/>
              </a:defRPr>
            </a:lvl1pPr>
          </a:lstStyle>
          <a:p>
            <a:pPr lvl="0"/>
            <a:r>
              <a:rPr lang="en-US" noProof="0" dirty="0" smtClean="0"/>
              <a:t>Subtitle</a:t>
            </a:r>
          </a:p>
        </p:txBody>
      </p:sp>
      <p:grpSp>
        <p:nvGrpSpPr>
          <p:cNvPr id="29" name="McK Title Elements" hidden="1"/>
          <p:cNvGrpSpPr>
            <a:grpSpLocks/>
          </p:cNvGrpSpPr>
          <p:nvPr userDrawn="1"/>
        </p:nvGrpSpPr>
        <p:grpSpPr bwMode="auto">
          <a:xfrm>
            <a:off x="416441" y="5742462"/>
            <a:ext cx="4770430" cy="820745"/>
            <a:chOff x="537729" y="4983619"/>
            <a:chExt cx="5121275" cy="804406"/>
          </a:xfrm>
        </p:grpSpPr>
        <p:sp>
          <p:nvSpPr>
            <p:cNvPr id="30" name="McK Document type"/>
            <p:cNvSpPr txBox="1">
              <a:spLocks noChangeArrowheads="1"/>
            </p:cNvSpPr>
            <p:nvPr/>
          </p:nvSpPr>
          <p:spPr bwMode="auto">
            <a:xfrm>
              <a:off x="537729" y="4983619"/>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00" kern="1200" dirty="0" smtClean="0">
                  <a:solidFill>
                    <a:srgbClr val="FFFFFF"/>
                  </a:solidFill>
                  <a:latin typeface="Arial"/>
                  <a:ea typeface="+mn-ea"/>
                  <a:cs typeface="+mn-cs"/>
                </a:rPr>
                <a:t>Document type</a:t>
              </a:r>
            </a:p>
          </p:txBody>
        </p:sp>
        <p:sp>
          <p:nvSpPr>
            <p:cNvPr id="45" name="McK Date"/>
            <p:cNvSpPr txBox="1">
              <a:spLocks noChangeArrowheads="1"/>
            </p:cNvSpPr>
            <p:nvPr/>
          </p:nvSpPr>
          <p:spPr bwMode="auto">
            <a:xfrm>
              <a:off x="537729" y="5251451"/>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00" kern="1200" dirty="0" smtClean="0">
                  <a:solidFill>
                    <a:srgbClr val="FFFFFF"/>
                  </a:solidFill>
                  <a:latin typeface="Arial"/>
                  <a:ea typeface="+mn-ea"/>
                  <a:cs typeface="+mn-cs"/>
                </a:rPr>
                <a:t>Date</a:t>
              </a:r>
            </a:p>
          </p:txBody>
        </p:sp>
        <p:sp>
          <p:nvSpPr>
            <p:cNvPr id="46" name="McK Disclaimer"/>
            <p:cNvSpPr>
              <a:spLocks noChangeArrowheads="1"/>
            </p:cNvSpPr>
            <p:nvPr/>
          </p:nvSpPr>
          <p:spPr bwMode="auto">
            <a:xfrm>
              <a:off x="537729" y="5664914"/>
              <a:ext cx="512127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1243" eaLnBrk="0" fontAlgn="base" hangingPunct="0">
                <a:spcBef>
                  <a:spcPct val="0"/>
                </a:spcBef>
                <a:spcAft>
                  <a:spcPct val="0"/>
                </a:spcAft>
              </a:pPr>
              <a:r>
                <a:rPr lang="en-US" sz="800" kern="1200" dirty="0">
                  <a:solidFill>
                    <a:srgbClr val="FFFFFF"/>
                  </a:solidFill>
                  <a:ea typeface="+mn-ea"/>
                  <a:cs typeface="+mn-cs"/>
                </a:rPr>
                <a:t>CONFIDENTIAL AND </a:t>
              </a:r>
              <a:r>
                <a:rPr lang="en-US" sz="800" kern="1200" dirty="0" smtClean="0">
                  <a:solidFill>
                    <a:srgbClr val="FFFFFF"/>
                  </a:solidFill>
                  <a:ea typeface="+mn-ea"/>
                  <a:cs typeface="+mn-cs"/>
                </a:rPr>
                <a:t>PROPRIETARY</a:t>
              </a:r>
            </a:p>
          </p:txBody>
        </p:sp>
      </p:grpSp>
      <p:pic>
        <p:nvPicPr>
          <p:cNvPr id="16787" name="Picture 40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ltGray">
          <a:xfrm>
            <a:off x="5186869" y="0"/>
            <a:ext cx="3957131" cy="715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userDrawn="1"/>
        </p:nvGrpSpPr>
        <p:grpSpPr bwMode="ltGray">
          <a:xfrm>
            <a:off x="69599" y="2885905"/>
            <a:ext cx="5606323" cy="1916704"/>
            <a:chOff x="0" y="2209800"/>
            <a:chExt cx="9144000" cy="2971800"/>
          </a:xfrm>
        </p:grpSpPr>
        <p:sp>
          <p:nvSpPr>
            <p:cNvPr id="33" name="Rectangle 32"/>
            <p:cNvSpPr/>
            <p:nvPr/>
          </p:nvSpPr>
          <p:spPr bwMode="ltGray">
            <a:xfrm>
              <a:off x="0" y="2209800"/>
              <a:ext cx="9144000" cy="2971800"/>
            </a:xfrm>
            <a:prstGeom prst="rect">
              <a:avLst/>
            </a:prstGeom>
            <a:solidFill>
              <a:schemeClr val="tx1">
                <a:alpha val="70000"/>
              </a:schemeClr>
            </a:solidFill>
            <a:effectLst>
              <a:innerShdw blurRad="114300">
                <a:prstClr val="black"/>
              </a:innerShdw>
            </a:effectLst>
          </p:spPr>
          <p:style>
            <a:lnRef idx="3">
              <a:schemeClr val="lt1"/>
            </a:lnRef>
            <a:fillRef idx="1">
              <a:schemeClr val="accent3"/>
            </a:fillRef>
            <a:effectRef idx="1">
              <a:schemeClr val="accent3"/>
            </a:effectRef>
            <a:fontRef idx="minor">
              <a:schemeClr val="lt1"/>
            </a:fontRef>
          </p:style>
          <p:txBody>
            <a:bodyPr anchor="ctr"/>
            <a:lstStyle/>
            <a:p>
              <a:pPr algn="ctr" fontAlgn="base">
                <a:spcBef>
                  <a:spcPct val="0"/>
                </a:spcBef>
                <a:spcAft>
                  <a:spcPct val="0"/>
                </a:spcAft>
                <a:defRPr/>
              </a:pPr>
              <a:endParaRPr lang="en-US" sz="2000" kern="1200" dirty="0">
                <a:solidFill>
                  <a:prstClr val="white"/>
                </a:solidFill>
              </a:endParaRPr>
            </a:p>
          </p:txBody>
        </p:sp>
        <p:sp>
          <p:nvSpPr>
            <p:cNvPr id="34" name="Rectangle 22" descr="latest_MaxT_conus"/>
            <p:cNvSpPr>
              <a:spLocks noChangeArrowheads="1"/>
            </p:cNvSpPr>
            <p:nvPr userDrawn="1"/>
          </p:nvSpPr>
          <p:spPr bwMode="ltGray">
            <a:xfrm>
              <a:off x="129686" y="3700069"/>
              <a:ext cx="1673224" cy="1371600"/>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sp>
          <p:nvSpPr>
            <p:cNvPr id="35" name="Rectangle 25" descr="Fire"/>
            <p:cNvSpPr>
              <a:spLocks noChangeArrowheads="1"/>
            </p:cNvSpPr>
            <p:nvPr userDrawn="1"/>
          </p:nvSpPr>
          <p:spPr bwMode="ltGray">
            <a:xfrm>
              <a:off x="1943100" y="3733800"/>
              <a:ext cx="1673225" cy="1371600"/>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sp>
          <p:nvSpPr>
            <p:cNvPr id="36" name="Rectangle 26" descr="main_Katrina"/>
            <p:cNvSpPr>
              <a:spLocks noChangeArrowheads="1"/>
            </p:cNvSpPr>
            <p:nvPr userDrawn="1"/>
          </p:nvSpPr>
          <p:spPr bwMode="ltGray">
            <a:xfrm>
              <a:off x="3735388" y="3733800"/>
              <a:ext cx="1673225" cy="1371600"/>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sp>
          <p:nvSpPr>
            <p:cNvPr id="37" name="Rectangle 27" descr="flood2"/>
            <p:cNvSpPr>
              <a:spLocks noChangeArrowheads="1"/>
            </p:cNvSpPr>
            <p:nvPr userDrawn="1"/>
          </p:nvSpPr>
          <p:spPr bwMode="ltGray">
            <a:xfrm>
              <a:off x="5526088" y="3733800"/>
              <a:ext cx="1673225" cy="1371600"/>
            </a:xfrm>
            <a:prstGeom prst="rect">
              <a:avLst/>
            </a:prstGeom>
            <a:blipFill dpi="0" rotWithShape="1">
              <a:blip r:embed="rId10" cstate="email">
                <a:lum bright="12000"/>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sp>
          <p:nvSpPr>
            <p:cNvPr id="38" name="Rectangle 28" descr="Lightning3"/>
            <p:cNvSpPr>
              <a:spLocks noChangeArrowheads="1"/>
            </p:cNvSpPr>
            <p:nvPr userDrawn="1"/>
          </p:nvSpPr>
          <p:spPr bwMode="ltGray">
            <a:xfrm>
              <a:off x="7318375" y="3733800"/>
              <a:ext cx="1673225" cy="1371600"/>
            </a:xfrm>
            <a:prstGeom prst="rect">
              <a:avLst/>
            </a:prstGeom>
            <a:blipFill dpi="0" rotWithShape="1">
              <a:blip r:embed="rId11"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sp>
          <p:nvSpPr>
            <p:cNvPr id="39" name="Rectangle 29" descr="drought"/>
            <p:cNvSpPr>
              <a:spLocks noChangeArrowheads="1"/>
            </p:cNvSpPr>
            <p:nvPr userDrawn="1"/>
          </p:nvSpPr>
          <p:spPr bwMode="ltGray">
            <a:xfrm>
              <a:off x="106325" y="2286000"/>
              <a:ext cx="1719301" cy="1371599"/>
            </a:xfrm>
            <a:prstGeom prst="rect">
              <a:avLst/>
            </a:prstGeom>
            <a:blipFill dpi="0" rotWithShape="1">
              <a:blip r:embed="rId12"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sp>
          <p:nvSpPr>
            <p:cNvPr id="40" name="Rectangle 30" descr="d2d-sat"/>
            <p:cNvSpPr>
              <a:spLocks noChangeArrowheads="1"/>
            </p:cNvSpPr>
            <p:nvPr userDrawn="1"/>
          </p:nvSpPr>
          <p:spPr bwMode="ltGray">
            <a:xfrm>
              <a:off x="1941513" y="2286000"/>
              <a:ext cx="1673224" cy="1371600"/>
            </a:xfrm>
            <a:prstGeom prst="rect">
              <a:avLst/>
            </a:prstGeom>
            <a:blipFill dpi="0" rotWithShape="1">
              <a:blip r:embed="rId13"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sp>
          <p:nvSpPr>
            <p:cNvPr id="41" name="Rectangle 31" descr="Tornadosm"/>
            <p:cNvSpPr>
              <a:spLocks noChangeArrowheads="1"/>
            </p:cNvSpPr>
            <p:nvPr userDrawn="1"/>
          </p:nvSpPr>
          <p:spPr bwMode="ltGray">
            <a:xfrm>
              <a:off x="3733800" y="2286000"/>
              <a:ext cx="1673225" cy="1371600"/>
            </a:xfrm>
            <a:prstGeom prst="rect">
              <a:avLst/>
            </a:prstGeom>
            <a:blipFill dpi="0" rotWithShape="1">
              <a:blip r:embed="rId14"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sp>
          <p:nvSpPr>
            <p:cNvPr id="42" name="Rectangle 32" descr="spaceweather"/>
            <p:cNvSpPr>
              <a:spLocks noChangeArrowheads="1"/>
            </p:cNvSpPr>
            <p:nvPr userDrawn="1"/>
          </p:nvSpPr>
          <p:spPr bwMode="ltGray">
            <a:xfrm>
              <a:off x="5524500" y="2286000"/>
              <a:ext cx="1673225" cy="1371600"/>
            </a:xfrm>
            <a:prstGeom prst="rect">
              <a:avLst/>
            </a:prstGeom>
            <a:blipFill dpi="0" rotWithShape="1">
              <a:blip r:embed="rId15"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sp>
          <p:nvSpPr>
            <p:cNvPr id="43" name="Rectangle 33" descr="winter"/>
            <p:cNvSpPr>
              <a:spLocks noChangeArrowheads="1"/>
            </p:cNvSpPr>
            <p:nvPr userDrawn="1"/>
          </p:nvSpPr>
          <p:spPr bwMode="ltGray">
            <a:xfrm>
              <a:off x="7316788" y="2286000"/>
              <a:ext cx="1673224" cy="1371600"/>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kern="1200" dirty="0">
                <a:solidFill>
                  <a:srgbClr val="FFFFFF"/>
                </a:solidFill>
                <a:latin typeface="Arial" charset="0"/>
                <a:ea typeface="+mn-ea"/>
                <a:cs typeface="+mn-cs"/>
              </a:endParaRPr>
            </a:p>
          </p:txBody>
        </p:sp>
      </p:grpSp>
    </p:spTree>
    <p:extLst>
      <p:ext uri="{BB962C8B-B14F-4D97-AF65-F5344CB8AC3E}">
        <p14:creationId xmlns:p14="http://schemas.microsoft.com/office/powerpoint/2010/main" val="382042169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nvPr>
        </p:nvGraphicFramePr>
        <p:xfrm>
          <a:off x="1621" y="1623"/>
          <a:ext cx="1619" cy="1619"/>
        </p:xfrm>
        <a:graphic>
          <a:graphicData uri="http://schemas.openxmlformats.org/presentationml/2006/ole">
            <mc:AlternateContent xmlns:mc="http://schemas.openxmlformats.org/markup-compatibility/2006">
              <mc:Choice xmlns:v="urn:schemas-microsoft-com:vml" Requires="v">
                <p:oleObj spid="_x0000_s308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1" y="1623"/>
                        <a:ext cx="1619" cy="1619"/>
                      </a:xfrm>
                      <a:prstGeom prst="rect">
                        <a:avLst/>
                      </a:prstGeom>
                    </p:spPr>
                  </p:pic>
                </p:oleObj>
              </mc:Fallback>
            </mc:AlternateContent>
          </a:graphicData>
        </a:graphic>
      </p:graphicFrame>
      <p:sp>
        <p:nvSpPr>
          <p:cNvPr id="5" name="Title Placeholder 2"/>
          <p:cNvSpPr>
            <a:spLocks noGrp="1" noChangeArrowheads="1"/>
          </p:cNvSpPr>
          <p:nvPr>
            <p:ph type="title"/>
          </p:nvPr>
        </p:nvSpPr>
        <p:spPr bwMode="auto">
          <a:xfrm>
            <a:off x="1224601" y="339936"/>
            <a:ext cx="7744457"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13259014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280802" y="376757"/>
            <a:ext cx="8229600" cy="994318"/>
          </a:xfrm>
        </p:spPr>
        <p:txBody>
          <a:bodyPr anchor="t">
            <a:normAutofit/>
          </a:bodyPr>
          <a:lstStyle>
            <a:lvl1pPr algn="l">
              <a:defRPr sz="1900" b="1" i="0">
                <a:solidFill>
                  <a:srgbClr val="00293D"/>
                </a:solidFill>
                <a:latin typeface="Arial"/>
                <a:cs typeface="Arial"/>
              </a:defRPr>
            </a:lvl1pPr>
          </a:lstStyle>
          <a:p>
            <a:r>
              <a:rPr lang="en-US" dirty="0"/>
              <a:t>Click to edit Master title style</a:t>
            </a:r>
          </a:p>
        </p:txBody>
      </p:sp>
      <p:sp>
        <p:nvSpPr>
          <p:cNvPr id="8" name="Content Placeholder 2"/>
          <p:cNvSpPr>
            <a:spLocks noGrp="1"/>
          </p:cNvSpPr>
          <p:nvPr>
            <p:ph idx="1"/>
          </p:nvPr>
        </p:nvSpPr>
        <p:spPr>
          <a:xfrm>
            <a:off x="280802" y="1455165"/>
            <a:ext cx="8229600" cy="1114800"/>
          </a:xfrm>
        </p:spPr>
        <p:txBody>
          <a:bodyPr/>
          <a:lstStyle>
            <a:lvl1pPr>
              <a:spcBef>
                <a:spcPts val="0"/>
              </a:spcBef>
              <a:spcAft>
                <a:spcPts val="1200"/>
              </a:spcAft>
              <a:buNone/>
              <a:defRPr sz="1900">
                <a:solidFill>
                  <a:srgbClr val="00293D"/>
                </a:solidFill>
                <a:latin typeface="Arial"/>
                <a:cs typeface="Arial"/>
              </a:defRPr>
            </a:lvl1pPr>
            <a:lvl2pPr marL="0" indent="0">
              <a:spcBef>
                <a:spcPts val="0"/>
              </a:spcBef>
              <a:spcAft>
                <a:spcPts val="1200"/>
              </a:spcAft>
              <a:buNone/>
              <a:defRPr sz="1600">
                <a:solidFill>
                  <a:schemeClr val="bg1">
                    <a:lumMod val="50000"/>
                  </a:schemeClr>
                </a:solidFill>
                <a:latin typeface="Arial"/>
                <a:cs typeface="Arial"/>
              </a:defRPr>
            </a:lvl2pPr>
            <a:lvl3pPr marL="0" indent="0">
              <a:spcBef>
                <a:spcPts val="0"/>
              </a:spcBef>
              <a:spcAft>
                <a:spcPts val="1200"/>
              </a:spcAft>
              <a:buNone/>
              <a:defRPr sz="1600">
                <a:solidFill>
                  <a:srgbClr val="7F7F7F"/>
                </a:solidFill>
                <a:latin typeface="Arial"/>
                <a:cs typeface="Arial"/>
              </a:defRPr>
            </a:lvl3pPr>
            <a:lvl4pPr marL="0" indent="0">
              <a:buNone/>
              <a:defRPr sz="1600">
                <a:solidFill>
                  <a:srgbClr val="7F7F7F"/>
                </a:solidFill>
                <a:latin typeface="Arial"/>
                <a:cs typeface="Arial"/>
              </a:defRPr>
            </a:lvl4pPr>
            <a:lvl5pPr marL="0" indent="0">
              <a:buNone/>
              <a:defRPr sz="1600">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84965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26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01262" y="123305"/>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1508B8"/>
              </a:buClr>
              <a:buFont typeface="Calibri"/>
              <a:buNone/>
              <a:defRPr sz="4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44" name="Shape 44"/>
          <p:cNvSpPr txBox="1">
            <a:spLocks noGrp="1"/>
          </p:cNvSpPr>
          <p:nvPr>
            <p:ph type="body" idx="1"/>
          </p:nvPr>
        </p:nvSpPr>
        <p:spPr>
          <a:xfrm>
            <a:off x="457200" y="1600200"/>
            <a:ext cx="4038597" cy="4525963"/>
          </a:xfrm>
          <a:prstGeom prst="rect">
            <a:avLst/>
          </a:prstGeom>
          <a:noFill/>
          <a:ln>
            <a:noFill/>
          </a:ln>
        </p:spPr>
        <p:txBody>
          <a:bodyPr lIns="91425" tIns="91425" rIns="91425" bIns="91425" anchor="t" anchorCtr="0"/>
          <a:lstStyle>
            <a:lvl1pPr marL="342900" marR="0" lvl="0" indent="444500" algn="l" rtl="0">
              <a:lnSpc>
                <a:spcPct val="100000"/>
              </a:lnSpc>
              <a:spcBef>
                <a:spcPts val="0"/>
              </a:spcBef>
              <a:spcAft>
                <a:spcPts val="0"/>
              </a:spcAft>
              <a:buClr>
                <a:srgbClr val="0F243E"/>
              </a:buClr>
              <a:buSzPct val="100000"/>
              <a:buFont typeface="Arial"/>
              <a:buChar char="•"/>
              <a:defRPr sz="2800" b="0" i="0" u="none" strike="noStrike" cap="none">
                <a:solidFill>
                  <a:srgbClr val="0F243E"/>
                </a:solidFill>
                <a:latin typeface="Calibri"/>
                <a:ea typeface="Calibri"/>
                <a:cs typeface="Calibri"/>
                <a:sym typeface="Calibri"/>
              </a:defRPr>
            </a:lvl1pPr>
            <a:lvl2pPr marL="742950" marR="0" lvl="1" indent="400050" algn="l" rtl="0">
              <a:lnSpc>
                <a:spcPct val="100000"/>
              </a:lnSpc>
              <a:spcBef>
                <a:spcPts val="0"/>
              </a:spcBef>
              <a:spcAft>
                <a:spcPts val="0"/>
              </a:spcAft>
              <a:buClr>
                <a:srgbClr val="366092"/>
              </a:buClr>
              <a:buSzPct val="100000"/>
              <a:buFont typeface="Arial"/>
              <a:buChar char="–"/>
              <a:defRPr sz="2400" b="0" i="0" u="none" strike="noStrike" cap="none">
                <a:solidFill>
                  <a:srgbClr val="366092"/>
                </a:solidFill>
                <a:latin typeface="Calibri"/>
                <a:ea typeface="Calibri"/>
                <a:cs typeface="Calibri"/>
                <a:sym typeface="Calibri"/>
              </a:defRPr>
            </a:lvl2pPr>
            <a:lvl3pPr marL="1143000" marR="0" lvl="2" indent="355600" algn="l" rtl="0">
              <a:lnSpc>
                <a:spcPct val="100000"/>
              </a:lnSpc>
              <a:spcBef>
                <a:spcPts val="0"/>
              </a:spcBef>
              <a:spcAft>
                <a:spcPts val="0"/>
              </a:spcAft>
              <a:buClr>
                <a:srgbClr val="0F243E"/>
              </a:buClr>
              <a:buSzPct val="100000"/>
              <a:buFont typeface="Arial"/>
              <a:buChar char="•"/>
              <a:defRPr sz="2000" b="0" i="0" u="none" strike="noStrike" cap="none">
                <a:solidFill>
                  <a:srgbClr val="0F243E"/>
                </a:solidFill>
                <a:latin typeface="Calibri"/>
                <a:ea typeface="Calibri"/>
                <a:cs typeface="Calibri"/>
                <a:sym typeface="Calibri"/>
              </a:defRPr>
            </a:lvl3pPr>
            <a:lvl4pPr marL="1600200" marR="0" lvl="3" indent="266700" algn="l" rtl="0">
              <a:lnSpc>
                <a:spcPct val="100000"/>
              </a:lnSpc>
              <a:spcBef>
                <a:spcPts val="0"/>
              </a:spcBef>
              <a:spcAft>
                <a:spcPts val="0"/>
              </a:spcAft>
              <a:buClr>
                <a:srgbClr val="366092"/>
              </a:buClr>
              <a:buSzPct val="100000"/>
              <a:buFont typeface="Arial"/>
              <a:buChar char="–"/>
              <a:defRPr sz="1800" b="0" i="0" u="none" strike="noStrike" cap="none">
                <a:solidFill>
                  <a:srgbClr val="366092"/>
                </a:solidFill>
                <a:latin typeface="Calibri"/>
                <a:ea typeface="Calibri"/>
                <a:cs typeface="Calibri"/>
                <a:sym typeface="Calibri"/>
              </a:defRPr>
            </a:lvl4pPr>
            <a:lvl5pPr marL="2057400" marR="0" lvl="4" indent="266700" algn="l" rtl="0">
              <a:lnSpc>
                <a:spcPct val="100000"/>
              </a:lnSpc>
              <a:spcBef>
                <a:spcPts val="0"/>
              </a:spcBef>
              <a:spcAft>
                <a:spcPts val="0"/>
              </a:spcAft>
              <a:buClr>
                <a:srgbClr val="538CD5"/>
              </a:buClr>
              <a:buSzPct val="100000"/>
              <a:buFont typeface="Arial"/>
              <a:buChar char="»"/>
              <a:defRPr sz="1800" b="0" i="0" u="none" strike="noStrike" cap="none">
                <a:solidFill>
                  <a:srgbClr val="538CD5"/>
                </a:solidFill>
                <a:latin typeface="Calibri"/>
                <a:ea typeface="Calibri"/>
                <a:cs typeface="Calibri"/>
                <a:sym typeface="Calibri"/>
              </a:defRPr>
            </a:lvl5pPr>
            <a:lvl6pPr marL="2514600" marR="0" lvl="5" indent="2667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2667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2667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2667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4648200" y="1600200"/>
            <a:ext cx="4038597" cy="4525963"/>
          </a:xfrm>
          <a:prstGeom prst="rect">
            <a:avLst/>
          </a:prstGeom>
          <a:noFill/>
          <a:ln>
            <a:noFill/>
          </a:ln>
        </p:spPr>
        <p:txBody>
          <a:bodyPr lIns="91425" tIns="91425" rIns="91425" bIns="91425" anchor="t" anchorCtr="0"/>
          <a:lstStyle>
            <a:lvl1pPr marL="342900" marR="0" lvl="0" indent="444500" algn="l" rtl="0">
              <a:lnSpc>
                <a:spcPct val="100000"/>
              </a:lnSpc>
              <a:spcBef>
                <a:spcPts val="0"/>
              </a:spcBef>
              <a:spcAft>
                <a:spcPts val="0"/>
              </a:spcAft>
              <a:buClr>
                <a:srgbClr val="0F243E"/>
              </a:buClr>
              <a:buSzPct val="100000"/>
              <a:buFont typeface="Arial"/>
              <a:buChar char="•"/>
              <a:defRPr sz="2800" b="0" i="0" u="none" strike="noStrike" cap="none">
                <a:solidFill>
                  <a:srgbClr val="0F243E"/>
                </a:solidFill>
                <a:latin typeface="Calibri"/>
                <a:ea typeface="Calibri"/>
                <a:cs typeface="Calibri"/>
                <a:sym typeface="Calibri"/>
              </a:defRPr>
            </a:lvl1pPr>
            <a:lvl2pPr marL="742950" marR="0" lvl="1" indent="400050" algn="l" rtl="0">
              <a:lnSpc>
                <a:spcPct val="100000"/>
              </a:lnSpc>
              <a:spcBef>
                <a:spcPts val="0"/>
              </a:spcBef>
              <a:spcAft>
                <a:spcPts val="0"/>
              </a:spcAft>
              <a:buClr>
                <a:srgbClr val="366092"/>
              </a:buClr>
              <a:buSzPct val="100000"/>
              <a:buFont typeface="Arial"/>
              <a:buChar char="–"/>
              <a:defRPr sz="2400" b="0" i="0" u="none" strike="noStrike" cap="none">
                <a:solidFill>
                  <a:srgbClr val="366092"/>
                </a:solidFill>
                <a:latin typeface="Calibri"/>
                <a:ea typeface="Calibri"/>
                <a:cs typeface="Calibri"/>
                <a:sym typeface="Calibri"/>
              </a:defRPr>
            </a:lvl2pPr>
            <a:lvl3pPr marL="1143000" marR="0" lvl="2" indent="355600" algn="l" rtl="0">
              <a:lnSpc>
                <a:spcPct val="100000"/>
              </a:lnSpc>
              <a:spcBef>
                <a:spcPts val="0"/>
              </a:spcBef>
              <a:spcAft>
                <a:spcPts val="0"/>
              </a:spcAft>
              <a:buClr>
                <a:srgbClr val="0F243E"/>
              </a:buClr>
              <a:buSzPct val="100000"/>
              <a:buFont typeface="Arial"/>
              <a:buChar char="•"/>
              <a:defRPr sz="2000" b="0" i="0" u="none" strike="noStrike" cap="none">
                <a:solidFill>
                  <a:srgbClr val="0F243E"/>
                </a:solidFill>
                <a:latin typeface="Calibri"/>
                <a:ea typeface="Calibri"/>
                <a:cs typeface="Calibri"/>
                <a:sym typeface="Calibri"/>
              </a:defRPr>
            </a:lvl3pPr>
            <a:lvl4pPr marL="1600200" marR="0" lvl="3" indent="266700" algn="l" rtl="0">
              <a:lnSpc>
                <a:spcPct val="100000"/>
              </a:lnSpc>
              <a:spcBef>
                <a:spcPts val="0"/>
              </a:spcBef>
              <a:spcAft>
                <a:spcPts val="0"/>
              </a:spcAft>
              <a:buClr>
                <a:srgbClr val="366092"/>
              </a:buClr>
              <a:buSzPct val="100000"/>
              <a:buFont typeface="Arial"/>
              <a:buChar char="–"/>
              <a:defRPr sz="1800" b="0" i="0" u="none" strike="noStrike" cap="none">
                <a:solidFill>
                  <a:srgbClr val="366092"/>
                </a:solidFill>
                <a:latin typeface="Calibri"/>
                <a:ea typeface="Calibri"/>
                <a:cs typeface="Calibri"/>
                <a:sym typeface="Calibri"/>
              </a:defRPr>
            </a:lvl4pPr>
            <a:lvl5pPr marL="2057400" marR="0" lvl="4" indent="266700" algn="l" rtl="0">
              <a:lnSpc>
                <a:spcPct val="100000"/>
              </a:lnSpc>
              <a:spcBef>
                <a:spcPts val="0"/>
              </a:spcBef>
              <a:spcAft>
                <a:spcPts val="0"/>
              </a:spcAft>
              <a:buClr>
                <a:srgbClr val="538CD5"/>
              </a:buClr>
              <a:buSzPct val="100000"/>
              <a:buFont typeface="Arial"/>
              <a:buChar char="»"/>
              <a:defRPr sz="1800" b="0" i="0" u="none" strike="noStrike" cap="none">
                <a:solidFill>
                  <a:srgbClr val="538CD5"/>
                </a:solidFill>
                <a:latin typeface="Calibri"/>
                <a:ea typeface="Calibri"/>
                <a:cs typeface="Calibri"/>
                <a:sym typeface="Calibri"/>
              </a:defRPr>
            </a:lvl5pPr>
            <a:lvl6pPr marL="2514600" marR="0" lvl="5" indent="2667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2667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2667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2667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Shape 4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33D985D-867F-1D4A-B092-E28509A1091F}"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1DF3080-CDFF-014B-8809-9303FCDF5C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919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01262" y="123305"/>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1508B8"/>
              </a:buClr>
              <a:buFont typeface="Calibri"/>
              <a:buNone/>
              <a:defRPr sz="4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51" name="Shape 5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F243E"/>
              </a:buClr>
              <a:buFont typeface="Calibri"/>
              <a:buNone/>
              <a:defRPr sz="2400" b="1" i="0" u="none" strike="noStrike" cap="none">
                <a:solidFill>
                  <a:srgbClr val="0F243E"/>
                </a:solidFill>
                <a:latin typeface="Calibri"/>
                <a:ea typeface="Calibri"/>
                <a:cs typeface="Calibri"/>
                <a:sym typeface="Calibri"/>
              </a:defRPr>
            </a:lvl1pPr>
            <a:lvl2pPr marL="457200" marR="0" lvl="1" indent="0" algn="l" rtl="0">
              <a:lnSpc>
                <a:spcPct val="100000"/>
              </a:lnSpc>
              <a:spcBef>
                <a:spcPts val="0"/>
              </a:spcBef>
              <a:spcAft>
                <a:spcPts val="0"/>
              </a:spcAft>
              <a:buClr>
                <a:srgbClr val="366092"/>
              </a:buClr>
              <a:buFont typeface="Calibri"/>
              <a:buNone/>
              <a:defRPr sz="2000" b="1" i="0" u="none" strike="noStrike" cap="none">
                <a:solidFill>
                  <a:srgbClr val="366092"/>
                </a:solidFill>
                <a:latin typeface="Calibri"/>
                <a:ea typeface="Calibri"/>
                <a:cs typeface="Calibri"/>
                <a:sym typeface="Calibri"/>
              </a:defRPr>
            </a:lvl2pPr>
            <a:lvl3pPr marL="914400" marR="0" lvl="2" indent="0" algn="l" rtl="0">
              <a:lnSpc>
                <a:spcPct val="100000"/>
              </a:lnSpc>
              <a:spcBef>
                <a:spcPts val="0"/>
              </a:spcBef>
              <a:spcAft>
                <a:spcPts val="0"/>
              </a:spcAft>
              <a:buClr>
                <a:srgbClr val="0F243E"/>
              </a:buClr>
              <a:buFont typeface="Calibri"/>
              <a:buNone/>
              <a:defRPr sz="1800" b="1" i="0" u="none" strike="noStrike" cap="none">
                <a:solidFill>
                  <a:srgbClr val="0F243E"/>
                </a:solidFill>
                <a:latin typeface="Calibri"/>
                <a:ea typeface="Calibri"/>
                <a:cs typeface="Calibri"/>
                <a:sym typeface="Calibri"/>
              </a:defRPr>
            </a:lvl3pPr>
            <a:lvl4pPr marL="1371600" marR="0" lvl="3" indent="0" algn="l" rtl="0">
              <a:lnSpc>
                <a:spcPct val="100000"/>
              </a:lnSpc>
              <a:spcBef>
                <a:spcPts val="0"/>
              </a:spcBef>
              <a:spcAft>
                <a:spcPts val="0"/>
              </a:spcAft>
              <a:buClr>
                <a:srgbClr val="366092"/>
              </a:buClr>
              <a:buFont typeface="Calibri"/>
              <a:buNone/>
              <a:defRPr sz="1600" b="1" i="0" u="none" strike="noStrike" cap="none">
                <a:solidFill>
                  <a:srgbClr val="366092"/>
                </a:solidFill>
                <a:latin typeface="Calibri"/>
                <a:ea typeface="Calibri"/>
                <a:cs typeface="Calibri"/>
                <a:sym typeface="Calibri"/>
              </a:defRPr>
            </a:lvl4pPr>
            <a:lvl5pPr marL="1828800" marR="0" lvl="4" indent="0" algn="l" rtl="0">
              <a:lnSpc>
                <a:spcPct val="100000"/>
              </a:lnSpc>
              <a:spcBef>
                <a:spcPts val="0"/>
              </a:spcBef>
              <a:spcAft>
                <a:spcPts val="0"/>
              </a:spcAft>
              <a:buClr>
                <a:srgbClr val="538CD5"/>
              </a:buClr>
              <a:buFont typeface="Calibri"/>
              <a:buNone/>
              <a:defRPr sz="1600" b="1" i="0" u="none" strike="noStrike" cap="none">
                <a:solidFill>
                  <a:srgbClr val="538CD5"/>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57200" y="2174875"/>
            <a:ext cx="4040187" cy="3951285"/>
          </a:xfrm>
          <a:prstGeom prst="rect">
            <a:avLst/>
          </a:prstGeom>
          <a:noFill/>
          <a:ln>
            <a:noFill/>
          </a:ln>
        </p:spPr>
        <p:txBody>
          <a:bodyPr lIns="91425" tIns="91425" rIns="91425" bIns="91425" anchor="t" anchorCtr="0"/>
          <a:lstStyle>
            <a:lvl1pPr marL="342900" marR="0" lvl="0" indent="419100" algn="l" rtl="0">
              <a:lnSpc>
                <a:spcPct val="100000"/>
              </a:lnSpc>
              <a:spcBef>
                <a:spcPts val="0"/>
              </a:spcBef>
              <a:spcAft>
                <a:spcPts val="0"/>
              </a:spcAft>
              <a:buClr>
                <a:srgbClr val="0F243E"/>
              </a:buClr>
              <a:buSzPct val="100000"/>
              <a:buFont typeface="Arial"/>
              <a:buChar char="•"/>
              <a:defRPr sz="2400" b="0" i="0" u="none" strike="noStrike" cap="none">
                <a:solidFill>
                  <a:srgbClr val="0F243E"/>
                </a:solidFill>
                <a:latin typeface="Calibri"/>
                <a:ea typeface="Calibri"/>
                <a:cs typeface="Calibri"/>
                <a:sym typeface="Calibri"/>
              </a:defRPr>
            </a:lvl1pPr>
            <a:lvl2pPr marL="742950" marR="0" lvl="1" indent="374650" algn="l" rtl="0">
              <a:lnSpc>
                <a:spcPct val="100000"/>
              </a:lnSpc>
              <a:spcBef>
                <a:spcPts val="0"/>
              </a:spcBef>
              <a:spcAft>
                <a:spcPts val="0"/>
              </a:spcAft>
              <a:buClr>
                <a:srgbClr val="366092"/>
              </a:buClr>
              <a:buSzPct val="100000"/>
              <a:buFont typeface="Arial"/>
              <a:buChar char="–"/>
              <a:defRPr sz="2000" b="0" i="0" u="none" strike="noStrike" cap="none">
                <a:solidFill>
                  <a:srgbClr val="366092"/>
                </a:solidFill>
                <a:latin typeface="Calibri"/>
                <a:ea typeface="Calibri"/>
                <a:cs typeface="Calibri"/>
                <a:sym typeface="Calibri"/>
              </a:defRPr>
            </a:lvl2pPr>
            <a:lvl3pPr marL="1143000" marR="0" lvl="2" indent="342900" algn="l" rtl="0">
              <a:lnSpc>
                <a:spcPct val="100000"/>
              </a:lnSpc>
              <a:spcBef>
                <a:spcPts val="0"/>
              </a:spcBef>
              <a:spcAft>
                <a:spcPts val="0"/>
              </a:spcAft>
              <a:buClr>
                <a:srgbClr val="0F243E"/>
              </a:buClr>
              <a:buSzPct val="100000"/>
              <a:buFont typeface="Arial"/>
              <a:buChar char="•"/>
              <a:defRPr sz="1800" b="0" i="0" u="none" strike="noStrike" cap="none">
                <a:solidFill>
                  <a:srgbClr val="0F243E"/>
                </a:solidFill>
                <a:latin typeface="Calibri"/>
                <a:ea typeface="Calibri"/>
                <a:cs typeface="Calibri"/>
                <a:sym typeface="Calibri"/>
              </a:defRPr>
            </a:lvl3pPr>
            <a:lvl4pPr marL="1600200" marR="0" lvl="3" indent="254000" algn="l" rtl="0">
              <a:lnSpc>
                <a:spcPct val="100000"/>
              </a:lnSpc>
              <a:spcBef>
                <a:spcPts val="0"/>
              </a:spcBef>
              <a:spcAft>
                <a:spcPts val="0"/>
              </a:spcAft>
              <a:buClr>
                <a:srgbClr val="366092"/>
              </a:buClr>
              <a:buSzPct val="100000"/>
              <a:buFont typeface="Arial"/>
              <a:buChar char="–"/>
              <a:defRPr sz="1600" b="0" i="0" u="none" strike="noStrike" cap="none">
                <a:solidFill>
                  <a:srgbClr val="366092"/>
                </a:solidFill>
                <a:latin typeface="Calibri"/>
                <a:ea typeface="Calibri"/>
                <a:cs typeface="Calibri"/>
                <a:sym typeface="Calibri"/>
              </a:defRPr>
            </a:lvl4pPr>
            <a:lvl5pPr marL="2057400" marR="0" lvl="4" indent="254000" algn="l" rtl="0">
              <a:lnSpc>
                <a:spcPct val="100000"/>
              </a:lnSpc>
              <a:spcBef>
                <a:spcPts val="0"/>
              </a:spcBef>
              <a:spcAft>
                <a:spcPts val="0"/>
              </a:spcAft>
              <a:buClr>
                <a:srgbClr val="538CD5"/>
              </a:buClr>
              <a:buSzPct val="100000"/>
              <a:buFont typeface="Arial"/>
              <a:buChar char="»"/>
              <a:defRPr sz="1600" b="0" i="0" u="none" strike="noStrike" cap="none">
                <a:solidFill>
                  <a:srgbClr val="538CD5"/>
                </a:solidFill>
                <a:latin typeface="Calibri"/>
                <a:ea typeface="Calibri"/>
                <a:cs typeface="Calibri"/>
                <a:sym typeface="Calibri"/>
              </a:defRPr>
            </a:lvl5pPr>
            <a:lvl6pPr marL="2514600" marR="0" lvl="5" indent="254000" algn="l" rtl="0">
              <a:lnSpc>
                <a:spcPct val="100000"/>
              </a:lnSpc>
              <a:spcBef>
                <a:spcPts val="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0" algn="l" rtl="0">
              <a:lnSpc>
                <a:spcPct val="100000"/>
              </a:lnSpc>
              <a:spcBef>
                <a:spcPts val="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0" algn="l" rtl="0">
              <a:lnSpc>
                <a:spcPct val="100000"/>
              </a:lnSpc>
              <a:spcBef>
                <a:spcPts val="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0" algn="l" rtl="0">
              <a:lnSpc>
                <a:spcPct val="100000"/>
              </a:lnSpc>
              <a:spcBef>
                <a:spcPts val="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4645025" y="1535112"/>
            <a:ext cx="4041772" cy="63976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F243E"/>
              </a:buClr>
              <a:buFont typeface="Calibri"/>
              <a:buNone/>
              <a:defRPr sz="2400" b="1" i="0" u="none" strike="noStrike" cap="none">
                <a:solidFill>
                  <a:srgbClr val="0F243E"/>
                </a:solidFill>
                <a:latin typeface="Calibri"/>
                <a:ea typeface="Calibri"/>
                <a:cs typeface="Calibri"/>
                <a:sym typeface="Calibri"/>
              </a:defRPr>
            </a:lvl1pPr>
            <a:lvl2pPr marL="457200" marR="0" lvl="1" indent="0" algn="l" rtl="0">
              <a:lnSpc>
                <a:spcPct val="100000"/>
              </a:lnSpc>
              <a:spcBef>
                <a:spcPts val="0"/>
              </a:spcBef>
              <a:spcAft>
                <a:spcPts val="0"/>
              </a:spcAft>
              <a:buClr>
                <a:srgbClr val="366092"/>
              </a:buClr>
              <a:buFont typeface="Calibri"/>
              <a:buNone/>
              <a:defRPr sz="2000" b="1" i="0" u="none" strike="noStrike" cap="none">
                <a:solidFill>
                  <a:srgbClr val="366092"/>
                </a:solidFill>
                <a:latin typeface="Calibri"/>
                <a:ea typeface="Calibri"/>
                <a:cs typeface="Calibri"/>
                <a:sym typeface="Calibri"/>
              </a:defRPr>
            </a:lvl2pPr>
            <a:lvl3pPr marL="914400" marR="0" lvl="2" indent="0" algn="l" rtl="0">
              <a:lnSpc>
                <a:spcPct val="100000"/>
              </a:lnSpc>
              <a:spcBef>
                <a:spcPts val="0"/>
              </a:spcBef>
              <a:spcAft>
                <a:spcPts val="0"/>
              </a:spcAft>
              <a:buClr>
                <a:srgbClr val="0F243E"/>
              </a:buClr>
              <a:buFont typeface="Calibri"/>
              <a:buNone/>
              <a:defRPr sz="1800" b="1" i="0" u="none" strike="noStrike" cap="none">
                <a:solidFill>
                  <a:srgbClr val="0F243E"/>
                </a:solidFill>
                <a:latin typeface="Calibri"/>
                <a:ea typeface="Calibri"/>
                <a:cs typeface="Calibri"/>
                <a:sym typeface="Calibri"/>
              </a:defRPr>
            </a:lvl3pPr>
            <a:lvl4pPr marL="1371600" marR="0" lvl="3" indent="0" algn="l" rtl="0">
              <a:lnSpc>
                <a:spcPct val="100000"/>
              </a:lnSpc>
              <a:spcBef>
                <a:spcPts val="0"/>
              </a:spcBef>
              <a:spcAft>
                <a:spcPts val="0"/>
              </a:spcAft>
              <a:buClr>
                <a:srgbClr val="366092"/>
              </a:buClr>
              <a:buFont typeface="Calibri"/>
              <a:buNone/>
              <a:defRPr sz="1600" b="1" i="0" u="none" strike="noStrike" cap="none">
                <a:solidFill>
                  <a:srgbClr val="366092"/>
                </a:solidFill>
                <a:latin typeface="Calibri"/>
                <a:ea typeface="Calibri"/>
                <a:cs typeface="Calibri"/>
                <a:sym typeface="Calibri"/>
              </a:defRPr>
            </a:lvl4pPr>
            <a:lvl5pPr marL="1828800" marR="0" lvl="4" indent="0" algn="l" rtl="0">
              <a:lnSpc>
                <a:spcPct val="100000"/>
              </a:lnSpc>
              <a:spcBef>
                <a:spcPts val="0"/>
              </a:spcBef>
              <a:spcAft>
                <a:spcPts val="0"/>
              </a:spcAft>
              <a:buClr>
                <a:srgbClr val="538CD5"/>
              </a:buClr>
              <a:buFont typeface="Calibri"/>
              <a:buNone/>
              <a:defRPr sz="1600" b="1" i="0" u="none" strike="noStrike" cap="none">
                <a:solidFill>
                  <a:srgbClr val="538CD5"/>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4645025" y="2174875"/>
            <a:ext cx="4041772" cy="3951285"/>
          </a:xfrm>
          <a:prstGeom prst="rect">
            <a:avLst/>
          </a:prstGeom>
          <a:noFill/>
          <a:ln>
            <a:noFill/>
          </a:ln>
        </p:spPr>
        <p:txBody>
          <a:bodyPr lIns="91425" tIns="91425" rIns="91425" bIns="91425" anchor="t" anchorCtr="0"/>
          <a:lstStyle>
            <a:lvl1pPr marL="342900" marR="0" lvl="0" indent="419100" algn="l" rtl="0">
              <a:lnSpc>
                <a:spcPct val="100000"/>
              </a:lnSpc>
              <a:spcBef>
                <a:spcPts val="0"/>
              </a:spcBef>
              <a:spcAft>
                <a:spcPts val="0"/>
              </a:spcAft>
              <a:buClr>
                <a:srgbClr val="0F243E"/>
              </a:buClr>
              <a:buSzPct val="100000"/>
              <a:buFont typeface="Arial"/>
              <a:buChar char="•"/>
              <a:defRPr sz="2400" b="0" i="0" u="none" strike="noStrike" cap="none">
                <a:solidFill>
                  <a:srgbClr val="0F243E"/>
                </a:solidFill>
                <a:latin typeface="Calibri"/>
                <a:ea typeface="Calibri"/>
                <a:cs typeface="Calibri"/>
                <a:sym typeface="Calibri"/>
              </a:defRPr>
            </a:lvl1pPr>
            <a:lvl2pPr marL="742950" marR="0" lvl="1" indent="374650" algn="l" rtl="0">
              <a:lnSpc>
                <a:spcPct val="100000"/>
              </a:lnSpc>
              <a:spcBef>
                <a:spcPts val="0"/>
              </a:spcBef>
              <a:spcAft>
                <a:spcPts val="0"/>
              </a:spcAft>
              <a:buClr>
                <a:srgbClr val="366092"/>
              </a:buClr>
              <a:buSzPct val="100000"/>
              <a:buFont typeface="Arial"/>
              <a:buChar char="–"/>
              <a:defRPr sz="2000" b="0" i="0" u="none" strike="noStrike" cap="none">
                <a:solidFill>
                  <a:srgbClr val="366092"/>
                </a:solidFill>
                <a:latin typeface="Calibri"/>
                <a:ea typeface="Calibri"/>
                <a:cs typeface="Calibri"/>
                <a:sym typeface="Calibri"/>
              </a:defRPr>
            </a:lvl2pPr>
            <a:lvl3pPr marL="1143000" marR="0" lvl="2" indent="342900" algn="l" rtl="0">
              <a:lnSpc>
                <a:spcPct val="100000"/>
              </a:lnSpc>
              <a:spcBef>
                <a:spcPts val="0"/>
              </a:spcBef>
              <a:spcAft>
                <a:spcPts val="0"/>
              </a:spcAft>
              <a:buClr>
                <a:srgbClr val="0F243E"/>
              </a:buClr>
              <a:buSzPct val="100000"/>
              <a:buFont typeface="Arial"/>
              <a:buChar char="•"/>
              <a:defRPr sz="1800" b="0" i="0" u="none" strike="noStrike" cap="none">
                <a:solidFill>
                  <a:srgbClr val="0F243E"/>
                </a:solidFill>
                <a:latin typeface="Calibri"/>
                <a:ea typeface="Calibri"/>
                <a:cs typeface="Calibri"/>
                <a:sym typeface="Calibri"/>
              </a:defRPr>
            </a:lvl3pPr>
            <a:lvl4pPr marL="1600200" marR="0" lvl="3" indent="254000" algn="l" rtl="0">
              <a:lnSpc>
                <a:spcPct val="100000"/>
              </a:lnSpc>
              <a:spcBef>
                <a:spcPts val="0"/>
              </a:spcBef>
              <a:spcAft>
                <a:spcPts val="0"/>
              </a:spcAft>
              <a:buClr>
                <a:srgbClr val="366092"/>
              </a:buClr>
              <a:buSzPct val="100000"/>
              <a:buFont typeface="Arial"/>
              <a:buChar char="–"/>
              <a:defRPr sz="1600" b="0" i="0" u="none" strike="noStrike" cap="none">
                <a:solidFill>
                  <a:srgbClr val="366092"/>
                </a:solidFill>
                <a:latin typeface="Calibri"/>
                <a:ea typeface="Calibri"/>
                <a:cs typeface="Calibri"/>
                <a:sym typeface="Calibri"/>
              </a:defRPr>
            </a:lvl4pPr>
            <a:lvl5pPr marL="2057400" marR="0" lvl="4" indent="254000" algn="l" rtl="0">
              <a:lnSpc>
                <a:spcPct val="100000"/>
              </a:lnSpc>
              <a:spcBef>
                <a:spcPts val="0"/>
              </a:spcBef>
              <a:spcAft>
                <a:spcPts val="0"/>
              </a:spcAft>
              <a:buClr>
                <a:srgbClr val="538CD5"/>
              </a:buClr>
              <a:buSzPct val="100000"/>
              <a:buFont typeface="Arial"/>
              <a:buChar char="»"/>
              <a:defRPr sz="1600" b="0" i="0" u="none" strike="noStrike" cap="none">
                <a:solidFill>
                  <a:srgbClr val="538CD5"/>
                </a:solidFill>
                <a:latin typeface="Calibri"/>
                <a:ea typeface="Calibri"/>
                <a:cs typeface="Calibri"/>
                <a:sym typeface="Calibri"/>
              </a:defRPr>
            </a:lvl5pPr>
            <a:lvl6pPr marL="2514600" marR="0" lvl="5" indent="254000" algn="l" rtl="0">
              <a:lnSpc>
                <a:spcPct val="100000"/>
              </a:lnSpc>
              <a:spcBef>
                <a:spcPts val="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0" algn="l" rtl="0">
              <a:lnSpc>
                <a:spcPct val="100000"/>
              </a:lnSpc>
              <a:spcBef>
                <a:spcPts val="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0" algn="l" rtl="0">
              <a:lnSpc>
                <a:spcPct val="100000"/>
              </a:lnSpc>
              <a:spcBef>
                <a:spcPts val="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0" algn="l" rtl="0">
              <a:lnSpc>
                <a:spcPct val="100000"/>
              </a:lnSpc>
              <a:spcBef>
                <a:spcPts val="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1508B8"/>
              </a:buClr>
              <a:buFont typeface="Calibri"/>
              <a:buNone/>
              <a:defRPr sz="2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60" name="Shape 60"/>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469900" algn="l" rtl="0">
              <a:lnSpc>
                <a:spcPct val="100000"/>
              </a:lnSpc>
              <a:spcBef>
                <a:spcPts val="0"/>
              </a:spcBef>
              <a:spcAft>
                <a:spcPts val="0"/>
              </a:spcAft>
              <a:buClr>
                <a:srgbClr val="0F243E"/>
              </a:buClr>
              <a:buSzPct val="100000"/>
              <a:buFont typeface="Arial"/>
              <a:buChar char="•"/>
              <a:defRPr sz="3200" b="0" i="0" u="none" strike="noStrike" cap="none">
                <a:solidFill>
                  <a:srgbClr val="0F243E"/>
                </a:solidFill>
                <a:latin typeface="Calibri"/>
                <a:ea typeface="Calibri"/>
                <a:cs typeface="Calibri"/>
                <a:sym typeface="Calibri"/>
              </a:defRPr>
            </a:lvl1pPr>
            <a:lvl2pPr marL="742950" marR="0" lvl="1" indent="425450" algn="l" rtl="0">
              <a:lnSpc>
                <a:spcPct val="100000"/>
              </a:lnSpc>
              <a:spcBef>
                <a:spcPts val="0"/>
              </a:spcBef>
              <a:spcAft>
                <a:spcPts val="0"/>
              </a:spcAft>
              <a:buClr>
                <a:srgbClr val="366092"/>
              </a:buClr>
              <a:buSzPct val="100000"/>
              <a:buFont typeface="Arial"/>
              <a:buChar char="–"/>
              <a:defRPr sz="2800" b="0" i="0" u="none" strike="noStrike" cap="none">
                <a:solidFill>
                  <a:srgbClr val="366092"/>
                </a:solidFill>
                <a:latin typeface="Calibri"/>
                <a:ea typeface="Calibri"/>
                <a:cs typeface="Calibri"/>
                <a:sym typeface="Calibri"/>
              </a:defRPr>
            </a:lvl2pPr>
            <a:lvl3pPr marL="1143000" marR="0" lvl="2" indent="381000" algn="l" rtl="0">
              <a:lnSpc>
                <a:spcPct val="100000"/>
              </a:lnSpc>
              <a:spcBef>
                <a:spcPts val="0"/>
              </a:spcBef>
              <a:spcAft>
                <a:spcPts val="0"/>
              </a:spcAft>
              <a:buClr>
                <a:srgbClr val="0F243E"/>
              </a:buClr>
              <a:buSzPct val="100000"/>
              <a:buFont typeface="Arial"/>
              <a:buChar char="•"/>
              <a:defRPr sz="2400" b="0" i="0" u="none" strike="noStrike" cap="none">
                <a:solidFill>
                  <a:srgbClr val="0F243E"/>
                </a:solidFill>
                <a:latin typeface="Calibri"/>
                <a:ea typeface="Calibri"/>
                <a:cs typeface="Calibri"/>
                <a:sym typeface="Calibri"/>
              </a:defRPr>
            </a:lvl3pPr>
            <a:lvl4pPr marL="1600200" marR="0" lvl="3" indent="279400" algn="l" rtl="0">
              <a:lnSpc>
                <a:spcPct val="100000"/>
              </a:lnSpc>
              <a:spcBef>
                <a:spcPts val="0"/>
              </a:spcBef>
              <a:spcAft>
                <a:spcPts val="0"/>
              </a:spcAft>
              <a:buClr>
                <a:srgbClr val="366092"/>
              </a:buClr>
              <a:buSzPct val="100000"/>
              <a:buFont typeface="Arial"/>
              <a:buChar char="–"/>
              <a:defRPr sz="2000" b="0" i="0" u="none" strike="noStrike" cap="none">
                <a:solidFill>
                  <a:srgbClr val="366092"/>
                </a:solidFill>
                <a:latin typeface="Calibri"/>
                <a:ea typeface="Calibri"/>
                <a:cs typeface="Calibri"/>
                <a:sym typeface="Calibri"/>
              </a:defRPr>
            </a:lvl4pPr>
            <a:lvl5pPr marL="2057400" marR="0" lvl="4" indent="279400" algn="l" rtl="0">
              <a:lnSpc>
                <a:spcPct val="100000"/>
              </a:lnSpc>
              <a:spcBef>
                <a:spcPts val="0"/>
              </a:spcBef>
              <a:spcAft>
                <a:spcPts val="0"/>
              </a:spcAft>
              <a:buClr>
                <a:srgbClr val="538CD5"/>
              </a:buClr>
              <a:buSzPct val="100000"/>
              <a:buFont typeface="Arial"/>
              <a:buChar char="»"/>
              <a:defRPr sz="2000" b="0" i="0" u="none" strike="noStrike" cap="none">
                <a:solidFill>
                  <a:srgbClr val="538CD5"/>
                </a:solidFill>
                <a:latin typeface="Calibri"/>
                <a:ea typeface="Calibri"/>
                <a:cs typeface="Calibri"/>
                <a:sym typeface="Calibri"/>
              </a:defRPr>
            </a:lvl5pPr>
            <a:lvl6pPr marL="2514600" marR="0" lvl="5" indent="2794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F243E"/>
              </a:buClr>
              <a:buFont typeface="Calibri"/>
              <a:buNone/>
              <a:defRPr sz="1400" b="0" i="0" u="none" strike="noStrike" cap="none">
                <a:solidFill>
                  <a:srgbClr val="0F243E"/>
                </a:solidFill>
                <a:latin typeface="Calibri"/>
                <a:ea typeface="Calibri"/>
                <a:cs typeface="Calibri"/>
                <a:sym typeface="Calibri"/>
              </a:defRPr>
            </a:lvl1pPr>
            <a:lvl2pPr marL="457200" marR="0" lvl="1" indent="0" algn="l" rtl="0">
              <a:lnSpc>
                <a:spcPct val="100000"/>
              </a:lnSpc>
              <a:spcBef>
                <a:spcPts val="0"/>
              </a:spcBef>
              <a:spcAft>
                <a:spcPts val="0"/>
              </a:spcAft>
              <a:buClr>
                <a:srgbClr val="366092"/>
              </a:buClr>
              <a:buFont typeface="Calibri"/>
              <a:buNone/>
              <a:defRPr sz="1200" b="0" i="0" u="none" strike="noStrike" cap="none">
                <a:solidFill>
                  <a:srgbClr val="366092"/>
                </a:solidFill>
                <a:latin typeface="Calibri"/>
                <a:ea typeface="Calibri"/>
                <a:cs typeface="Calibri"/>
                <a:sym typeface="Calibri"/>
              </a:defRPr>
            </a:lvl2pPr>
            <a:lvl3pPr marL="914400" marR="0" lvl="2" indent="0" algn="l" rtl="0">
              <a:lnSpc>
                <a:spcPct val="100000"/>
              </a:lnSpc>
              <a:spcBef>
                <a:spcPts val="0"/>
              </a:spcBef>
              <a:spcAft>
                <a:spcPts val="0"/>
              </a:spcAft>
              <a:buClr>
                <a:srgbClr val="0F243E"/>
              </a:buClr>
              <a:buFont typeface="Calibri"/>
              <a:buNone/>
              <a:defRPr sz="1000" b="0" i="0" u="none" strike="noStrike" cap="none">
                <a:solidFill>
                  <a:srgbClr val="0F243E"/>
                </a:solidFill>
                <a:latin typeface="Calibri"/>
                <a:ea typeface="Calibri"/>
                <a:cs typeface="Calibri"/>
                <a:sym typeface="Calibri"/>
              </a:defRPr>
            </a:lvl3pPr>
            <a:lvl4pPr marL="1371600" marR="0" lvl="3" indent="0" algn="l" rtl="0">
              <a:lnSpc>
                <a:spcPct val="100000"/>
              </a:lnSpc>
              <a:spcBef>
                <a:spcPts val="0"/>
              </a:spcBef>
              <a:spcAft>
                <a:spcPts val="0"/>
              </a:spcAft>
              <a:buClr>
                <a:srgbClr val="366092"/>
              </a:buClr>
              <a:buFont typeface="Calibri"/>
              <a:buNone/>
              <a:defRPr sz="900" b="0" i="0" u="none" strike="noStrike" cap="none">
                <a:solidFill>
                  <a:srgbClr val="366092"/>
                </a:solidFill>
                <a:latin typeface="Calibri"/>
                <a:ea typeface="Calibri"/>
                <a:cs typeface="Calibri"/>
                <a:sym typeface="Calibri"/>
              </a:defRPr>
            </a:lvl4pPr>
            <a:lvl5pPr marL="1828800" marR="0" lvl="4" indent="0" algn="l" rtl="0">
              <a:lnSpc>
                <a:spcPct val="100000"/>
              </a:lnSpc>
              <a:spcBef>
                <a:spcPts val="0"/>
              </a:spcBef>
              <a:spcAft>
                <a:spcPts val="0"/>
              </a:spcAft>
              <a:buClr>
                <a:srgbClr val="538CD5"/>
              </a:buClr>
              <a:buFont typeface="Calibri"/>
              <a:buNone/>
              <a:defRPr sz="900" b="0" i="0" u="none" strike="noStrike" cap="none">
                <a:solidFill>
                  <a:srgbClr val="538CD5"/>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1508B8"/>
              </a:buClr>
              <a:buFont typeface="Calibri"/>
              <a:buNone/>
              <a:defRPr sz="2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3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2000" b="0" i="0" u="none" strike="noStrike" cap="none">
                <a:solidFill>
                  <a:srgbClr val="000000"/>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F243E"/>
              </a:buClr>
              <a:buFont typeface="Calibri"/>
              <a:buNone/>
              <a:defRPr sz="1400" b="0" i="0" u="none" strike="noStrike" cap="none">
                <a:solidFill>
                  <a:srgbClr val="0F243E"/>
                </a:solidFill>
                <a:latin typeface="Calibri"/>
                <a:ea typeface="Calibri"/>
                <a:cs typeface="Calibri"/>
                <a:sym typeface="Calibri"/>
              </a:defRPr>
            </a:lvl1pPr>
            <a:lvl2pPr marL="457200" marR="0" lvl="1" indent="0" algn="l" rtl="0">
              <a:lnSpc>
                <a:spcPct val="100000"/>
              </a:lnSpc>
              <a:spcBef>
                <a:spcPts val="0"/>
              </a:spcBef>
              <a:spcAft>
                <a:spcPts val="0"/>
              </a:spcAft>
              <a:buClr>
                <a:srgbClr val="366092"/>
              </a:buClr>
              <a:buFont typeface="Calibri"/>
              <a:buNone/>
              <a:defRPr sz="1200" b="0" i="0" u="none" strike="noStrike" cap="none">
                <a:solidFill>
                  <a:srgbClr val="366092"/>
                </a:solidFill>
                <a:latin typeface="Calibri"/>
                <a:ea typeface="Calibri"/>
                <a:cs typeface="Calibri"/>
                <a:sym typeface="Calibri"/>
              </a:defRPr>
            </a:lvl2pPr>
            <a:lvl3pPr marL="914400" marR="0" lvl="2" indent="0" algn="l" rtl="0">
              <a:lnSpc>
                <a:spcPct val="100000"/>
              </a:lnSpc>
              <a:spcBef>
                <a:spcPts val="0"/>
              </a:spcBef>
              <a:spcAft>
                <a:spcPts val="0"/>
              </a:spcAft>
              <a:buClr>
                <a:srgbClr val="0F243E"/>
              </a:buClr>
              <a:buFont typeface="Calibri"/>
              <a:buNone/>
              <a:defRPr sz="1000" b="0" i="0" u="none" strike="noStrike" cap="none">
                <a:solidFill>
                  <a:srgbClr val="0F243E"/>
                </a:solidFill>
                <a:latin typeface="Calibri"/>
                <a:ea typeface="Calibri"/>
                <a:cs typeface="Calibri"/>
                <a:sym typeface="Calibri"/>
              </a:defRPr>
            </a:lvl3pPr>
            <a:lvl4pPr marL="1371600" marR="0" lvl="3" indent="0" algn="l" rtl="0">
              <a:lnSpc>
                <a:spcPct val="100000"/>
              </a:lnSpc>
              <a:spcBef>
                <a:spcPts val="0"/>
              </a:spcBef>
              <a:spcAft>
                <a:spcPts val="0"/>
              </a:spcAft>
              <a:buClr>
                <a:srgbClr val="366092"/>
              </a:buClr>
              <a:buFont typeface="Calibri"/>
              <a:buNone/>
              <a:defRPr sz="900" b="0" i="0" u="none" strike="noStrike" cap="none">
                <a:solidFill>
                  <a:srgbClr val="366092"/>
                </a:solidFill>
                <a:latin typeface="Calibri"/>
                <a:ea typeface="Calibri"/>
                <a:cs typeface="Calibri"/>
                <a:sym typeface="Calibri"/>
              </a:defRPr>
            </a:lvl4pPr>
            <a:lvl5pPr marL="1828800" marR="0" lvl="4" indent="0" algn="l" rtl="0">
              <a:lnSpc>
                <a:spcPct val="100000"/>
              </a:lnSpc>
              <a:spcBef>
                <a:spcPts val="0"/>
              </a:spcBef>
              <a:spcAft>
                <a:spcPts val="0"/>
              </a:spcAft>
              <a:buClr>
                <a:srgbClr val="538CD5"/>
              </a:buClr>
              <a:buFont typeface="Calibri"/>
              <a:buNone/>
              <a:defRPr sz="900" b="0" i="0" u="none" strike="noStrike" cap="none">
                <a:solidFill>
                  <a:srgbClr val="538CD5"/>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01262" y="123305"/>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1508B8"/>
              </a:buClr>
              <a:buFont typeface="Calibri"/>
              <a:buNone/>
              <a:defRPr sz="4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74" name="Shape 74"/>
          <p:cNvSpPr txBox="1">
            <a:spLocks noGrp="1"/>
          </p:cNvSpPr>
          <p:nvPr>
            <p:ph type="body" idx="1"/>
          </p:nvPr>
        </p:nvSpPr>
        <p:spPr>
          <a:xfrm rot="5400000">
            <a:off x="2309016" y="-251618"/>
            <a:ext cx="4525963" cy="8229600"/>
          </a:xfrm>
          <a:prstGeom prst="rect">
            <a:avLst/>
          </a:prstGeom>
          <a:noFill/>
          <a:ln>
            <a:noFill/>
          </a:ln>
        </p:spPr>
        <p:txBody>
          <a:bodyPr lIns="91425" tIns="91425" rIns="91425" bIns="91425" anchor="t" anchorCtr="0"/>
          <a:lstStyle>
            <a:lvl1pPr marL="342900" marR="0" lvl="0" indent="469900" algn="l" rtl="0">
              <a:lnSpc>
                <a:spcPct val="100000"/>
              </a:lnSpc>
              <a:spcBef>
                <a:spcPts val="640"/>
              </a:spcBef>
              <a:spcAft>
                <a:spcPts val="0"/>
              </a:spcAft>
              <a:buClr>
                <a:srgbClr val="0F243E"/>
              </a:buClr>
              <a:buSzPct val="100000"/>
              <a:buFont typeface="Arial"/>
              <a:buChar char="•"/>
              <a:defRPr sz="3200" b="0" i="0" u="none" strike="noStrike" cap="none">
                <a:solidFill>
                  <a:srgbClr val="0F243E"/>
                </a:solidFill>
                <a:latin typeface="Calibri"/>
                <a:ea typeface="Calibri"/>
                <a:cs typeface="Calibri"/>
                <a:sym typeface="Calibri"/>
              </a:defRPr>
            </a:lvl1pPr>
            <a:lvl2pPr marL="742950" marR="0" lvl="1" indent="425450" algn="l" rtl="0">
              <a:lnSpc>
                <a:spcPct val="100000"/>
              </a:lnSpc>
              <a:spcBef>
                <a:spcPts val="560"/>
              </a:spcBef>
              <a:spcAft>
                <a:spcPts val="0"/>
              </a:spcAft>
              <a:buClr>
                <a:srgbClr val="366092"/>
              </a:buClr>
              <a:buSzPct val="100000"/>
              <a:buFont typeface="Arial"/>
              <a:buChar char="–"/>
              <a:defRPr sz="2800" b="0" i="0" u="none" strike="noStrike" cap="none">
                <a:solidFill>
                  <a:srgbClr val="366092"/>
                </a:solidFill>
                <a:latin typeface="Calibri"/>
                <a:ea typeface="Calibri"/>
                <a:cs typeface="Calibri"/>
                <a:sym typeface="Calibri"/>
              </a:defRPr>
            </a:lvl2pPr>
            <a:lvl3pPr marL="1143000" marR="0" lvl="2" indent="381000" algn="l" rtl="0">
              <a:lnSpc>
                <a:spcPct val="100000"/>
              </a:lnSpc>
              <a:spcBef>
                <a:spcPts val="480"/>
              </a:spcBef>
              <a:spcAft>
                <a:spcPts val="0"/>
              </a:spcAft>
              <a:buClr>
                <a:srgbClr val="0F243E"/>
              </a:buClr>
              <a:buSzPct val="100000"/>
              <a:buFont typeface="Arial"/>
              <a:buChar char="•"/>
              <a:defRPr sz="2400" b="0" i="0" u="none" strike="noStrike" cap="none">
                <a:solidFill>
                  <a:srgbClr val="0F243E"/>
                </a:solidFill>
                <a:latin typeface="Calibri"/>
                <a:ea typeface="Calibri"/>
                <a:cs typeface="Calibri"/>
                <a:sym typeface="Calibri"/>
              </a:defRPr>
            </a:lvl3pPr>
            <a:lvl4pPr marL="1600200" marR="0" lvl="3" indent="279400" algn="l" rtl="0">
              <a:lnSpc>
                <a:spcPct val="100000"/>
              </a:lnSpc>
              <a:spcBef>
                <a:spcPts val="400"/>
              </a:spcBef>
              <a:spcAft>
                <a:spcPts val="0"/>
              </a:spcAft>
              <a:buClr>
                <a:srgbClr val="366092"/>
              </a:buClr>
              <a:buSzPct val="100000"/>
              <a:buFont typeface="Arial"/>
              <a:buChar char="–"/>
              <a:defRPr sz="2000" b="0" i="0" u="none" strike="noStrike" cap="none">
                <a:solidFill>
                  <a:srgbClr val="366092"/>
                </a:solidFill>
                <a:latin typeface="Calibri"/>
                <a:ea typeface="Calibri"/>
                <a:cs typeface="Calibri"/>
                <a:sym typeface="Calibri"/>
              </a:defRPr>
            </a:lvl4pPr>
            <a:lvl5pPr marL="2057400" marR="0" lvl="4" indent="279400" algn="l" rtl="0">
              <a:lnSpc>
                <a:spcPct val="100000"/>
              </a:lnSpc>
              <a:spcBef>
                <a:spcPts val="400"/>
              </a:spcBef>
              <a:spcAft>
                <a:spcPts val="0"/>
              </a:spcAft>
              <a:buClr>
                <a:srgbClr val="538CD5"/>
              </a:buClr>
              <a:buSzPct val="100000"/>
              <a:buFont typeface="Arial"/>
              <a:buChar char="»"/>
              <a:defRPr sz="2000" b="0" i="0" u="none" strike="noStrike" cap="none">
                <a:solidFill>
                  <a:srgbClr val="538CD5"/>
                </a:solidFill>
                <a:latin typeface="Calibri"/>
                <a:ea typeface="Calibri"/>
                <a:cs typeface="Calibri"/>
                <a:sym typeface="Calibri"/>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5"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1508B8"/>
              </a:buClr>
              <a:buFont typeface="Calibri"/>
              <a:buNone/>
              <a:defRPr sz="4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80" name="Shape 80"/>
          <p:cNvSpPr txBox="1">
            <a:spLocks noGrp="1"/>
          </p:cNvSpPr>
          <p:nvPr>
            <p:ph type="body" idx="1"/>
          </p:nvPr>
        </p:nvSpPr>
        <p:spPr>
          <a:xfrm rot="5400000">
            <a:off x="541334" y="190498"/>
            <a:ext cx="5851525" cy="6019798"/>
          </a:xfrm>
          <a:prstGeom prst="rect">
            <a:avLst/>
          </a:prstGeom>
          <a:noFill/>
          <a:ln>
            <a:noFill/>
          </a:ln>
        </p:spPr>
        <p:txBody>
          <a:bodyPr lIns="91425" tIns="91425" rIns="91425" bIns="91425" anchor="t" anchorCtr="0"/>
          <a:lstStyle>
            <a:lvl1pPr marL="342900" marR="0" lvl="0" indent="469900" algn="l" rtl="0">
              <a:lnSpc>
                <a:spcPct val="100000"/>
              </a:lnSpc>
              <a:spcBef>
                <a:spcPts val="640"/>
              </a:spcBef>
              <a:spcAft>
                <a:spcPts val="0"/>
              </a:spcAft>
              <a:buClr>
                <a:srgbClr val="0F243E"/>
              </a:buClr>
              <a:buSzPct val="100000"/>
              <a:buFont typeface="Arial"/>
              <a:buChar char="•"/>
              <a:defRPr sz="3200" b="0" i="0" u="none" strike="noStrike" cap="none">
                <a:solidFill>
                  <a:srgbClr val="0F243E"/>
                </a:solidFill>
                <a:latin typeface="Calibri"/>
                <a:ea typeface="Calibri"/>
                <a:cs typeface="Calibri"/>
                <a:sym typeface="Calibri"/>
              </a:defRPr>
            </a:lvl1pPr>
            <a:lvl2pPr marL="742950" marR="0" lvl="1" indent="425450" algn="l" rtl="0">
              <a:lnSpc>
                <a:spcPct val="100000"/>
              </a:lnSpc>
              <a:spcBef>
                <a:spcPts val="560"/>
              </a:spcBef>
              <a:spcAft>
                <a:spcPts val="0"/>
              </a:spcAft>
              <a:buClr>
                <a:srgbClr val="366092"/>
              </a:buClr>
              <a:buSzPct val="100000"/>
              <a:buFont typeface="Arial"/>
              <a:buChar char="–"/>
              <a:defRPr sz="2800" b="0" i="0" u="none" strike="noStrike" cap="none">
                <a:solidFill>
                  <a:srgbClr val="366092"/>
                </a:solidFill>
                <a:latin typeface="Calibri"/>
                <a:ea typeface="Calibri"/>
                <a:cs typeface="Calibri"/>
                <a:sym typeface="Calibri"/>
              </a:defRPr>
            </a:lvl2pPr>
            <a:lvl3pPr marL="1143000" marR="0" lvl="2" indent="381000" algn="l" rtl="0">
              <a:lnSpc>
                <a:spcPct val="100000"/>
              </a:lnSpc>
              <a:spcBef>
                <a:spcPts val="480"/>
              </a:spcBef>
              <a:spcAft>
                <a:spcPts val="0"/>
              </a:spcAft>
              <a:buClr>
                <a:srgbClr val="0F243E"/>
              </a:buClr>
              <a:buSzPct val="100000"/>
              <a:buFont typeface="Arial"/>
              <a:buChar char="•"/>
              <a:defRPr sz="2400" b="0" i="0" u="none" strike="noStrike" cap="none">
                <a:solidFill>
                  <a:srgbClr val="0F243E"/>
                </a:solidFill>
                <a:latin typeface="Calibri"/>
                <a:ea typeface="Calibri"/>
                <a:cs typeface="Calibri"/>
                <a:sym typeface="Calibri"/>
              </a:defRPr>
            </a:lvl3pPr>
            <a:lvl4pPr marL="1600200" marR="0" lvl="3" indent="279400" algn="l" rtl="0">
              <a:lnSpc>
                <a:spcPct val="100000"/>
              </a:lnSpc>
              <a:spcBef>
                <a:spcPts val="400"/>
              </a:spcBef>
              <a:spcAft>
                <a:spcPts val="0"/>
              </a:spcAft>
              <a:buClr>
                <a:srgbClr val="366092"/>
              </a:buClr>
              <a:buSzPct val="100000"/>
              <a:buFont typeface="Arial"/>
              <a:buChar char="–"/>
              <a:defRPr sz="2000" b="0" i="0" u="none" strike="noStrike" cap="none">
                <a:solidFill>
                  <a:srgbClr val="366092"/>
                </a:solidFill>
                <a:latin typeface="Calibri"/>
                <a:ea typeface="Calibri"/>
                <a:cs typeface="Calibri"/>
                <a:sym typeface="Calibri"/>
              </a:defRPr>
            </a:lvl4pPr>
            <a:lvl5pPr marL="2057400" marR="0" lvl="4" indent="279400" algn="l" rtl="0">
              <a:lnSpc>
                <a:spcPct val="100000"/>
              </a:lnSpc>
              <a:spcBef>
                <a:spcPts val="400"/>
              </a:spcBef>
              <a:spcAft>
                <a:spcPts val="0"/>
              </a:spcAft>
              <a:buClr>
                <a:srgbClr val="538CD5"/>
              </a:buClr>
              <a:buSzPct val="100000"/>
              <a:buFont typeface="Arial"/>
              <a:buChar char="»"/>
              <a:defRPr sz="2000" b="0" i="0" u="none" strike="noStrike" cap="none">
                <a:solidFill>
                  <a:srgbClr val="538CD5"/>
                </a:solidFill>
                <a:latin typeface="Calibri"/>
                <a:ea typeface="Calibri"/>
                <a:cs typeface="Calibri"/>
                <a:sym typeface="Calibri"/>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2.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3.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4.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8.png"/><Relationship Id="rId2" Type="http://schemas.openxmlformats.org/officeDocument/2006/relationships/slideLayout" Target="../slideLayouts/slideLayout23.xml"/><Relationship Id="rId16" Type="http://schemas.openxmlformats.org/officeDocument/2006/relationships/image" Target="../media/image17.jpe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5.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gs" Target="../tags/tag6.xml"/><Relationship Id="rId18" Type="http://schemas.openxmlformats.org/officeDocument/2006/relationships/tags" Target="../tags/tag11.xml"/><Relationship Id="rId26" Type="http://schemas.openxmlformats.org/officeDocument/2006/relationships/oleObject" Target="../embeddings/oleObject1.bin"/><Relationship Id="rId3" Type="http://schemas.openxmlformats.org/officeDocument/2006/relationships/slideLayout" Target="../slideLayouts/slideLayout38.xml"/><Relationship Id="rId21" Type="http://schemas.openxmlformats.org/officeDocument/2006/relationships/tags" Target="../tags/tag14.xml"/><Relationship Id="rId7" Type="http://schemas.openxmlformats.org/officeDocument/2006/relationships/vmlDrawing" Target="../drawings/vmlDrawing1.v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tags" Target="../tags/tag18.xml"/><Relationship Id="rId2" Type="http://schemas.openxmlformats.org/officeDocument/2006/relationships/slideLayout" Target="../slideLayouts/slideLayout37.xml"/><Relationship Id="rId16" Type="http://schemas.openxmlformats.org/officeDocument/2006/relationships/tags" Target="../tags/tag9.xml"/><Relationship Id="rId20" Type="http://schemas.openxmlformats.org/officeDocument/2006/relationships/tags" Target="../tags/tag13.xml"/><Relationship Id="rId1" Type="http://schemas.openxmlformats.org/officeDocument/2006/relationships/slideLayout" Target="../slideLayouts/slideLayout36.xml"/><Relationship Id="rId6" Type="http://schemas.openxmlformats.org/officeDocument/2006/relationships/theme" Target="../theme/theme6.xml"/><Relationship Id="rId11" Type="http://schemas.openxmlformats.org/officeDocument/2006/relationships/tags" Target="../tags/tag4.xml"/><Relationship Id="rId24" Type="http://schemas.openxmlformats.org/officeDocument/2006/relationships/tags" Target="../tags/tag17.xml"/><Relationship Id="rId5" Type="http://schemas.openxmlformats.org/officeDocument/2006/relationships/slideLayout" Target="../slideLayouts/slideLayout40.xml"/><Relationship Id="rId15" Type="http://schemas.openxmlformats.org/officeDocument/2006/relationships/tags" Target="../tags/tag8.xml"/><Relationship Id="rId23" Type="http://schemas.openxmlformats.org/officeDocument/2006/relationships/tags" Target="../tags/tag16.xml"/><Relationship Id="rId28" Type="http://schemas.openxmlformats.org/officeDocument/2006/relationships/image" Target="../media/image20.png"/><Relationship Id="rId10" Type="http://schemas.openxmlformats.org/officeDocument/2006/relationships/tags" Target="../tags/tag3.xml"/><Relationship Id="rId19" Type="http://schemas.openxmlformats.org/officeDocument/2006/relationships/tags" Target="../tags/tag12.xml"/><Relationship Id="rId4" Type="http://schemas.openxmlformats.org/officeDocument/2006/relationships/slideLayout" Target="../slideLayouts/slideLayout39.xml"/><Relationship Id="rId9" Type="http://schemas.openxmlformats.org/officeDocument/2006/relationships/tags" Target="../tags/tag2.xml"/><Relationship Id="rId14" Type="http://schemas.openxmlformats.org/officeDocument/2006/relationships/tags" Target="../tags/tag7.xml"/><Relationship Id="rId22" Type="http://schemas.openxmlformats.org/officeDocument/2006/relationships/tags" Target="../tags/tag15.xml"/><Relationship Id="rId27" Type="http://schemas.openxmlformats.org/officeDocument/2006/relationships/image" Target="../media/image19.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01262" y="123305"/>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1508B8"/>
              </a:buClr>
              <a:buFont typeface="Calibri"/>
              <a:buNone/>
              <a:defRPr sz="4000" b="1" i="0" u="none" strike="noStrike" cap="none">
                <a:solidFill>
                  <a:srgbClr val="1508B8"/>
                </a:solidFill>
                <a:latin typeface="Calibri"/>
                <a:ea typeface="Calibri"/>
                <a:cs typeface="Calibri"/>
                <a:sym typeface="Calibri"/>
              </a:defRPr>
            </a:lvl1pPr>
            <a:lvl2pPr marL="0" marR="0" lvl="1" indent="0" algn="l" rtl="0">
              <a:spcBef>
                <a:spcPts val="0"/>
              </a:spcBef>
              <a:buNone/>
              <a:defRPr sz="1800" b="0" i="0" u="none" strike="noStrike" cap="none"/>
            </a:lvl2pPr>
            <a:lvl3pPr marL="0" marR="0" lvl="2" indent="0" algn="l" rtl="0">
              <a:spcBef>
                <a:spcPts val="0"/>
              </a:spcBef>
              <a:buNone/>
              <a:defRPr sz="1800" b="0" i="0" u="none" strike="noStrike" cap="none"/>
            </a:lvl3pPr>
            <a:lvl4pPr marL="0" marR="0" lvl="3" indent="0" algn="l" rtl="0">
              <a:spcBef>
                <a:spcPts val="0"/>
              </a:spcBef>
              <a:buNone/>
              <a:defRPr sz="1800" b="0" i="0" u="none" strike="noStrike" cap="none"/>
            </a:lvl4pPr>
            <a:lvl5pPr marL="0" marR="0" lvl="4" indent="0" algn="l" rtl="0">
              <a:spcBef>
                <a:spcPts val="0"/>
              </a:spcBef>
              <a:buNone/>
              <a:defRPr sz="1800" b="0" i="0" u="none" strike="noStrike" cap="none"/>
            </a:lvl5pPr>
            <a:lvl6pPr marL="0" marR="0" lvl="5" indent="0" algn="l" rtl="0">
              <a:spcBef>
                <a:spcPts val="0"/>
              </a:spcBef>
              <a:buNone/>
              <a:defRPr sz="1800" b="0" i="0" u="none" strike="noStrike" cap="none"/>
            </a:lvl6pPr>
            <a:lvl7pPr marL="0" marR="0" lvl="6" indent="0" algn="l" rtl="0">
              <a:spcBef>
                <a:spcPts val="0"/>
              </a:spcBef>
              <a:buNone/>
              <a:defRPr sz="1800" b="0" i="0" u="none" strike="noStrike" cap="none"/>
            </a:lvl7pPr>
            <a:lvl8pPr marL="0" marR="0" lvl="7" indent="0" algn="l" rtl="0">
              <a:spcBef>
                <a:spcPts val="0"/>
              </a:spcBef>
              <a:buNone/>
              <a:defRPr sz="1800" b="0" i="0" u="none" strike="noStrike" cap="none"/>
            </a:lvl8pPr>
            <a:lvl9pPr marL="0" marR="0" lvl="8" indent="0" algn="l" rtl="0">
              <a:spcBef>
                <a:spcPts val="0"/>
              </a:spcBef>
              <a:buNone/>
              <a:defRPr sz="1800" b="0" i="0" u="none" strike="noStrike" cap="none"/>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469900" algn="l" rtl="0">
              <a:lnSpc>
                <a:spcPct val="100000"/>
              </a:lnSpc>
              <a:spcBef>
                <a:spcPts val="640"/>
              </a:spcBef>
              <a:spcAft>
                <a:spcPts val="0"/>
              </a:spcAft>
              <a:buClr>
                <a:srgbClr val="0F243E"/>
              </a:buClr>
              <a:buSzPct val="100000"/>
              <a:buFont typeface="Arial"/>
              <a:buChar char="•"/>
              <a:defRPr sz="3200" b="0" i="0" u="none" strike="noStrike" cap="none">
                <a:solidFill>
                  <a:srgbClr val="0F243E"/>
                </a:solidFill>
                <a:latin typeface="Calibri"/>
                <a:ea typeface="Calibri"/>
                <a:cs typeface="Calibri"/>
                <a:sym typeface="Calibri"/>
              </a:defRPr>
            </a:lvl1pPr>
            <a:lvl2pPr marL="742950" marR="0" lvl="1" indent="425450" algn="l" rtl="0">
              <a:lnSpc>
                <a:spcPct val="100000"/>
              </a:lnSpc>
              <a:spcBef>
                <a:spcPts val="560"/>
              </a:spcBef>
              <a:spcAft>
                <a:spcPts val="0"/>
              </a:spcAft>
              <a:buClr>
                <a:srgbClr val="366092"/>
              </a:buClr>
              <a:buSzPct val="100000"/>
              <a:buFont typeface="Arial"/>
              <a:buChar char="–"/>
              <a:defRPr sz="2800" b="0" i="0" u="none" strike="noStrike" cap="none">
                <a:solidFill>
                  <a:srgbClr val="366092"/>
                </a:solidFill>
                <a:latin typeface="Calibri"/>
                <a:ea typeface="Calibri"/>
                <a:cs typeface="Calibri"/>
                <a:sym typeface="Calibri"/>
              </a:defRPr>
            </a:lvl2pPr>
            <a:lvl3pPr marL="1143000" marR="0" lvl="2" indent="381000" algn="l" rtl="0">
              <a:lnSpc>
                <a:spcPct val="100000"/>
              </a:lnSpc>
              <a:spcBef>
                <a:spcPts val="480"/>
              </a:spcBef>
              <a:spcAft>
                <a:spcPts val="0"/>
              </a:spcAft>
              <a:buClr>
                <a:srgbClr val="0F243E"/>
              </a:buClr>
              <a:buSzPct val="100000"/>
              <a:buFont typeface="Arial"/>
              <a:buChar char="•"/>
              <a:defRPr sz="2400" b="0" i="0" u="none" strike="noStrike" cap="none">
                <a:solidFill>
                  <a:srgbClr val="0F243E"/>
                </a:solidFill>
                <a:latin typeface="Calibri"/>
                <a:ea typeface="Calibri"/>
                <a:cs typeface="Calibri"/>
                <a:sym typeface="Calibri"/>
              </a:defRPr>
            </a:lvl3pPr>
            <a:lvl4pPr marL="1600200" marR="0" lvl="3" indent="279400" algn="l" rtl="0">
              <a:lnSpc>
                <a:spcPct val="100000"/>
              </a:lnSpc>
              <a:spcBef>
                <a:spcPts val="400"/>
              </a:spcBef>
              <a:spcAft>
                <a:spcPts val="0"/>
              </a:spcAft>
              <a:buClr>
                <a:srgbClr val="366092"/>
              </a:buClr>
              <a:buSzPct val="100000"/>
              <a:buFont typeface="Arial"/>
              <a:buChar char="–"/>
              <a:defRPr sz="2000" b="0" i="0" u="none" strike="noStrike" cap="none">
                <a:solidFill>
                  <a:srgbClr val="366092"/>
                </a:solidFill>
                <a:latin typeface="Calibri"/>
                <a:ea typeface="Calibri"/>
                <a:cs typeface="Calibri"/>
                <a:sym typeface="Calibri"/>
              </a:defRPr>
            </a:lvl4pPr>
            <a:lvl5pPr marL="2057400" marR="0" lvl="4" indent="279400" algn="l" rtl="0">
              <a:lnSpc>
                <a:spcPct val="100000"/>
              </a:lnSpc>
              <a:spcBef>
                <a:spcPts val="400"/>
              </a:spcBef>
              <a:spcAft>
                <a:spcPts val="0"/>
              </a:spcAft>
              <a:buClr>
                <a:srgbClr val="538CD5"/>
              </a:buClr>
              <a:buSzPct val="100000"/>
              <a:buFont typeface="Arial"/>
              <a:buChar char="»"/>
              <a:defRPr sz="2000" b="0" i="0" u="none" strike="noStrike" cap="none">
                <a:solidFill>
                  <a:srgbClr val="538CD5"/>
                </a:solidFill>
                <a:latin typeface="Calibri"/>
                <a:ea typeface="Calibri"/>
                <a:cs typeface="Calibri"/>
                <a:sym typeface="Calibri"/>
              </a:defRPr>
            </a:lvl5pPr>
            <a:lvl6pPr marL="2514600" marR="0" lvl="5"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7B7B7B"/>
            </a:gs>
            <a:gs pos="100000">
              <a:schemeClr val="dk1"/>
            </a:gs>
          </a:gsLst>
          <a:path path="circle">
            <a:fillToRect l="50000" t="50000" r="50000" b="50000"/>
          </a:path>
          <a:tileRect/>
        </a:gradFill>
        <a:effectLst/>
      </p:bgPr>
    </p:bg>
    <p:spTree>
      <p:nvGrpSpPr>
        <p:cNvPr id="1" name="Shape 84"/>
        <p:cNvGrpSpPr/>
        <p:nvPr/>
      </p:nvGrpSpPr>
      <p:grpSpPr>
        <a:xfrm>
          <a:off x="0" y="0"/>
          <a:ext cx="0" cy="0"/>
          <a:chOff x="0" y="0"/>
          <a:chExt cx="0" cy="0"/>
        </a:xfrm>
      </p:grpSpPr>
      <p:sp>
        <p:nvSpPr>
          <p:cNvPr id="85" name="Shape 85"/>
          <p:cNvSpPr/>
          <p:nvPr/>
        </p:nvSpPr>
        <p:spPr>
          <a:xfrm>
            <a:off x="0" y="1371600"/>
            <a:ext cx="9144000" cy="51816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Font typeface="Arial"/>
              <a:buNone/>
            </a:pPr>
            <a:endParaRPr sz="2000" b="0" i="0" u="none" strike="noStrike" cap="none">
              <a:solidFill>
                <a:srgbClr val="FFFFFF"/>
              </a:solidFill>
              <a:latin typeface="Arial"/>
              <a:ea typeface="Arial"/>
              <a:cs typeface="Arial"/>
              <a:sym typeface="Arial"/>
            </a:endParaRPr>
          </a:p>
        </p:txBody>
      </p:sp>
      <p:sp>
        <p:nvSpPr>
          <p:cNvPr id="86" name="Shape 86"/>
          <p:cNvSpPr/>
          <p:nvPr/>
        </p:nvSpPr>
        <p:spPr>
          <a:xfrm>
            <a:off x="0" y="1371600"/>
            <a:ext cx="9144000" cy="1523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Font typeface="Arial"/>
              <a:buNone/>
            </a:pPr>
            <a:endParaRPr sz="2000" b="0" i="0" u="none" strike="noStrike" cap="none">
              <a:solidFill>
                <a:srgbClr val="FFFFFF"/>
              </a:solidFill>
              <a:latin typeface="Source Sans Pro"/>
              <a:ea typeface="Source Sans Pro"/>
              <a:cs typeface="Source Sans Pro"/>
              <a:sym typeface="Source Sans Pro"/>
            </a:endParaRPr>
          </a:p>
        </p:txBody>
      </p:sp>
      <p:sp>
        <p:nvSpPr>
          <p:cNvPr id="87" name="Shape 87"/>
          <p:cNvSpPr txBox="1">
            <a:spLocks noGrp="1"/>
          </p:cNvSpPr>
          <p:nvPr>
            <p:ph type="title"/>
          </p:nvPr>
        </p:nvSpPr>
        <p:spPr>
          <a:xfrm>
            <a:off x="1524000" y="0"/>
            <a:ext cx="7619999" cy="1371598"/>
          </a:xfrm>
          <a:prstGeom prst="rect">
            <a:avLst/>
          </a:prstGeom>
          <a:noFill/>
          <a:ln>
            <a:noFill/>
          </a:ln>
        </p:spPr>
        <p:txBody>
          <a:bodyPr lIns="91425" tIns="91425" rIns="91425" bIns="91425" anchor="ctr" anchorCtr="0"/>
          <a:lstStyle>
            <a:lvl1pPr marL="0" marR="0" lvl="0" indent="0" algn="r" rtl="0">
              <a:lnSpc>
                <a:spcPct val="90000"/>
              </a:lnSpc>
              <a:spcBef>
                <a:spcPts val="0"/>
              </a:spcBef>
              <a:spcAft>
                <a:spcPts val="0"/>
              </a:spcAft>
              <a:buClr>
                <a:srgbClr val="FFFFCC"/>
              </a:buClr>
              <a:buFont typeface="Arial"/>
              <a:buNone/>
              <a:defRPr sz="4400" b="0" i="0" u="none" strike="noStrike" cap="none">
                <a:solidFill>
                  <a:srgbClr val="FFFFCC"/>
                </a:solidFill>
                <a:latin typeface="Arial"/>
                <a:ea typeface="Arial"/>
                <a:cs typeface="Arial"/>
                <a:sym typeface="Arial"/>
              </a:defRPr>
            </a:lvl1pPr>
            <a:lvl2pPr marL="0" marR="0" lvl="1"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2pPr>
            <a:lvl3pPr marL="0" marR="0" lvl="2"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3pPr>
            <a:lvl4pPr marL="0" marR="0" lvl="3"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4pPr>
            <a:lvl5pPr marL="0" marR="0" lvl="4"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5pPr>
            <a:lvl6pPr marL="457200" marR="0" lvl="5"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6pPr>
            <a:lvl7pPr marL="914400" marR="0" lvl="6"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7pPr>
            <a:lvl8pPr marL="1371600" marR="0" lvl="7"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8pPr>
            <a:lvl9pPr marL="1828800" marR="0" lvl="8"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9pPr>
          </a:lstStyle>
          <a:p>
            <a:endParaRPr/>
          </a:p>
        </p:txBody>
      </p:sp>
      <p:sp>
        <p:nvSpPr>
          <p:cNvPr id="88" name="Shape 88"/>
          <p:cNvSpPr txBox="1">
            <a:spLocks noGrp="1"/>
          </p:cNvSpPr>
          <p:nvPr>
            <p:ph type="body" idx="1"/>
          </p:nvPr>
        </p:nvSpPr>
        <p:spPr>
          <a:xfrm>
            <a:off x="304800" y="1676400"/>
            <a:ext cx="8534399" cy="4876798"/>
          </a:xfrm>
          <a:prstGeom prst="rect">
            <a:avLst/>
          </a:prstGeom>
          <a:noFill/>
          <a:ln>
            <a:noFill/>
          </a:ln>
        </p:spPr>
        <p:txBody>
          <a:bodyPr lIns="91425" tIns="91425" rIns="91425" bIns="91425" anchor="t" anchorCtr="0"/>
          <a:lstStyle>
            <a:lvl1pPr marL="342900" marR="0" lvl="0" indent="-342900" algn="l" rtl="0">
              <a:lnSpc>
                <a:spcPct val="90000"/>
              </a:lnSpc>
              <a:spcBef>
                <a:spcPts val="2100"/>
              </a:spcBef>
              <a:spcAft>
                <a:spcPts val="0"/>
              </a:spcAft>
              <a:buClr>
                <a:srgbClr val="083763"/>
              </a:buClr>
              <a:buFont typeface="Source Sans Pro"/>
              <a:buNone/>
              <a:defRPr sz="2800" b="0" i="0" u="none" strike="noStrike" cap="none">
                <a:solidFill>
                  <a:srgbClr val="083763"/>
                </a:solidFill>
                <a:latin typeface="Source Sans Pro"/>
                <a:ea typeface="Source Sans Pro"/>
                <a:cs typeface="Source Sans Pro"/>
                <a:sym typeface="Source Sans Pro"/>
              </a:defRPr>
            </a:lvl1pPr>
            <a:lvl2pPr marL="514350" marR="0" lvl="1" indent="222250" algn="l" rtl="0">
              <a:lnSpc>
                <a:spcPct val="100000"/>
              </a:lnSpc>
              <a:spcBef>
                <a:spcPts val="100"/>
              </a:spcBef>
              <a:spcAft>
                <a:spcPts val="0"/>
              </a:spcAft>
              <a:buClr>
                <a:srgbClr val="083763"/>
              </a:buClr>
              <a:buSzPct val="100000"/>
              <a:buFont typeface="Source Sans Pro"/>
              <a:buChar char="•"/>
              <a:defRPr sz="2000" b="0" i="0" u="none" strike="noStrike" cap="none">
                <a:solidFill>
                  <a:srgbClr val="083763"/>
                </a:solidFill>
                <a:latin typeface="Source Sans Pro"/>
                <a:ea typeface="Source Sans Pro"/>
                <a:cs typeface="Source Sans Pro"/>
                <a:sym typeface="Source Sans Pro"/>
              </a:defRPr>
            </a:lvl2pPr>
            <a:lvl3pPr marL="914400" marR="0" lvl="2" indent="228600" algn="l" rtl="0">
              <a:lnSpc>
                <a:spcPct val="100000"/>
              </a:lnSpc>
              <a:spcBef>
                <a:spcPts val="90"/>
              </a:spcBef>
              <a:spcAft>
                <a:spcPts val="0"/>
              </a:spcAft>
              <a:buClr>
                <a:srgbClr val="083763"/>
              </a:buClr>
              <a:buSzPct val="100000"/>
              <a:buFont typeface="Source Sans Pro"/>
              <a:buChar char="•"/>
              <a:defRPr sz="1800" b="0" i="0" u="none" strike="noStrike" cap="none">
                <a:solidFill>
                  <a:srgbClr val="083763"/>
                </a:solidFill>
                <a:latin typeface="Source Sans Pro"/>
                <a:ea typeface="Source Sans Pro"/>
                <a:cs typeface="Source Sans Pro"/>
                <a:sym typeface="Source Sans Pro"/>
              </a:defRPr>
            </a:lvl3pPr>
            <a:lvl4pPr marL="1257300" marR="0" lvl="3" indent="177800" algn="l" rtl="0">
              <a:lnSpc>
                <a:spcPct val="100000"/>
              </a:lnSpc>
              <a:spcBef>
                <a:spcPts val="80"/>
              </a:spcBef>
              <a:spcAft>
                <a:spcPts val="0"/>
              </a:spcAft>
              <a:buClr>
                <a:srgbClr val="083763"/>
              </a:buClr>
              <a:buSzPct val="100000"/>
              <a:buFont typeface="Source Sans Pro"/>
              <a:buChar char="•"/>
              <a:defRPr sz="1600" b="0" i="0" u="none" strike="noStrike" cap="none">
                <a:solidFill>
                  <a:srgbClr val="083763"/>
                </a:solidFill>
                <a:latin typeface="Source Sans Pro"/>
                <a:ea typeface="Source Sans Pro"/>
                <a:cs typeface="Source Sans Pro"/>
                <a:sym typeface="Source Sans Pro"/>
              </a:defRPr>
            </a:lvl4pPr>
            <a:lvl5pPr marL="1600200" marR="0" lvl="4" indent="177800" algn="l" rtl="0">
              <a:lnSpc>
                <a:spcPct val="100000"/>
              </a:lnSpc>
              <a:spcBef>
                <a:spcPts val="80"/>
              </a:spcBef>
              <a:spcAft>
                <a:spcPts val="0"/>
              </a:spcAft>
              <a:buClr>
                <a:schemeClr val="accent2"/>
              </a:buClr>
              <a:buSzPct val="100000"/>
              <a:buFont typeface="Source Sans Pro"/>
              <a:buChar char="»"/>
              <a:defRPr sz="1600" b="0" i="0" u="none" strike="noStrike" cap="none">
                <a:solidFill>
                  <a:schemeClr val="accent2"/>
                </a:solidFill>
                <a:latin typeface="Source Sans Pro"/>
                <a:ea typeface="Source Sans Pro"/>
                <a:cs typeface="Source Sans Pro"/>
                <a:sym typeface="Source Sans Pro"/>
              </a:defRPr>
            </a:lvl5pPr>
            <a:lvl6pPr marL="2057400" marR="0" lvl="5"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6pPr>
            <a:lvl7pPr marL="2514600" marR="0" lvl="6"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7pPr>
            <a:lvl8pPr marL="2971800" marR="0" lvl="7"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8pPr>
            <a:lvl9pPr marL="3429000" marR="0" lvl="8"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7010400" y="6553200"/>
            <a:ext cx="21335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CC"/>
              </a:buClr>
              <a:buSzPct val="25000"/>
              <a:buFont typeface="Source Sans Pro"/>
              <a:buNone/>
            </a:pPr>
            <a:fld id="{00000000-1234-1234-1234-123412341234}" type="slidenum">
              <a:rPr lang="en-US" sz="1400" b="0" i="0" u="none" strike="noStrike" cap="none">
                <a:solidFill>
                  <a:srgbClr val="FFFFCC"/>
                </a:solidFill>
                <a:latin typeface="Source Sans Pro"/>
                <a:ea typeface="Source Sans Pro"/>
                <a:cs typeface="Source Sans Pro"/>
                <a:sym typeface="Source Sans Pro"/>
              </a:rPr>
              <a:t>‹#›</a:t>
            </a:fld>
            <a:endParaRPr lang="en-US" sz="1400" b="0" i="0" u="none" strike="noStrike" cap="none">
              <a:solidFill>
                <a:srgbClr val="FFFFCC"/>
              </a:solidFill>
              <a:latin typeface="Source Sans Pro"/>
              <a:ea typeface="Source Sans Pro"/>
              <a:cs typeface="Source Sans Pro"/>
              <a:sym typeface="Source Sans Pro"/>
            </a:endParaRPr>
          </a:p>
        </p:txBody>
      </p:sp>
      <p:pic>
        <p:nvPicPr>
          <p:cNvPr id="90" name="Shape 90"/>
          <p:cNvPicPr preferRelativeResize="0"/>
          <p:nvPr/>
        </p:nvPicPr>
        <p:blipFill rotWithShape="1">
          <a:blip r:embed="rId3">
            <a:alphaModFix/>
          </a:blip>
          <a:srcRect/>
          <a:stretch/>
        </p:blipFill>
        <p:spPr>
          <a:xfrm>
            <a:off x="117475" y="6588128"/>
            <a:ext cx="236538" cy="234951"/>
          </a:xfrm>
          <a:prstGeom prst="rect">
            <a:avLst/>
          </a:prstGeom>
          <a:noFill/>
          <a:ln>
            <a:noFill/>
          </a:ln>
        </p:spPr>
      </p:pic>
      <p:pic>
        <p:nvPicPr>
          <p:cNvPr id="91" name="Shape 91"/>
          <p:cNvPicPr preferRelativeResize="0"/>
          <p:nvPr/>
        </p:nvPicPr>
        <p:blipFill rotWithShape="1">
          <a:blip r:embed="rId4">
            <a:alphaModFix/>
          </a:blip>
          <a:srcRect/>
          <a:stretch/>
        </p:blipFill>
        <p:spPr>
          <a:xfrm>
            <a:off x="346075" y="6591300"/>
            <a:ext cx="228600" cy="228600"/>
          </a:xfrm>
          <a:prstGeom prst="rect">
            <a:avLst/>
          </a:prstGeom>
          <a:noFill/>
          <a:ln>
            <a:noFill/>
          </a:ln>
        </p:spPr>
      </p:pic>
      <p:sp>
        <p:nvSpPr>
          <p:cNvPr id="92" name="Shape 92"/>
          <p:cNvSpPr/>
          <p:nvPr/>
        </p:nvSpPr>
        <p:spPr>
          <a:xfrm>
            <a:off x="533404" y="6589717"/>
            <a:ext cx="2031325" cy="246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CC"/>
              </a:buClr>
              <a:buSzPct val="25000"/>
              <a:buFont typeface="Arial"/>
              <a:buNone/>
            </a:pPr>
            <a:r>
              <a:rPr lang="en-US" sz="1000" b="1" i="0" u="none" strike="noStrike" cap="none">
                <a:solidFill>
                  <a:srgbClr val="FFFFCC"/>
                </a:solidFill>
                <a:latin typeface="Arial"/>
                <a:ea typeface="Arial"/>
                <a:cs typeface="Arial"/>
                <a:sym typeface="Arial"/>
              </a:rPr>
              <a:t>National Weather Service	</a:t>
            </a:r>
          </a:p>
        </p:txBody>
      </p:sp>
      <p:pic>
        <p:nvPicPr>
          <p:cNvPr id="93" name="Shape 93"/>
          <p:cNvPicPr preferRelativeResize="0"/>
          <p:nvPr/>
        </p:nvPicPr>
        <p:blipFill rotWithShape="1">
          <a:blip r:embed="rId5">
            <a:alphaModFix/>
          </a:blip>
          <a:srcRect/>
          <a:stretch/>
        </p:blipFill>
        <p:spPr>
          <a:xfrm>
            <a:off x="-382587" y="-88900"/>
            <a:ext cx="2333625" cy="1752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7B7B7B"/>
            </a:gs>
            <a:gs pos="100000">
              <a:schemeClr val="dk1"/>
            </a:gs>
          </a:gsLst>
          <a:path path="circle">
            <a:fillToRect l="50000" t="50000" r="50000" b="50000"/>
          </a:path>
          <a:tileRect/>
        </a:gradFill>
        <a:effectLst/>
      </p:bgPr>
    </p:bg>
    <p:spTree>
      <p:nvGrpSpPr>
        <p:cNvPr id="1" name="Shape 200"/>
        <p:cNvGrpSpPr/>
        <p:nvPr/>
      </p:nvGrpSpPr>
      <p:grpSpPr>
        <a:xfrm>
          <a:off x="0" y="0"/>
          <a:ext cx="0" cy="0"/>
          <a:chOff x="0" y="0"/>
          <a:chExt cx="0" cy="0"/>
        </a:xfrm>
      </p:grpSpPr>
      <p:sp>
        <p:nvSpPr>
          <p:cNvPr id="201" name="Shape 201"/>
          <p:cNvSpPr/>
          <p:nvPr/>
        </p:nvSpPr>
        <p:spPr>
          <a:xfrm>
            <a:off x="0" y="1371600"/>
            <a:ext cx="9144000" cy="518160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Font typeface="Arial"/>
              <a:buNone/>
            </a:pPr>
            <a:endParaRPr sz="2000" b="0" i="0" u="none" strike="noStrike" cap="none">
              <a:solidFill>
                <a:srgbClr val="FFFFFF"/>
              </a:solidFill>
              <a:latin typeface="Arial"/>
              <a:ea typeface="Arial"/>
              <a:cs typeface="Arial"/>
              <a:sym typeface="Arial"/>
            </a:endParaRPr>
          </a:p>
        </p:txBody>
      </p:sp>
      <p:sp>
        <p:nvSpPr>
          <p:cNvPr id="202" name="Shape 202"/>
          <p:cNvSpPr/>
          <p:nvPr/>
        </p:nvSpPr>
        <p:spPr>
          <a:xfrm>
            <a:off x="0" y="1371600"/>
            <a:ext cx="9144000" cy="1523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Source Sans Pro"/>
              <a:ea typeface="Source Sans Pro"/>
              <a:cs typeface="Source Sans Pro"/>
              <a:sym typeface="Source Sans Pro"/>
            </a:endParaRPr>
          </a:p>
        </p:txBody>
      </p:sp>
      <p:pic>
        <p:nvPicPr>
          <p:cNvPr id="203" name="Shape 203"/>
          <p:cNvPicPr preferRelativeResize="0"/>
          <p:nvPr/>
        </p:nvPicPr>
        <p:blipFill rotWithShape="1">
          <a:blip r:embed="rId3">
            <a:alphaModFix/>
          </a:blip>
          <a:srcRect r="77499" b="75555"/>
          <a:stretch/>
        </p:blipFill>
        <p:spPr>
          <a:xfrm>
            <a:off x="0" y="0"/>
            <a:ext cx="2057400" cy="1676399"/>
          </a:xfrm>
          <a:prstGeom prst="rect">
            <a:avLst/>
          </a:prstGeom>
          <a:noFill/>
          <a:ln>
            <a:noFill/>
          </a:ln>
        </p:spPr>
      </p:pic>
      <p:sp>
        <p:nvSpPr>
          <p:cNvPr id="204" name="Shape 204"/>
          <p:cNvSpPr txBox="1">
            <a:spLocks noGrp="1"/>
          </p:cNvSpPr>
          <p:nvPr>
            <p:ph type="title"/>
          </p:nvPr>
        </p:nvSpPr>
        <p:spPr>
          <a:xfrm>
            <a:off x="1524000" y="0"/>
            <a:ext cx="7619999" cy="1371598"/>
          </a:xfrm>
          <a:prstGeom prst="rect">
            <a:avLst/>
          </a:prstGeom>
          <a:noFill/>
          <a:ln>
            <a:noFill/>
          </a:ln>
        </p:spPr>
        <p:txBody>
          <a:bodyPr lIns="91425" tIns="91425" rIns="91425" bIns="91425" anchor="ctr" anchorCtr="0"/>
          <a:lstStyle>
            <a:lvl1pPr marL="0" marR="0" lvl="0" indent="0" algn="r" rtl="0">
              <a:lnSpc>
                <a:spcPct val="90000"/>
              </a:lnSpc>
              <a:spcBef>
                <a:spcPts val="0"/>
              </a:spcBef>
              <a:spcAft>
                <a:spcPts val="0"/>
              </a:spcAft>
              <a:buClr>
                <a:srgbClr val="FFFFCC"/>
              </a:buClr>
              <a:buFont typeface="Arial"/>
              <a:buNone/>
              <a:defRPr sz="4400" b="0" i="0" u="none" strike="noStrike" cap="none">
                <a:solidFill>
                  <a:srgbClr val="FFFFCC"/>
                </a:solidFill>
                <a:latin typeface="Arial"/>
                <a:ea typeface="Arial"/>
                <a:cs typeface="Arial"/>
                <a:sym typeface="Arial"/>
              </a:defRPr>
            </a:lvl1pPr>
            <a:lvl2pPr marL="0" marR="0" lvl="1"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2pPr>
            <a:lvl3pPr marL="0" marR="0" lvl="2"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3pPr>
            <a:lvl4pPr marL="0" marR="0" lvl="3"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4pPr>
            <a:lvl5pPr marL="0" marR="0" lvl="4"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5pPr>
            <a:lvl6pPr marL="457200" marR="0" lvl="5"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6pPr>
            <a:lvl7pPr marL="914400" marR="0" lvl="6"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7pPr>
            <a:lvl8pPr marL="1371600" marR="0" lvl="7"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8pPr>
            <a:lvl9pPr marL="1828800" marR="0" lvl="8" indent="0" algn="r" rtl="0">
              <a:lnSpc>
                <a:spcPct val="90000"/>
              </a:lnSpc>
              <a:spcBef>
                <a:spcPts val="0"/>
              </a:spcBef>
              <a:spcAft>
                <a:spcPts val="0"/>
              </a:spcAft>
              <a:buNone/>
              <a:defRPr sz="4400" b="0" i="0" u="none" strike="noStrike" cap="none">
                <a:solidFill>
                  <a:srgbClr val="FFFFCC"/>
                </a:solidFill>
                <a:latin typeface="Arial"/>
                <a:ea typeface="Arial"/>
                <a:cs typeface="Arial"/>
                <a:sym typeface="Arial"/>
              </a:defRPr>
            </a:lvl9pPr>
          </a:lstStyle>
          <a:p>
            <a:endParaRPr/>
          </a:p>
        </p:txBody>
      </p:sp>
      <p:sp>
        <p:nvSpPr>
          <p:cNvPr id="205" name="Shape 205"/>
          <p:cNvSpPr txBox="1">
            <a:spLocks noGrp="1"/>
          </p:cNvSpPr>
          <p:nvPr>
            <p:ph type="body" idx="1"/>
          </p:nvPr>
        </p:nvSpPr>
        <p:spPr>
          <a:xfrm>
            <a:off x="304800" y="1676400"/>
            <a:ext cx="8534399" cy="4876798"/>
          </a:xfrm>
          <a:prstGeom prst="rect">
            <a:avLst/>
          </a:prstGeom>
          <a:noFill/>
          <a:ln>
            <a:noFill/>
          </a:ln>
        </p:spPr>
        <p:txBody>
          <a:bodyPr lIns="91425" tIns="91425" rIns="91425" bIns="91425" anchor="t" anchorCtr="0"/>
          <a:lstStyle>
            <a:lvl1pPr marL="342900" marR="0" lvl="0" indent="-342900" algn="l" rtl="0">
              <a:lnSpc>
                <a:spcPct val="90000"/>
              </a:lnSpc>
              <a:spcBef>
                <a:spcPts val="2100"/>
              </a:spcBef>
              <a:spcAft>
                <a:spcPts val="0"/>
              </a:spcAft>
              <a:buClr>
                <a:srgbClr val="083763"/>
              </a:buClr>
              <a:buFont typeface="Source Sans Pro"/>
              <a:buNone/>
              <a:defRPr sz="2800" b="0" i="0" u="none" strike="noStrike" cap="none">
                <a:solidFill>
                  <a:srgbClr val="083763"/>
                </a:solidFill>
                <a:latin typeface="Source Sans Pro"/>
                <a:ea typeface="Source Sans Pro"/>
                <a:cs typeface="Source Sans Pro"/>
                <a:sym typeface="Source Sans Pro"/>
              </a:defRPr>
            </a:lvl1pPr>
            <a:lvl2pPr marL="514350" marR="0" lvl="1" indent="222250" algn="l" rtl="0">
              <a:lnSpc>
                <a:spcPct val="100000"/>
              </a:lnSpc>
              <a:spcBef>
                <a:spcPts val="100"/>
              </a:spcBef>
              <a:spcAft>
                <a:spcPts val="0"/>
              </a:spcAft>
              <a:buClr>
                <a:srgbClr val="083763"/>
              </a:buClr>
              <a:buSzPct val="100000"/>
              <a:buFont typeface="Source Sans Pro"/>
              <a:buChar char="•"/>
              <a:defRPr sz="2000" b="0" i="0" u="none" strike="noStrike" cap="none">
                <a:solidFill>
                  <a:srgbClr val="083763"/>
                </a:solidFill>
                <a:latin typeface="Source Sans Pro"/>
                <a:ea typeface="Source Sans Pro"/>
                <a:cs typeface="Source Sans Pro"/>
                <a:sym typeface="Source Sans Pro"/>
              </a:defRPr>
            </a:lvl2pPr>
            <a:lvl3pPr marL="914400" marR="0" lvl="2" indent="228600" algn="l" rtl="0">
              <a:lnSpc>
                <a:spcPct val="100000"/>
              </a:lnSpc>
              <a:spcBef>
                <a:spcPts val="90"/>
              </a:spcBef>
              <a:spcAft>
                <a:spcPts val="0"/>
              </a:spcAft>
              <a:buClr>
                <a:srgbClr val="083763"/>
              </a:buClr>
              <a:buSzPct val="100000"/>
              <a:buFont typeface="Source Sans Pro"/>
              <a:buChar char="•"/>
              <a:defRPr sz="1800" b="0" i="0" u="none" strike="noStrike" cap="none">
                <a:solidFill>
                  <a:srgbClr val="083763"/>
                </a:solidFill>
                <a:latin typeface="Source Sans Pro"/>
                <a:ea typeface="Source Sans Pro"/>
                <a:cs typeface="Source Sans Pro"/>
                <a:sym typeface="Source Sans Pro"/>
              </a:defRPr>
            </a:lvl3pPr>
            <a:lvl4pPr marL="1257300" marR="0" lvl="3" indent="177800" algn="l" rtl="0">
              <a:lnSpc>
                <a:spcPct val="100000"/>
              </a:lnSpc>
              <a:spcBef>
                <a:spcPts val="80"/>
              </a:spcBef>
              <a:spcAft>
                <a:spcPts val="0"/>
              </a:spcAft>
              <a:buClr>
                <a:srgbClr val="083763"/>
              </a:buClr>
              <a:buSzPct val="100000"/>
              <a:buFont typeface="Source Sans Pro"/>
              <a:buChar char="•"/>
              <a:defRPr sz="1600" b="0" i="0" u="none" strike="noStrike" cap="none">
                <a:solidFill>
                  <a:srgbClr val="083763"/>
                </a:solidFill>
                <a:latin typeface="Source Sans Pro"/>
                <a:ea typeface="Source Sans Pro"/>
                <a:cs typeface="Source Sans Pro"/>
                <a:sym typeface="Source Sans Pro"/>
              </a:defRPr>
            </a:lvl4pPr>
            <a:lvl5pPr marL="1600200" marR="0" lvl="4" indent="177800" algn="l" rtl="0">
              <a:lnSpc>
                <a:spcPct val="100000"/>
              </a:lnSpc>
              <a:spcBef>
                <a:spcPts val="80"/>
              </a:spcBef>
              <a:spcAft>
                <a:spcPts val="0"/>
              </a:spcAft>
              <a:buClr>
                <a:schemeClr val="accent2"/>
              </a:buClr>
              <a:buSzPct val="100000"/>
              <a:buFont typeface="Source Sans Pro"/>
              <a:buChar char="»"/>
              <a:defRPr sz="1600" b="0" i="0" u="none" strike="noStrike" cap="none">
                <a:solidFill>
                  <a:schemeClr val="accent2"/>
                </a:solidFill>
                <a:latin typeface="Source Sans Pro"/>
                <a:ea typeface="Source Sans Pro"/>
                <a:cs typeface="Source Sans Pro"/>
                <a:sym typeface="Source Sans Pro"/>
              </a:defRPr>
            </a:lvl5pPr>
            <a:lvl6pPr marL="2057400" marR="0" lvl="5"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6pPr>
            <a:lvl7pPr marL="2514600" marR="0" lvl="6"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7pPr>
            <a:lvl8pPr marL="2971800" marR="0" lvl="7"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8pPr>
            <a:lvl9pPr marL="3429000" marR="0" lvl="8" indent="228600" algn="l" rtl="0">
              <a:lnSpc>
                <a:spcPct val="100000"/>
              </a:lnSpc>
              <a:spcBef>
                <a:spcPts val="90"/>
              </a:spcBef>
              <a:spcAft>
                <a:spcPts val="0"/>
              </a:spcAft>
              <a:buClr>
                <a:schemeClr val="accent2"/>
              </a:buClr>
              <a:buSzPct val="100000"/>
              <a:buFont typeface="Arial"/>
              <a:buChar char="»"/>
              <a:defRPr sz="1800" b="0" i="0" u="none" strike="noStrike" cap="none">
                <a:solidFill>
                  <a:schemeClr val="accent2"/>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7010400" y="6553200"/>
            <a:ext cx="21335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CC"/>
              </a:buClr>
              <a:buSzPct val="25000"/>
              <a:buFont typeface="Source Sans Pro"/>
              <a:buNone/>
            </a:pPr>
            <a:fld id="{00000000-1234-1234-1234-123412341234}" type="slidenum">
              <a:rPr lang="en-US" sz="1400" b="0" i="0" u="none" strike="noStrike" cap="none">
                <a:solidFill>
                  <a:srgbClr val="FFFFCC"/>
                </a:solidFill>
                <a:latin typeface="Source Sans Pro"/>
                <a:ea typeface="Source Sans Pro"/>
                <a:cs typeface="Source Sans Pro"/>
                <a:sym typeface="Source Sans Pro"/>
              </a:rPr>
              <a:t>‹#›</a:t>
            </a:fld>
            <a:endParaRPr lang="en-US" sz="1400" b="0" i="0" u="none" strike="noStrike" cap="none">
              <a:solidFill>
                <a:srgbClr val="FFFFCC"/>
              </a:solidFill>
              <a:latin typeface="Source Sans Pro"/>
              <a:ea typeface="Source Sans Pro"/>
              <a:cs typeface="Source Sans Pro"/>
              <a:sym typeface="Source Sans Pro"/>
            </a:endParaRPr>
          </a:p>
        </p:txBody>
      </p:sp>
      <p:pic>
        <p:nvPicPr>
          <p:cNvPr id="207" name="Shape 207"/>
          <p:cNvPicPr preferRelativeResize="0"/>
          <p:nvPr/>
        </p:nvPicPr>
        <p:blipFill rotWithShape="1">
          <a:blip r:embed="rId4">
            <a:alphaModFix/>
          </a:blip>
          <a:srcRect/>
          <a:stretch/>
        </p:blipFill>
        <p:spPr>
          <a:xfrm>
            <a:off x="117475" y="6588125"/>
            <a:ext cx="236538" cy="234948"/>
          </a:xfrm>
          <a:prstGeom prst="rect">
            <a:avLst/>
          </a:prstGeom>
          <a:noFill/>
          <a:ln>
            <a:noFill/>
          </a:ln>
        </p:spPr>
      </p:pic>
      <p:pic>
        <p:nvPicPr>
          <p:cNvPr id="208" name="Shape 208"/>
          <p:cNvPicPr preferRelativeResize="0"/>
          <p:nvPr/>
        </p:nvPicPr>
        <p:blipFill rotWithShape="1">
          <a:blip r:embed="rId5">
            <a:alphaModFix/>
          </a:blip>
          <a:srcRect/>
          <a:stretch/>
        </p:blipFill>
        <p:spPr>
          <a:xfrm>
            <a:off x="346075" y="6591300"/>
            <a:ext cx="228600" cy="228600"/>
          </a:xfrm>
          <a:prstGeom prst="rect">
            <a:avLst/>
          </a:prstGeom>
          <a:noFill/>
          <a:ln>
            <a:noFill/>
          </a:ln>
        </p:spPr>
      </p:pic>
      <p:sp>
        <p:nvSpPr>
          <p:cNvPr id="209" name="Shape 209"/>
          <p:cNvSpPr/>
          <p:nvPr/>
        </p:nvSpPr>
        <p:spPr>
          <a:xfrm>
            <a:off x="533400" y="6589713"/>
            <a:ext cx="2012949" cy="2444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CC"/>
              </a:buClr>
              <a:buSzPct val="25000"/>
              <a:buFont typeface="Arial"/>
              <a:buNone/>
            </a:pPr>
            <a:r>
              <a:rPr lang="en-US" sz="1000" b="1" i="0" u="none" strike="noStrike" cap="none">
                <a:solidFill>
                  <a:srgbClr val="FFFFCC"/>
                </a:solidFill>
                <a:latin typeface="Arial"/>
                <a:ea typeface="Arial"/>
                <a:cs typeface="Arial"/>
                <a:sym typeface="Arial"/>
              </a:rPr>
              <a:t>National Weather Service	</a:t>
            </a:r>
          </a:p>
        </p:txBody>
      </p:sp>
    </p:spTree>
  </p:cSld>
  <p:clrMap bg1="lt1" tx1="dk1" bg2="dk2" tx2="lt2" accent1="accent1" accent2="accent2" accent3="accent3" accent4="accent4" accent5="accent5" accent6="accent6" hlink="hlink" folHlink="folHlink"/>
  <p:sldLayoutIdLst>
    <p:sldLayoutId id="214748367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457200" y="274637"/>
            <a:ext cx="8229600" cy="1143000"/>
          </a:xfrm>
          <a:prstGeom prst="rect">
            <a:avLst/>
          </a:prstGeom>
          <a:noFill/>
          <a:ln>
            <a:noFill/>
          </a:ln>
        </p:spPr>
        <p:txBody>
          <a:bodyPr lIns="91300" tIns="91300" rIns="91300" bIns="91300"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429" name="Shape 429"/>
          <p:cNvSpPr txBox="1">
            <a:spLocks noGrp="1"/>
          </p:cNvSpPr>
          <p:nvPr>
            <p:ph type="body" idx="1"/>
          </p:nvPr>
        </p:nvSpPr>
        <p:spPr>
          <a:xfrm>
            <a:off x="457200" y="1600214"/>
            <a:ext cx="8229600" cy="4525963"/>
          </a:xfrm>
          <a:prstGeom prst="rect">
            <a:avLst/>
          </a:prstGeom>
          <a:noFill/>
          <a:ln>
            <a:noFill/>
          </a:ln>
        </p:spPr>
        <p:txBody>
          <a:bodyPr lIns="91300" tIns="91300" rIns="91300" bIns="91300" anchor="t" anchorCtr="0"/>
          <a:lstStyle>
            <a:lvl1pPr marL="342900" marR="0" lvl="0" indent="-139700" algn="l" rtl="0">
              <a:spcBef>
                <a:spcPts val="640"/>
              </a:spcBef>
              <a:buClr>
                <a:schemeClr val="dk1"/>
              </a:buClr>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0" name="Shape 430"/>
          <p:cNvSpPr txBox="1">
            <a:spLocks noGrp="1"/>
          </p:cNvSpPr>
          <p:nvPr>
            <p:ph type="dt" idx="10"/>
          </p:nvPr>
        </p:nvSpPr>
        <p:spPr>
          <a:xfrm>
            <a:off x="457215" y="6356350"/>
            <a:ext cx="2133599" cy="365125"/>
          </a:xfrm>
          <a:prstGeom prst="rect">
            <a:avLst/>
          </a:prstGeom>
          <a:noFill/>
          <a:ln>
            <a:noFill/>
          </a:ln>
        </p:spPr>
        <p:txBody>
          <a:bodyPr lIns="91300" tIns="91300" rIns="91300" bIns="91300"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pPr defTabSz="913187"/>
            <a:endParaRPr lang="en-US"/>
          </a:p>
        </p:txBody>
      </p:sp>
      <p:sp>
        <p:nvSpPr>
          <p:cNvPr id="431" name="Shape 431"/>
          <p:cNvSpPr txBox="1">
            <a:spLocks noGrp="1"/>
          </p:cNvSpPr>
          <p:nvPr>
            <p:ph type="ftr" idx="11"/>
          </p:nvPr>
        </p:nvSpPr>
        <p:spPr>
          <a:xfrm>
            <a:off x="3124202" y="6356350"/>
            <a:ext cx="2895600" cy="365125"/>
          </a:xfrm>
          <a:prstGeom prst="rect">
            <a:avLst/>
          </a:prstGeom>
          <a:noFill/>
          <a:ln>
            <a:noFill/>
          </a:ln>
        </p:spPr>
        <p:txBody>
          <a:bodyPr lIns="91300" tIns="91300" rIns="91300" bIns="91300"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rtl val="0"/>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rtl val="0"/>
              </a:defRPr>
            </a:lvl9pPr>
          </a:lstStyle>
          <a:p>
            <a:pPr defTabSz="913187"/>
            <a:endParaRPr lang="en-US"/>
          </a:p>
        </p:txBody>
      </p:sp>
      <p:sp>
        <p:nvSpPr>
          <p:cNvPr id="432" name="Shape 432"/>
          <p:cNvSpPr txBox="1">
            <a:spLocks noGrp="1"/>
          </p:cNvSpPr>
          <p:nvPr>
            <p:ph type="sldNum" idx="12"/>
          </p:nvPr>
        </p:nvSpPr>
        <p:spPr>
          <a:xfrm>
            <a:off x="6553215" y="6356350"/>
            <a:ext cx="2133599" cy="365125"/>
          </a:xfrm>
          <a:prstGeom prst="rect">
            <a:avLst/>
          </a:prstGeom>
          <a:noFill/>
          <a:ln>
            <a:noFill/>
          </a:ln>
        </p:spPr>
        <p:txBody>
          <a:bodyPr lIns="91300" tIns="45638" rIns="91300" bIns="45638" anchor="ctr" anchorCtr="0">
            <a:noAutofit/>
          </a:bodyPr>
          <a:lstStyle/>
          <a:p>
            <a:pPr algn="r" defTabSz="913187">
              <a:buClr>
                <a:srgbClr val="888888"/>
              </a:buClr>
              <a:buSzPct val="25000"/>
            </a:pPr>
            <a:fld id="{00000000-1234-1234-1234-123412341234}" type="slidenum">
              <a:rPr lang="en-US" sz="1600" smtClean="0">
                <a:solidFill>
                  <a:srgbClr val="888888"/>
                </a:solidFill>
                <a:latin typeface="Calibri"/>
                <a:ea typeface="Calibri"/>
                <a:cs typeface="Calibri"/>
                <a:sym typeface="Calibri"/>
                <a:rtl val="0"/>
              </a:rPr>
              <a:pPr algn="r" defTabSz="913187">
                <a:buClr>
                  <a:srgbClr val="888888"/>
                </a:buClr>
                <a:buSzPct val="25000"/>
              </a:pPr>
              <a:t>‹#›</a:t>
            </a:fld>
            <a:endParaRPr lang="en-US" sz="1600">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2674719256"/>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7159-B8E9-49C8-9499-610A4C0BBD77}" type="datetime1">
              <a:rPr lang="en-US" kern="1200" smtClean="0">
                <a:solidFill>
                  <a:prstClr val="black">
                    <a:tint val="75000"/>
                  </a:prstClr>
                </a:solidFill>
                <a:latin typeface="Calibri"/>
                <a:ea typeface="+mn-ea"/>
                <a:cs typeface="+mn-cs"/>
              </a:rPr>
              <a:pPr/>
              <a:t>12/5/2016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82D01-1D25-4BDA-8749-AB28E140EA18}"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785" y="22747"/>
            <a:ext cx="9144000" cy="6857999"/>
          </a:xfrm>
          <a:prstGeom prst="rect">
            <a:avLst/>
          </a:prstGeom>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2250403" cy="1600200"/>
          </a:xfrm>
          <a:prstGeom prst="rect">
            <a:avLst/>
          </a:prstGeom>
        </p:spPr>
      </p:pic>
    </p:spTree>
    <p:extLst>
      <p:ext uri="{BB962C8B-B14F-4D97-AF65-F5344CB8AC3E}">
        <p14:creationId xmlns:p14="http://schemas.microsoft.com/office/powerpoint/2010/main" val="228354890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268526177"/>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1033" name="think-cell Slide" r:id="rId26" imgW="270" imgH="270" progId="TCLayout.ActiveDocument.1">
                  <p:embed/>
                </p:oleObj>
              </mc:Choice>
              <mc:Fallback>
                <p:oleObj name="think-cell Slide" r:id="rId26" imgW="270" imgH="270" progId="TCLayout.ActiveDocument.1">
                  <p:embed/>
                  <p:pic>
                    <p:nvPicPr>
                      <p:cNvPr id="0" name=""/>
                      <p:cNvPicPr/>
                      <p:nvPr/>
                    </p:nvPicPr>
                    <p:blipFill>
                      <a:blip r:embed="rId27"/>
                      <a:stretch>
                        <a:fillRect/>
                      </a:stretch>
                    </p:blipFill>
                    <p:spPr>
                      <a:xfrm>
                        <a:off x="0" y="0"/>
                        <a:ext cx="161984" cy="161974"/>
                      </a:xfrm>
                      <a:prstGeom prst="rect">
                        <a:avLst/>
                      </a:prstGeom>
                    </p:spPr>
                  </p:pic>
                </p:oleObj>
              </mc:Fallback>
            </mc:AlternateContent>
          </a:graphicData>
        </a:graphic>
      </p:graphicFrame>
      <p:sp>
        <p:nvSpPr>
          <p:cNvPr id="72" name="Rectangle 71"/>
          <p:cNvSpPr/>
          <p:nvPr/>
        </p:nvSpPr>
        <p:spPr bwMode="ltGray">
          <a:xfrm>
            <a:off x="0" y="0"/>
            <a:ext cx="9144000" cy="978199"/>
          </a:xfrm>
          <a:prstGeom prst="rect">
            <a:avLst/>
          </a:prstGeom>
          <a:gradFill>
            <a:gsLst>
              <a:gs pos="0">
                <a:schemeClr val="tx1"/>
              </a:gs>
              <a:gs pos="67000">
                <a:schemeClr val="tx1">
                  <a:lumMod val="50000"/>
                  <a:lumOff val="50000"/>
                </a:schemeClr>
              </a:gs>
              <a:gs pos="100000">
                <a:schemeClr val="bg1">
                  <a:lumMod val="75000"/>
                </a:schemeClr>
              </a:gs>
            </a:gsLst>
            <a:lin ang="36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lstStyle/>
          <a:p>
            <a:pPr algn="ctr" fontAlgn="base">
              <a:spcBef>
                <a:spcPct val="0"/>
              </a:spcBef>
              <a:spcAft>
                <a:spcPct val="0"/>
              </a:spcAft>
            </a:pPr>
            <a:endParaRPr lang="en-US" sz="1600" kern="1200" dirty="0" smtClean="0">
              <a:solidFill>
                <a:srgbClr val="000000"/>
              </a:solidFill>
            </a:endParaRPr>
          </a:p>
        </p:txBody>
      </p:sp>
      <p:pic>
        <p:nvPicPr>
          <p:cNvPr id="73" name="Picture 519"/>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40926" y="50021"/>
            <a:ext cx="878208" cy="87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SlideBottomBar"/>
          <p:cNvSpPr>
            <a:spLocks noChangeArrowheads="1"/>
          </p:cNvSpPr>
          <p:nvPr/>
        </p:nvSpPr>
        <p:spPr bwMode="auto">
          <a:xfrm>
            <a:off x="0" y="6428771"/>
            <a:ext cx="9144000" cy="430852"/>
          </a:xfrm>
          <a:prstGeom prst="rect">
            <a:avLst/>
          </a:prstGeom>
          <a:solidFill>
            <a:srgbClr val="D0D0D0"/>
          </a:solidFill>
          <a:ln>
            <a:noFill/>
          </a:ln>
          <a:effectLst/>
          <a:extLst/>
        </p:spPr>
        <p:txBody>
          <a:bodyPr wrap="none" lIns="93296" tIns="46648" rIns="93296" bIns="46648" anchor="ctr"/>
          <a:lstStyle/>
          <a:p>
            <a:pPr fontAlgn="base">
              <a:spcBef>
                <a:spcPct val="0"/>
              </a:spcBef>
              <a:spcAft>
                <a:spcPct val="0"/>
              </a:spcAft>
            </a:pPr>
            <a:endParaRPr lang="en-US" sz="1600" kern="1200" dirty="0">
              <a:ea typeface="+mn-ea"/>
              <a:cs typeface="+mn-cs"/>
            </a:endParaRPr>
          </a:p>
        </p:txBody>
      </p:sp>
      <p:sp>
        <p:nvSpPr>
          <p:cNvPr id="1036" name="Rectangle 286"/>
          <p:cNvSpPr>
            <a:spLocks noGrp="1" noChangeArrowheads="1"/>
          </p:cNvSpPr>
          <p:nvPr>
            <p:ph type="body" idx="1"/>
          </p:nvPr>
        </p:nvSpPr>
        <p:spPr bwMode="auto">
          <a:xfrm>
            <a:off x="1482156" y="2884767"/>
            <a:ext cx="4389768"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1224601" y="339936"/>
            <a:ext cx="7744457"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1224599" y="1"/>
            <a:ext cx="87671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r>
              <a:rPr lang="en-US" kern="1200" dirty="0">
                <a:solidFill>
                  <a:srgbClr val="FFFFFF"/>
                </a:solidFill>
                <a:ea typeface="+mn-ea"/>
                <a:cs typeface="+mn-cs"/>
              </a:rPr>
              <a:t>TRACKER</a:t>
            </a:r>
          </a:p>
        </p:txBody>
      </p:sp>
      <p:sp>
        <p:nvSpPr>
          <p:cNvPr id="11" name="McK 3. Unit of measure" hidden="1"/>
          <p:cNvSpPr txBox="1">
            <a:spLocks noChangeArrowheads="1"/>
          </p:cNvSpPr>
          <p:nvPr/>
        </p:nvSpPr>
        <p:spPr bwMode="auto">
          <a:xfrm>
            <a:off x="1224601" y="991161"/>
            <a:ext cx="774445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600" kern="1200" dirty="0" smtClean="0">
                <a:solidFill>
                  <a:srgbClr val="808080"/>
                </a:solidFill>
                <a:latin typeface="Arial"/>
                <a:ea typeface="+mn-ea"/>
                <a:cs typeface="+mn-cs"/>
              </a:rPr>
              <a:t>Unit of measure</a:t>
            </a:r>
          </a:p>
        </p:txBody>
      </p:sp>
      <p:grpSp>
        <p:nvGrpSpPr>
          <p:cNvPr id="15" name="ACET" hidden="1"/>
          <p:cNvGrpSpPr>
            <a:grpSpLocks/>
          </p:cNvGrpSpPr>
          <p:nvPr/>
        </p:nvGrpSpPr>
        <p:grpSpPr bwMode="auto">
          <a:xfrm>
            <a:off x="1482156" y="2283842"/>
            <a:ext cx="4389768" cy="521558"/>
            <a:chOff x="915" y="708"/>
            <a:chExt cx="2686" cy="32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pPr>
              <a:r>
                <a:rPr lang="en-US" sz="1600" b="1" kern="1200" dirty="0">
                  <a:ea typeface="+mn-ea"/>
                  <a:cs typeface="+mn-cs"/>
                </a:rPr>
                <a:t>Title</a:t>
              </a:r>
            </a:p>
            <a:p>
              <a:pPr fontAlgn="base">
                <a:spcBef>
                  <a:spcPct val="0"/>
                </a:spcBef>
                <a:spcAft>
                  <a:spcPct val="0"/>
                </a:spcAft>
              </a:pPr>
              <a:r>
                <a:rPr lang="en-US" sz="1600" kern="1200" dirty="0">
                  <a:solidFill>
                    <a:srgbClr val="808080"/>
                  </a:solidFill>
                  <a:ea typeface="+mn-ea"/>
                  <a:cs typeface="+mn-cs"/>
                </a:rPr>
                <a:t>Unit of measure</a:t>
              </a:r>
            </a:p>
          </p:txBody>
        </p:sp>
      </p:grpSp>
      <p:sp>
        <p:nvSpPr>
          <p:cNvPr id="25" name="Slide Number"/>
          <p:cNvSpPr txBox="1">
            <a:spLocks/>
          </p:cNvSpPr>
          <p:nvPr/>
        </p:nvSpPr>
        <p:spPr bwMode="auto">
          <a:xfrm>
            <a:off x="8808761" y="6565688"/>
            <a:ext cx="160294" cy="15701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kern="1200" smtClean="0">
                <a:ea typeface="+mn-ea"/>
                <a:cs typeface="+mn-cs"/>
              </a:rPr>
              <a:pPr algn="r" fontAlgn="base">
                <a:spcBef>
                  <a:spcPct val="0"/>
                </a:spcBef>
                <a:spcAft>
                  <a:spcPct val="0"/>
                </a:spcAft>
              </a:pPr>
              <a:t>‹#›</a:t>
            </a:fld>
            <a:endParaRPr lang="en-US" kern="1200" dirty="0">
              <a:ea typeface="+mn-ea"/>
              <a:cs typeface="+mn-cs"/>
            </a:endParaRPr>
          </a:p>
        </p:txBody>
      </p:sp>
      <p:grpSp>
        <p:nvGrpSpPr>
          <p:cNvPr id="75" name="Group 74"/>
          <p:cNvGrpSpPr/>
          <p:nvPr/>
        </p:nvGrpSpPr>
        <p:grpSpPr bwMode="auto">
          <a:xfrm>
            <a:off x="6828494" y="6504456"/>
            <a:ext cx="1829117" cy="279476"/>
            <a:chOff x="6692161" y="6382052"/>
            <a:chExt cx="1792598" cy="273912"/>
          </a:xfrm>
        </p:grpSpPr>
        <p:sp>
          <p:nvSpPr>
            <p:cNvPr id="76" name="StickerRectangle"/>
            <p:cNvSpPr>
              <a:spLocks noChangeArrowheads="1"/>
            </p:cNvSpPr>
            <p:nvPr userDrawn="1"/>
          </p:nvSpPr>
          <p:spPr bwMode="auto">
            <a:xfrm>
              <a:off x="6692161" y="6382052"/>
              <a:ext cx="1792598" cy="27391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23" tIns="0" rIns="0" bIns="27423">
              <a:spAutoFit/>
            </a:bodyPr>
            <a:lstStyle/>
            <a:p>
              <a:pPr defTabSz="913281" fontAlgn="base">
                <a:spcBef>
                  <a:spcPct val="0"/>
                </a:spcBef>
                <a:spcAft>
                  <a:spcPct val="0"/>
                </a:spcAft>
                <a:buClr>
                  <a:srgbClr val="000000"/>
                </a:buClr>
              </a:pPr>
              <a:r>
                <a:rPr lang="en-US" sz="800" kern="1200" dirty="0" smtClean="0">
                  <a:solidFill>
                    <a:srgbClr val="808080">
                      <a:lumMod val="50000"/>
                    </a:srgbClr>
                  </a:solidFill>
                  <a:ea typeface="+mn-ea"/>
                  <a:cs typeface="+mn-cs"/>
                </a:rPr>
                <a:t>DRAFT/PRE-DECISIONAL – </a:t>
              </a:r>
            </a:p>
            <a:p>
              <a:pPr defTabSz="913281" fontAlgn="base">
                <a:spcBef>
                  <a:spcPct val="0"/>
                </a:spcBef>
                <a:spcAft>
                  <a:spcPct val="0"/>
                </a:spcAft>
                <a:buClr>
                  <a:srgbClr val="000000"/>
                </a:buClr>
              </a:pPr>
              <a:r>
                <a:rPr lang="en-US" sz="800" kern="1200" dirty="0" smtClean="0">
                  <a:solidFill>
                    <a:srgbClr val="808080">
                      <a:lumMod val="50000"/>
                    </a:srgbClr>
                  </a:solidFill>
                  <a:ea typeface="+mn-ea"/>
                  <a:cs typeface="+mn-cs"/>
                </a:rPr>
                <a:t>PROPRIETARY AND CONFIDENTIAL</a:t>
              </a:r>
              <a:endParaRPr lang="en-US" sz="800" kern="1200" dirty="0">
                <a:solidFill>
                  <a:srgbClr val="808080">
                    <a:lumMod val="50000"/>
                  </a:srgbClr>
                </a:solidFill>
                <a:ea typeface="+mn-ea"/>
                <a:cs typeface="+mn-cs"/>
              </a:endParaRPr>
            </a:p>
          </p:txBody>
        </p:sp>
        <p:cxnSp>
          <p:nvCxnSpPr>
            <p:cNvPr id="77" name="AutoShape 31"/>
            <p:cNvCxnSpPr>
              <a:cxnSpLocks noChangeShapeType="1"/>
              <a:stCxn id="76" idx="2"/>
              <a:endCxn id="76" idx="4"/>
            </p:cNvCxnSpPr>
            <p:nvPr userDrawn="1"/>
          </p:nvCxnSpPr>
          <p:spPr bwMode="auto">
            <a:xfrm>
              <a:off x="6692161" y="6382052"/>
              <a:ext cx="0" cy="273912"/>
            </a:xfrm>
            <a:prstGeom prst="straightConnector1">
              <a:avLst/>
            </a:prstGeom>
            <a:noFill/>
            <a:ln w="9525">
              <a:solidFill>
                <a:schemeClr val="accent6">
                  <a:lumMod val="75000"/>
                </a:schemeClr>
              </a:solidFill>
              <a:round/>
              <a:headEnd/>
              <a:tailEnd/>
            </a:ln>
            <a:extLst>
              <a:ext uri="{909E8E84-426E-40DD-AFC4-6F175D3DCCD1}">
                <a14:hiddenFill xmlns:a14="http://schemas.microsoft.com/office/drawing/2010/main">
                  <a:noFill/>
                </a14:hiddenFill>
              </a:ext>
            </a:extLst>
          </p:spPr>
        </p:cxnSp>
        <p:cxnSp>
          <p:nvCxnSpPr>
            <p:cNvPr id="78" name="AutoShape 32"/>
            <p:cNvCxnSpPr>
              <a:cxnSpLocks noChangeShapeType="1"/>
              <a:stCxn id="76" idx="4"/>
              <a:endCxn id="76" idx="6"/>
            </p:cNvCxnSpPr>
            <p:nvPr userDrawn="1"/>
          </p:nvCxnSpPr>
          <p:spPr bwMode="auto">
            <a:xfrm>
              <a:off x="6692161" y="6655964"/>
              <a:ext cx="1792598" cy="0"/>
            </a:xfrm>
            <a:prstGeom prst="straightConnector1">
              <a:avLst/>
            </a:prstGeom>
            <a:noFill/>
            <a:ln w="25400">
              <a:solidFill>
                <a:schemeClr val="accent6">
                  <a:lumMod val="75000"/>
                </a:schemeClr>
              </a:solidFill>
              <a:round/>
              <a:headEnd/>
              <a:tailEnd/>
            </a:ln>
            <a:extLst>
              <a:ext uri="{909E8E84-426E-40DD-AFC4-6F175D3DCCD1}">
                <a14:hiddenFill xmlns:a14="http://schemas.microsoft.com/office/drawing/2010/main">
                  <a:noFill/>
                </a14:hiddenFill>
              </a:ext>
            </a:extLst>
          </p:spPr>
        </p:cxnSp>
      </p:grpSp>
      <p:grpSp>
        <p:nvGrpSpPr>
          <p:cNvPr id="143" name="LegendBoxes" hidden="1"/>
          <p:cNvGrpSpPr>
            <a:grpSpLocks/>
          </p:cNvGrpSpPr>
          <p:nvPr/>
        </p:nvGrpSpPr>
        <p:grpSpPr bwMode="auto">
          <a:xfrm>
            <a:off x="8189916" y="1047162"/>
            <a:ext cx="779144" cy="1017201"/>
            <a:chOff x="4936" y="176"/>
            <a:chExt cx="481" cy="628"/>
          </a:xfrm>
        </p:grpSpPr>
        <p:sp>
          <p:nvSpPr>
            <p:cNvPr id="144"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4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sp>
          <p:nvSpPr>
            <p:cNvPr id="146"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47"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sp>
          <p:nvSpPr>
            <p:cNvPr id="148"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49"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sp>
          <p:nvSpPr>
            <p:cNvPr id="150"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51"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grpSp>
      <p:grpSp>
        <p:nvGrpSpPr>
          <p:cNvPr id="152" name="LegendLines" hidden="1"/>
          <p:cNvGrpSpPr>
            <a:grpSpLocks/>
          </p:cNvGrpSpPr>
          <p:nvPr/>
        </p:nvGrpSpPr>
        <p:grpSpPr bwMode="auto">
          <a:xfrm>
            <a:off x="7875671" y="1047162"/>
            <a:ext cx="1093394" cy="745084"/>
            <a:chOff x="4750" y="176"/>
            <a:chExt cx="675" cy="460"/>
          </a:xfrm>
        </p:grpSpPr>
        <p:sp>
          <p:nvSpPr>
            <p:cNvPr id="15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600" kern="1200" dirty="0">
                <a:ea typeface="+mn-ea"/>
                <a:cs typeface="+mn-cs"/>
              </a:endParaRPr>
            </a:p>
          </p:txBody>
        </p:sp>
        <p:sp>
          <p:nvSpPr>
            <p:cNvPr id="15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600" kern="1200" dirty="0">
                <a:ea typeface="+mn-ea"/>
                <a:cs typeface="+mn-cs"/>
              </a:endParaRPr>
            </a:p>
          </p:txBody>
        </p:sp>
        <p:sp>
          <p:nvSpPr>
            <p:cNvPr id="15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600" kern="1200" dirty="0">
                <a:ea typeface="+mn-ea"/>
                <a:cs typeface="+mn-cs"/>
              </a:endParaRPr>
            </a:p>
          </p:txBody>
        </p:sp>
        <p:sp>
          <p:nvSpPr>
            <p:cNvPr id="156"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57"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58"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grpSp>
      <p:grpSp>
        <p:nvGrpSpPr>
          <p:cNvPr id="159" name="McKSticker" hidden="1"/>
          <p:cNvGrpSpPr/>
          <p:nvPr/>
        </p:nvGrpSpPr>
        <p:grpSpPr bwMode="auto">
          <a:xfrm>
            <a:off x="7880430" y="1047161"/>
            <a:ext cx="1088630" cy="216680"/>
            <a:chOff x="7673880" y="285750"/>
            <a:chExt cx="1066895" cy="212366"/>
          </a:xfrm>
        </p:grpSpPr>
        <p:sp>
          <p:nvSpPr>
            <p:cNvPr id="160"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3572" fontAlgn="base">
                <a:spcBef>
                  <a:spcPct val="0"/>
                </a:spcBef>
                <a:spcAft>
                  <a:spcPct val="0"/>
                </a:spcAft>
                <a:buClr>
                  <a:srgbClr val="000000"/>
                </a:buClr>
              </a:pPr>
              <a:r>
                <a:rPr lang="en-US" sz="1200" kern="1200" dirty="0">
                  <a:solidFill>
                    <a:srgbClr val="808080"/>
                  </a:solidFill>
                  <a:ea typeface="+mn-ea"/>
                  <a:cs typeface="+mn-cs"/>
                </a:rPr>
                <a:t>PRELIMINARY</a:t>
              </a:r>
            </a:p>
          </p:txBody>
        </p:sp>
        <p:cxnSp>
          <p:nvCxnSpPr>
            <p:cNvPr id="161" name="AutoShape 31"/>
            <p:cNvCxnSpPr>
              <a:cxnSpLocks noChangeShapeType="1"/>
              <a:stCxn id="160" idx="2"/>
              <a:endCxn id="160"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62" name="AutoShape 32"/>
            <p:cNvCxnSpPr>
              <a:cxnSpLocks noChangeShapeType="1"/>
              <a:stCxn id="160" idx="4"/>
              <a:endCxn id="160"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63" name="LegendMoons" hidden="1"/>
          <p:cNvGrpSpPr/>
          <p:nvPr/>
        </p:nvGrpSpPr>
        <p:grpSpPr bwMode="auto">
          <a:xfrm>
            <a:off x="8121709" y="1047160"/>
            <a:ext cx="847347" cy="1333054"/>
            <a:chOff x="7875175" y="286625"/>
            <a:chExt cx="830430" cy="1306516"/>
          </a:xfrm>
        </p:grpSpPr>
        <p:grpSp>
          <p:nvGrpSpPr>
            <p:cNvPr id="164" name="MoonLegend2"/>
            <p:cNvGrpSpPr>
              <a:grpSpLocks noChangeAspect="1"/>
            </p:cNvGrpSpPr>
            <p:nvPr>
              <p:custDataLst>
                <p:tags r:id="rId11"/>
              </p:custDataLst>
            </p:nvPr>
          </p:nvGrpSpPr>
          <p:grpSpPr bwMode="auto">
            <a:xfrm>
              <a:off x="7875175" y="560866"/>
              <a:ext cx="209550" cy="209551"/>
              <a:chOff x="1694" y="2044"/>
              <a:chExt cx="160" cy="160"/>
            </a:xfrm>
          </p:grpSpPr>
          <p:sp>
            <p:nvSpPr>
              <p:cNvPr id="182" name="Oval 41"/>
              <p:cNvSpPr>
                <a:spLocks noChangeAspect="1" noChangeArrowheads="1"/>
              </p:cNvSpPr>
              <p:nvPr>
                <p:custDataLst>
                  <p:tags r:id="rId2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sp>
            <p:nvSpPr>
              <p:cNvPr id="183" name="Arc 42"/>
              <p:cNvSpPr>
                <a:spLocks noChangeAspect="1"/>
              </p:cNvSpPr>
              <p:nvPr>
                <p:custDataLst>
                  <p:tags r:id="rId25"/>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grpSp>
        <p:grpSp>
          <p:nvGrpSpPr>
            <p:cNvPr id="165" name="MoonLegend4"/>
            <p:cNvGrpSpPr>
              <a:grpSpLocks noChangeAspect="1"/>
            </p:cNvGrpSpPr>
            <p:nvPr>
              <p:custDataLst>
                <p:tags r:id="rId12"/>
              </p:custDataLst>
            </p:nvPr>
          </p:nvGrpSpPr>
          <p:grpSpPr bwMode="auto">
            <a:xfrm>
              <a:off x="7875175" y="1109348"/>
              <a:ext cx="209550" cy="209551"/>
              <a:chOff x="4495" y="1198"/>
              <a:chExt cx="160" cy="160"/>
            </a:xfrm>
          </p:grpSpPr>
          <p:sp>
            <p:nvSpPr>
              <p:cNvPr id="180" name="Oval 47"/>
              <p:cNvSpPr>
                <a:spLocks noChangeAspect="1" noChangeArrowheads="1"/>
              </p:cNvSpPr>
              <p:nvPr>
                <p:custDataLst>
                  <p:tags r:id="rId2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sp>
            <p:nvSpPr>
              <p:cNvPr id="181" name="Arc 48"/>
              <p:cNvSpPr>
                <a:spLocks noChangeAspect="1"/>
              </p:cNvSpPr>
              <p:nvPr>
                <p:custDataLst>
                  <p:tags r:id="rId23"/>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grpSp>
        <p:grpSp>
          <p:nvGrpSpPr>
            <p:cNvPr id="166" name="MoonLegend5"/>
            <p:cNvGrpSpPr>
              <a:grpSpLocks noChangeAspect="1"/>
            </p:cNvGrpSpPr>
            <p:nvPr>
              <p:custDataLst>
                <p:tags r:id="rId13"/>
              </p:custDataLst>
            </p:nvPr>
          </p:nvGrpSpPr>
          <p:grpSpPr bwMode="auto">
            <a:xfrm>
              <a:off x="7875175" y="1383590"/>
              <a:ext cx="209550" cy="209551"/>
              <a:chOff x="4495" y="1440"/>
              <a:chExt cx="160" cy="160"/>
            </a:xfrm>
          </p:grpSpPr>
          <p:sp>
            <p:nvSpPr>
              <p:cNvPr id="178" name="Oval 50"/>
              <p:cNvSpPr>
                <a:spLocks noChangeAspect="1" noChangeArrowheads="1"/>
              </p:cNvSpPr>
              <p:nvPr>
                <p:custDataLst>
                  <p:tags r:id="rId20"/>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sp>
            <p:nvSpPr>
              <p:cNvPr id="179" name="Oval 51"/>
              <p:cNvSpPr>
                <a:spLocks noChangeAspect="1" noChangeArrowheads="1"/>
              </p:cNvSpPr>
              <p:nvPr>
                <p:custDataLst>
                  <p:tags r:id="rId21"/>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grpSp>
        <p:sp>
          <p:nvSpPr>
            <p:cNvPr id="167" name="Legend1"/>
            <p:cNvSpPr>
              <a:spLocks noChangeArrowheads="1"/>
            </p:cNvSpPr>
            <p:nvPr/>
          </p:nvSpPr>
          <p:spPr bwMode="auto">
            <a:xfrm>
              <a:off x="8195850" y="2993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68" name="Legend2"/>
            <p:cNvSpPr>
              <a:spLocks noChangeArrowheads="1"/>
            </p:cNvSpPr>
            <p:nvPr/>
          </p:nvSpPr>
          <p:spPr bwMode="auto">
            <a:xfrm>
              <a:off x="8195850" y="5739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69" name="Legend3"/>
            <p:cNvSpPr>
              <a:spLocks noChangeArrowheads="1"/>
            </p:cNvSpPr>
            <p:nvPr/>
          </p:nvSpPr>
          <p:spPr bwMode="auto">
            <a:xfrm>
              <a:off x="8195850" y="8486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70" name="Legend4"/>
            <p:cNvSpPr>
              <a:spLocks noChangeArrowheads="1"/>
            </p:cNvSpPr>
            <p:nvPr/>
          </p:nvSpPr>
          <p:spPr bwMode="auto">
            <a:xfrm>
              <a:off x="8195850" y="11200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sp>
          <p:nvSpPr>
            <p:cNvPr id="171" name="Legend5"/>
            <p:cNvSpPr>
              <a:spLocks noChangeArrowheads="1"/>
            </p:cNvSpPr>
            <p:nvPr/>
          </p:nvSpPr>
          <p:spPr bwMode="auto">
            <a:xfrm>
              <a:off x="8195850" y="13962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72" fontAlgn="base">
                <a:spcBef>
                  <a:spcPct val="0"/>
                </a:spcBef>
                <a:spcAft>
                  <a:spcPct val="0"/>
                </a:spcAft>
                <a:buClr>
                  <a:srgbClr val="000000"/>
                </a:buClr>
              </a:pPr>
              <a:r>
                <a:rPr lang="en-US" sz="1200" kern="1200" dirty="0">
                  <a:ea typeface="+mn-ea"/>
                  <a:cs typeface="+mn-cs"/>
                </a:rPr>
                <a:t>Legend</a:t>
              </a:r>
            </a:p>
          </p:txBody>
        </p:sp>
        <p:grpSp>
          <p:nvGrpSpPr>
            <p:cNvPr id="172" name="MoonLegend3"/>
            <p:cNvGrpSpPr>
              <a:grpSpLocks noChangeAspect="1"/>
            </p:cNvGrpSpPr>
            <p:nvPr>
              <p:custDataLst>
                <p:tags r:id="rId14"/>
              </p:custDataLst>
            </p:nvPr>
          </p:nvGrpSpPr>
          <p:grpSpPr bwMode="auto">
            <a:xfrm>
              <a:off x="7875175" y="835107"/>
              <a:ext cx="209550" cy="209551"/>
              <a:chOff x="4495" y="1198"/>
              <a:chExt cx="160" cy="160"/>
            </a:xfrm>
          </p:grpSpPr>
          <p:sp>
            <p:nvSpPr>
              <p:cNvPr id="176"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sp>
            <p:nvSpPr>
              <p:cNvPr id="177" name="Arc 48"/>
              <p:cNvSpPr>
                <a:spLocks noChangeAspect="1"/>
              </p:cNvSpPr>
              <p:nvPr>
                <p:custDataLst>
                  <p:tags r:id="rId19"/>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grpSp>
        <p:grpSp>
          <p:nvGrpSpPr>
            <p:cNvPr id="173" name="MoonLegend1"/>
            <p:cNvGrpSpPr>
              <a:grpSpLocks noChangeAspect="1"/>
            </p:cNvGrpSpPr>
            <p:nvPr userDrawn="1">
              <p:custDataLst>
                <p:tags r:id="rId15"/>
              </p:custDataLst>
            </p:nvPr>
          </p:nvGrpSpPr>
          <p:grpSpPr bwMode="auto">
            <a:xfrm>
              <a:off x="7875175" y="286625"/>
              <a:ext cx="209550" cy="209551"/>
              <a:chOff x="1694" y="2044"/>
              <a:chExt cx="160" cy="160"/>
            </a:xfrm>
          </p:grpSpPr>
          <p:sp>
            <p:nvSpPr>
              <p:cNvPr id="174" name="Oval 41"/>
              <p:cNvSpPr>
                <a:spLocks noChangeAspect="1" noChangeArrowheads="1"/>
              </p:cNvSpPr>
              <p:nvPr>
                <p:custDataLst>
                  <p:tags r:id="rId16"/>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sp>
            <p:nvSpPr>
              <p:cNvPr id="175" name="Arc 42"/>
              <p:cNvSpPr>
                <a:spLocks noChangeAspect="1"/>
              </p:cNvSpPr>
              <p:nvPr>
                <p:custDataLst>
                  <p:tags r:id="rId17"/>
                </p:custDataLst>
              </p:nvPr>
            </p:nvSpPr>
            <p:spPr bwMode="auto">
              <a:xfrm>
                <a:off x="1694" y="2044"/>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kern="1200" dirty="0">
                  <a:ea typeface="+mn-ea"/>
                  <a:cs typeface="+mn-cs"/>
                </a:endParaRPr>
              </a:p>
            </p:txBody>
          </p:sp>
        </p:grpSp>
      </p:grpSp>
      <p:grpSp>
        <p:nvGrpSpPr>
          <p:cNvPr id="6" name="Slide Elements" hidden="1"/>
          <p:cNvGrpSpPr/>
          <p:nvPr/>
        </p:nvGrpSpPr>
        <p:grpSpPr bwMode="auto">
          <a:xfrm>
            <a:off x="179803" y="6203623"/>
            <a:ext cx="8789253" cy="519077"/>
            <a:chOff x="176213" y="6080125"/>
            <a:chExt cx="8613774" cy="508744"/>
          </a:xfrm>
        </p:grpSpPr>
        <p:sp>
          <p:nvSpPr>
            <p:cNvPr id="185" name="4. Footnote"/>
            <p:cNvSpPr txBox="1">
              <a:spLocks noChangeArrowheads="1"/>
            </p:cNvSpPr>
            <p:nvPr>
              <p:custDataLst>
                <p:tags r:id="rId9"/>
              </p:custDataLst>
            </p:nvPr>
          </p:nvSpPr>
          <p:spPr bwMode="auto">
            <a:xfrm>
              <a:off x="176213" y="6080125"/>
              <a:ext cx="861377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00" kern="1200" dirty="0" smtClean="0">
                  <a:solidFill>
                    <a:srgbClr val="000000"/>
                  </a:solidFill>
                  <a:latin typeface="Arial"/>
                  <a:ea typeface="+mn-ea"/>
                  <a:cs typeface="+mn-cs"/>
                </a:rPr>
                <a:t>1 Footnote</a:t>
              </a:r>
            </a:p>
          </p:txBody>
        </p:sp>
        <p:sp>
          <p:nvSpPr>
            <p:cNvPr id="186" name="5. Source"/>
            <p:cNvSpPr>
              <a:spLocks noChangeArrowheads="1"/>
            </p:cNvSpPr>
            <p:nvPr>
              <p:custDataLst>
                <p:tags r:id="rId10"/>
              </p:custDataLst>
            </p:nvPr>
          </p:nvSpPr>
          <p:spPr bwMode="auto">
            <a:xfrm>
              <a:off x="176213" y="6434981"/>
              <a:ext cx="613648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2007" indent="-622007" defTabSz="913572" fontAlgn="base">
                <a:spcBef>
                  <a:spcPct val="0"/>
                </a:spcBef>
                <a:spcAft>
                  <a:spcPct val="0"/>
                </a:spcAft>
                <a:tabLst>
                  <a:tab pos="622007" algn="l"/>
                </a:tabLst>
              </a:pPr>
              <a:r>
                <a:rPr lang="en-US" sz="1000" kern="1200" dirty="0" smtClean="0">
                  <a:ea typeface="+mn-ea"/>
                  <a:cs typeface="+mn-cs"/>
                </a:rPr>
                <a:t>SOURCE: Source</a:t>
              </a:r>
            </a:p>
          </p:txBody>
        </p:sp>
      </p:grpSp>
    </p:spTree>
    <p:extLst>
      <p:ext uri="{BB962C8B-B14F-4D97-AF65-F5344CB8AC3E}">
        <p14:creationId xmlns:p14="http://schemas.microsoft.com/office/powerpoint/2010/main" val="207589106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timing>
    <p:tnLst>
      <p:par>
        <p:cTn id="1" dur="indefinite" restart="never" nodeType="tmRoot"/>
      </p:par>
    </p:tnLst>
  </p:timing>
  <p:hf hdr="0" ftr="0" dt="0"/>
  <p:txStyles>
    <p:titleStyle>
      <a:lvl1pPr algn="l" defTabSz="913572" rtl="0" eaLnBrk="1" fontAlgn="base" hangingPunct="1">
        <a:spcBef>
          <a:spcPct val="0"/>
        </a:spcBef>
        <a:spcAft>
          <a:spcPct val="0"/>
        </a:spcAft>
        <a:tabLst>
          <a:tab pos="275367" algn="l"/>
        </a:tabLst>
        <a:defRPr sz="1900" b="1" baseline="0">
          <a:solidFill>
            <a:schemeClr val="bg1"/>
          </a:solidFill>
          <a:latin typeface="+mj-lt"/>
          <a:ea typeface="+mj-ea"/>
          <a:cs typeface="+mj-cs"/>
        </a:defRPr>
      </a:lvl1pPr>
      <a:lvl2pPr algn="l" defTabSz="913572" rtl="0" eaLnBrk="1" fontAlgn="base" hangingPunct="1">
        <a:spcBef>
          <a:spcPct val="0"/>
        </a:spcBef>
        <a:spcAft>
          <a:spcPct val="0"/>
        </a:spcAft>
        <a:defRPr sz="1900" b="1">
          <a:solidFill>
            <a:schemeClr val="tx2"/>
          </a:solidFill>
          <a:latin typeface="Arial" charset="0"/>
        </a:defRPr>
      </a:lvl2pPr>
      <a:lvl3pPr algn="l" defTabSz="913572" rtl="0" eaLnBrk="1" fontAlgn="base" hangingPunct="1">
        <a:spcBef>
          <a:spcPct val="0"/>
        </a:spcBef>
        <a:spcAft>
          <a:spcPct val="0"/>
        </a:spcAft>
        <a:defRPr sz="1900" b="1">
          <a:solidFill>
            <a:schemeClr val="tx2"/>
          </a:solidFill>
          <a:latin typeface="Arial" charset="0"/>
        </a:defRPr>
      </a:lvl3pPr>
      <a:lvl4pPr algn="l" defTabSz="913572" rtl="0" eaLnBrk="1" fontAlgn="base" hangingPunct="1">
        <a:spcBef>
          <a:spcPct val="0"/>
        </a:spcBef>
        <a:spcAft>
          <a:spcPct val="0"/>
        </a:spcAft>
        <a:defRPr sz="1900" b="1">
          <a:solidFill>
            <a:schemeClr val="tx2"/>
          </a:solidFill>
          <a:latin typeface="Arial" charset="0"/>
        </a:defRPr>
      </a:lvl4pPr>
      <a:lvl5pPr algn="l" defTabSz="913572" rtl="0" eaLnBrk="1" fontAlgn="base" hangingPunct="1">
        <a:spcBef>
          <a:spcPct val="0"/>
        </a:spcBef>
        <a:spcAft>
          <a:spcPct val="0"/>
        </a:spcAft>
        <a:defRPr sz="1900" b="1">
          <a:solidFill>
            <a:schemeClr val="tx2"/>
          </a:solidFill>
          <a:latin typeface="Arial" charset="0"/>
        </a:defRPr>
      </a:lvl5pPr>
      <a:lvl6pPr marL="466505" algn="l" defTabSz="913572" rtl="0" eaLnBrk="1" fontAlgn="base" hangingPunct="1">
        <a:spcBef>
          <a:spcPct val="0"/>
        </a:spcBef>
        <a:spcAft>
          <a:spcPct val="0"/>
        </a:spcAft>
        <a:defRPr sz="1900" b="1">
          <a:solidFill>
            <a:schemeClr val="tx2"/>
          </a:solidFill>
          <a:latin typeface="Arial" charset="0"/>
        </a:defRPr>
      </a:lvl6pPr>
      <a:lvl7pPr marL="933009" algn="l" defTabSz="913572" rtl="0" eaLnBrk="1" fontAlgn="base" hangingPunct="1">
        <a:spcBef>
          <a:spcPct val="0"/>
        </a:spcBef>
        <a:spcAft>
          <a:spcPct val="0"/>
        </a:spcAft>
        <a:defRPr sz="1900" b="1">
          <a:solidFill>
            <a:schemeClr val="tx2"/>
          </a:solidFill>
          <a:latin typeface="Arial" charset="0"/>
        </a:defRPr>
      </a:lvl7pPr>
      <a:lvl8pPr marL="1399513" algn="l" defTabSz="913572" rtl="0" eaLnBrk="1" fontAlgn="base" hangingPunct="1">
        <a:spcBef>
          <a:spcPct val="0"/>
        </a:spcBef>
        <a:spcAft>
          <a:spcPct val="0"/>
        </a:spcAft>
        <a:defRPr sz="1900" b="1">
          <a:solidFill>
            <a:schemeClr val="tx2"/>
          </a:solidFill>
          <a:latin typeface="Arial" charset="0"/>
        </a:defRPr>
      </a:lvl8pPr>
      <a:lvl9pPr marL="1866019" algn="l" defTabSz="913572" rtl="0" eaLnBrk="1" fontAlgn="base" hangingPunct="1">
        <a:spcBef>
          <a:spcPct val="0"/>
        </a:spcBef>
        <a:spcAft>
          <a:spcPct val="0"/>
        </a:spcAft>
        <a:defRPr sz="1900" b="1">
          <a:solidFill>
            <a:schemeClr val="tx2"/>
          </a:solidFill>
          <a:latin typeface="Arial" charset="0"/>
        </a:defRPr>
      </a:lvl9pPr>
    </p:titleStyle>
    <p:bodyStyle>
      <a:lvl1pPr marL="0" indent="0" algn="l" defTabSz="913572"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17" indent="-195998" algn="l" defTabSz="913572"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505" indent="-267269" algn="l" defTabSz="913572"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66" indent="-158741" algn="l" defTabSz="913572"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68" indent="-132824" algn="l" defTabSz="91357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68" indent="-132824" algn="l" defTabSz="91357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68" indent="-132824" algn="l" defTabSz="91357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68" indent="-132824" algn="l" defTabSz="91357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68" indent="-132824" algn="l" defTabSz="91357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3009" rtl="0" eaLnBrk="1" latinLnBrk="0" hangingPunct="1">
        <a:defRPr sz="1800" kern="1200">
          <a:solidFill>
            <a:schemeClr val="tx1"/>
          </a:solidFill>
          <a:latin typeface="+mn-lt"/>
          <a:ea typeface="+mn-ea"/>
          <a:cs typeface="+mn-cs"/>
        </a:defRPr>
      </a:lvl1pPr>
      <a:lvl2pPr marL="466505" algn="l" defTabSz="933009" rtl="0" eaLnBrk="1" latinLnBrk="0" hangingPunct="1">
        <a:defRPr sz="1800" kern="1200">
          <a:solidFill>
            <a:schemeClr val="tx1"/>
          </a:solidFill>
          <a:latin typeface="+mn-lt"/>
          <a:ea typeface="+mn-ea"/>
          <a:cs typeface="+mn-cs"/>
        </a:defRPr>
      </a:lvl2pPr>
      <a:lvl3pPr marL="933009" algn="l" defTabSz="933009" rtl="0" eaLnBrk="1" latinLnBrk="0" hangingPunct="1">
        <a:defRPr sz="1800" kern="1200">
          <a:solidFill>
            <a:schemeClr val="tx1"/>
          </a:solidFill>
          <a:latin typeface="+mn-lt"/>
          <a:ea typeface="+mn-ea"/>
          <a:cs typeface="+mn-cs"/>
        </a:defRPr>
      </a:lvl3pPr>
      <a:lvl4pPr marL="1399513" algn="l" defTabSz="933009" rtl="0" eaLnBrk="1" latinLnBrk="0" hangingPunct="1">
        <a:defRPr sz="1800" kern="1200">
          <a:solidFill>
            <a:schemeClr val="tx1"/>
          </a:solidFill>
          <a:latin typeface="+mn-lt"/>
          <a:ea typeface="+mn-ea"/>
          <a:cs typeface="+mn-cs"/>
        </a:defRPr>
      </a:lvl4pPr>
      <a:lvl5pPr marL="1866019" algn="l" defTabSz="933009" rtl="0" eaLnBrk="1" latinLnBrk="0" hangingPunct="1">
        <a:defRPr sz="1800" kern="1200">
          <a:solidFill>
            <a:schemeClr val="tx1"/>
          </a:solidFill>
          <a:latin typeface="+mn-lt"/>
          <a:ea typeface="+mn-ea"/>
          <a:cs typeface="+mn-cs"/>
        </a:defRPr>
      </a:lvl5pPr>
      <a:lvl6pPr marL="2332522" algn="l" defTabSz="933009" rtl="0" eaLnBrk="1" latinLnBrk="0" hangingPunct="1">
        <a:defRPr sz="1800" kern="1200">
          <a:solidFill>
            <a:schemeClr val="tx1"/>
          </a:solidFill>
          <a:latin typeface="+mn-lt"/>
          <a:ea typeface="+mn-ea"/>
          <a:cs typeface="+mn-cs"/>
        </a:defRPr>
      </a:lvl6pPr>
      <a:lvl7pPr marL="2799027" algn="l" defTabSz="933009" rtl="0" eaLnBrk="1" latinLnBrk="0" hangingPunct="1">
        <a:defRPr sz="1800" kern="1200">
          <a:solidFill>
            <a:schemeClr val="tx1"/>
          </a:solidFill>
          <a:latin typeface="+mn-lt"/>
          <a:ea typeface="+mn-ea"/>
          <a:cs typeface="+mn-cs"/>
        </a:defRPr>
      </a:lvl7pPr>
      <a:lvl8pPr marL="3265531" algn="l" defTabSz="933009" rtl="0" eaLnBrk="1" latinLnBrk="0" hangingPunct="1">
        <a:defRPr sz="1800" kern="1200">
          <a:solidFill>
            <a:schemeClr val="tx1"/>
          </a:solidFill>
          <a:latin typeface="+mn-lt"/>
          <a:ea typeface="+mn-ea"/>
          <a:cs typeface="+mn-cs"/>
        </a:defRPr>
      </a:lvl8pPr>
      <a:lvl9pPr marL="3732036" algn="l" defTabSz="9330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7.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44.png"/><Relationship Id="rId2" Type="http://schemas.openxmlformats.org/officeDocument/2006/relationships/tags" Target="../tags/tag22.xml"/><Relationship Id="rId1" Type="http://schemas.openxmlformats.org/officeDocument/2006/relationships/vmlDrawing" Target="../drawings/vmlDrawing4.vml"/><Relationship Id="rId6" Type="http://schemas.openxmlformats.org/officeDocument/2006/relationships/image" Target="../media/image43.emf"/><Relationship Id="rId5" Type="http://schemas.openxmlformats.org/officeDocument/2006/relationships/oleObject" Target="../embeddings/oleObject4.bin"/><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24.xml"/><Relationship Id="rId7" Type="http://schemas.openxmlformats.org/officeDocument/2006/relationships/slideLayout" Target="../slideLayouts/slideLayout37.xml"/><Relationship Id="rId12" Type="http://schemas.openxmlformats.org/officeDocument/2006/relationships/image" Target="../media/image46.png"/><Relationship Id="rId2" Type="http://schemas.openxmlformats.org/officeDocument/2006/relationships/tags" Target="../tags/tag23.xml"/><Relationship Id="rId1" Type="http://schemas.openxmlformats.org/officeDocument/2006/relationships/vmlDrawing" Target="../drawings/vmlDrawing5.vml"/><Relationship Id="rId6" Type="http://schemas.openxmlformats.org/officeDocument/2006/relationships/tags" Target="../tags/tag27.xml"/><Relationship Id="rId11" Type="http://schemas.openxmlformats.org/officeDocument/2006/relationships/image" Target="../media/image45.png"/><Relationship Id="rId5" Type="http://schemas.openxmlformats.org/officeDocument/2006/relationships/tags" Target="../tags/tag26.xml"/><Relationship Id="rId10" Type="http://schemas.openxmlformats.org/officeDocument/2006/relationships/image" Target="../media/image43.emf"/><Relationship Id="rId4" Type="http://schemas.openxmlformats.org/officeDocument/2006/relationships/tags" Target="../tags/tag25.xml"/><Relationship Id="rId9"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notesSlide" Target="../notesSlides/notesSlide12.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slideLayout" Target="../slideLayouts/slideLayout37.xml"/><Relationship Id="rId17" Type="http://schemas.openxmlformats.org/officeDocument/2006/relationships/image" Target="../media/image48.emf"/><Relationship Id="rId2" Type="http://schemas.openxmlformats.org/officeDocument/2006/relationships/tags" Target="../tags/tag28.xml"/><Relationship Id="rId16" Type="http://schemas.openxmlformats.org/officeDocument/2006/relationships/oleObject" Target="../embeddings/oleObject7.bin"/><Relationship Id="rId1" Type="http://schemas.openxmlformats.org/officeDocument/2006/relationships/vmlDrawing" Target="../drawings/vmlDrawing6.v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47.emf"/><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oleObject" Target="../embeddings/oleObject9.bin"/><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43.emf"/><Relationship Id="rId2" Type="http://schemas.openxmlformats.org/officeDocument/2006/relationships/tags" Target="../tags/tag38.xml"/><Relationship Id="rId1" Type="http://schemas.openxmlformats.org/officeDocument/2006/relationships/vmlDrawing" Target="../drawings/vmlDrawing7.vml"/><Relationship Id="rId6" Type="http://schemas.openxmlformats.org/officeDocument/2006/relationships/tags" Target="../tags/tag42.xml"/><Relationship Id="rId11" Type="http://schemas.openxmlformats.org/officeDocument/2006/relationships/oleObject" Target="../embeddings/oleObject8.bin"/><Relationship Id="rId5" Type="http://schemas.openxmlformats.org/officeDocument/2006/relationships/tags" Target="../tags/tag41.xml"/><Relationship Id="rId10" Type="http://schemas.openxmlformats.org/officeDocument/2006/relationships/notesSlide" Target="../notesSlides/notesSlide13.xml"/><Relationship Id="rId4" Type="http://schemas.openxmlformats.org/officeDocument/2006/relationships/tags" Target="../tags/tag40.xml"/><Relationship Id="rId9" Type="http://schemas.openxmlformats.org/officeDocument/2006/relationships/slideLayout" Target="../slideLayouts/slideLayout37.xml"/><Relationship Id="rId14" Type="http://schemas.openxmlformats.org/officeDocument/2006/relationships/image" Target="../media/image49.emf"/></Relationships>
</file>

<file path=ppt/slides/_rels/slide18.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NUL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oleObject" Target="../embeddings/oleObject10.bin"/><Relationship Id="rId2" Type="http://schemas.openxmlformats.org/officeDocument/2006/relationships/tags" Target="../tags/tag45.xml"/><Relationship Id="rId1" Type="http://schemas.openxmlformats.org/officeDocument/2006/relationships/vmlDrawing" Target="../drawings/vmlDrawing8.vml"/><Relationship Id="rId6" Type="http://schemas.openxmlformats.org/officeDocument/2006/relationships/tags" Target="../tags/tag49.xml"/><Relationship Id="rId11" Type="http://schemas.openxmlformats.org/officeDocument/2006/relationships/notesSlide" Target="../notesSlides/notesSlide14.xml"/><Relationship Id="rId5" Type="http://schemas.openxmlformats.org/officeDocument/2006/relationships/tags" Target="../tags/tag48.xml"/><Relationship Id="rId15" Type="http://schemas.openxmlformats.org/officeDocument/2006/relationships/image" Target="../media/image50.emf"/><Relationship Id="rId10" Type="http://schemas.openxmlformats.org/officeDocument/2006/relationships/slideLayout" Target="../slideLayouts/slideLayout37.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37.xml"/><Relationship Id="rId7" Type="http://schemas.openxmlformats.org/officeDocument/2006/relationships/image" Target="../media/image53.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7.xml"/><Relationship Id="rId7" Type="http://schemas.openxmlformats.org/officeDocument/2006/relationships/image" Target="../media/image56.png"/><Relationship Id="rId2" Type="http://schemas.openxmlformats.org/officeDocument/2006/relationships/tags" Target="../tags/tag55.xml"/><Relationship Id="rId1" Type="http://schemas.openxmlformats.org/officeDocument/2006/relationships/vmlDrawing" Target="../drawings/vmlDrawing9.vml"/><Relationship Id="rId6" Type="http://schemas.openxmlformats.org/officeDocument/2006/relationships/image" Target="../media/image55.emf"/><Relationship Id="rId5" Type="http://schemas.openxmlformats.org/officeDocument/2006/relationships/oleObject" Target="../embeddings/oleObject12.bin"/><Relationship Id="rId10" Type="http://schemas.openxmlformats.org/officeDocument/2006/relationships/image" Target="../media/image59.png"/><Relationship Id="rId4" Type="http://schemas.openxmlformats.org/officeDocument/2006/relationships/notesSlide" Target="../notesSlides/notesSlide16.xml"/><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image" Target="NUL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oleObject" Target="../embeddings/oleObject13.bin"/><Relationship Id="rId2" Type="http://schemas.openxmlformats.org/officeDocument/2006/relationships/tags" Target="../tags/tag56.xml"/><Relationship Id="rId1" Type="http://schemas.openxmlformats.org/officeDocument/2006/relationships/vmlDrawing" Target="../drawings/vmlDrawing10.vml"/><Relationship Id="rId6" Type="http://schemas.openxmlformats.org/officeDocument/2006/relationships/tags" Target="../tags/tag60.xml"/><Relationship Id="rId11" Type="http://schemas.openxmlformats.org/officeDocument/2006/relationships/notesSlide" Target="../notesSlides/notesSlide17.xml"/><Relationship Id="rId5" Type="http://schemas.openxmlformats.org/officeDocument/2006/relationships/tags" Target="../tags/tag59.xml"/><Relationship Id="rId15" Type="http://schemas.openxmlformats.org/officeDocument/2006/relationships/image" Target="../media/image60.emf"/><Relationship Id="rId10" Type="http://schemas.openxmlformats.org/officeDocument/2006/relationships/slideLayout" Target="../slideLayouts/slideLayout37.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tags" Target="../tags/tag80.xml"/><Relationship Id="rId3" Type="http://schemas.openxmlformats.org/officeDocument/2006/relationships/tags" Target="../tags/tag65.xml"/><Relationship Id="rId21" Type="http://schemas.openxmlformats.org/officeDocument/2006/relationships/oleObject" Target="../embeddings/oleObject15.bin"/><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tags" Target="../tags/tag79.xml"/><Relationship Id="rId2" Type="http://schemas.openxmlformats.org/officeDocument/2006/relationships/tags" Target="../tags/tag64.xml"/><Relationship Id="rId16" Type="http://schemas.openxmlformats.org/officeDocument/2006/relationships/tags" Target="../tags/tag78.xml"/><Relationship Id="rId20" Type="http://schemas.openxmlformats.org/officeDocument/2006/relationships/notesSlide" Target="../notesSlides/notesSlide18.xml"/><Relationship Id="rId1" Type="http://schemas.openxmlformats.org/officeDocument/2006/relationships/vmlDrawing" Target="../drawings/vmlDrawing11.vml"/><Relationship Id="rId6" Type="http://schemas.openxmlformats.org/officeDocument/2006/relationships/tags" Target="../tags/tag68.xml"/><Relationship Id="rId11" Type="http://schemas.openxmlformats.org/officeDocument/2006/relationships/tags" Target="../tags/tag73.xml"/><Relationship Id="rId24" Type="http://schemas.openxmlformats.org/officeDocument/2006/relationships/image" Target="../media/image61.emf"/><Relationship Id="rId5" Type="http://schemas.openxmlformats.org/officeDocument/2006/relationships/tags" Target="../tags/tag67.xml"/><Relationship Id="rId15" Type="http://schemas.openxmlformats.org/officeDocument/2006/relationships/tags" Target="../tags/tag77.xml"/><Relationship Id="rId23" Type="http://schemas.openxmlformats.org/officeDocument/2006/relationships/oleObject" Target="../embeddings/oleObject16.bin"/><Relationship Id="rId10" Type="http://schemas.openxmlformats.org/officeDocument/2006/relationships/tags" Target="../tags/tag72.xml"/><Relationship Id="rId19" Type="http://schemas.openxmlformats.org/officeDocument/2006/relationships/slideLayout" Target="../slideLayouts/slideLayout37.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image" Target="../media/image43.emf"/></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37.xml"/><Relationship Id="rId7" Type="http://schemas.openxmlformats.org/officeDocument/2006/relationships/image" Target="../media/image62.png"/><Relationship Id="rId2" Type="http://schemas.openxmlformats.org/officeDocument/2006/relationships/tags" Target="../tags/tag81.xml"/><Relationship Id="rId1" Type="http://schemas.openxmlformats.org/officeDocument/2006/relationships/vmlDrawing" Target="../drawings/vmlDrawing12.vml"/><Relationship Id="rId6" Type="http://schemas.openxmlformats.org/officeDocument/2006/relationships/image" Target="../media/image55.emf"/><Relationship Id="rId5" Type="http://schemas.openxmlformats.org/officeDocument/2006/relationships/oleObject" Target="../embeddings/oleObject17.bin"/><Relationship Id="rId10" Type="http://schemas.openxmlformats.org/officeDocument/2006/relationships/image" Target="../media/image59.png"/><Relationship Id="rId4" Type="http://schemas.openxmlformats.org/officeDocument/2006/relationships/notesSlide" Target="../notesSlides/notesSlide19.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NUL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oleObject" Target="../embeddings/oleObject18.bin"/><Relationship Id="rId2" Type="http://schemas.openxmlformats.org/officeDocument/2006/relationships/tags" Target="../tags/tag82.xml"/><Relationship Id="rId1" Type="http://schemas.openxmlformats.org/officeDocument/2006/relationships/vmlDrawing" Target="../drawings/vmlDrawing13.vml"/><Relationship Id="rId6" Type="http://schemas.openxmlformats.org/officeDocument/2006/relationships/tags" Target="../tags/tag86.xml"/><Relationship Id="rId11" Type="http://schemas.openxmlformats.org/officeDocument/2006/relationships/notesSlide" Target="../notesSlides/notesSlide20.xml"/><Relationship Id="rId5" Type="http://schemas.openxmlformats.org/officeDocument/2006/relationships/tags" Target="../tags/tag85.xml"/><Relationship Id="rId15" Type="http://schemas.openxmlformats.org/officeDocument/2006/relationships/image" Target="../media/image65.emf"/><Relationship Id="rId10" Type="http://schemas.openxmlformats.org/officeDocument/2006/relationships/slideLayout" Target="../slideLayouts/slideLayout37.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oleObject" Target="../embeddings/oleObject19.bin"/></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37.xml"/><Relationship Id="rId7" Type="http://schemas.openxmlformats.org/officeDocument/2006/relationships/image" Target="../media/image66.png"/><Relationship Id="rId2" Type="http://schemas.openxmlformats.org/officeDocument/2006/relationships/tags" Target="../tags/tag90.xml"/><Relationship Id="rId1" Type="http://schemas.openxmlformats.org/officeDocument/2006/relationships/vmlDrawing" Target="../drawings/vmlDrawing14.vml"/><Relationship Id="rId6" Type="http://schemas.openxmlformats.org/officeDocument/2006/relationships/image" Target="../media/image55.emf"/><Relationship Id="rId5" Type="http://schemas.openxmlformats.org/officeDocument/2006/relationships/oleObject" Target="../embeddings/oleObject20.bin"/><Relationship Id="rId10" Type="http://schemas.openxmlformats.org/officeDocument/2006/relationships/image" Target="../media/image59.png"/><Relationship Id="rId4" Type="http://schemas.openxmlformats.org/officeDocument/2006/relationships/notesSlide" Target="../notesSlides/notesSlide21.xml"/><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tags" Target="../tags/tag102.xml"/><Relationship Id="rId18" Type="http://schemas.openxmlformats.org/officeDocument/2006/relationships/oleObject" Target="../embeddings/oleObject22.bin"/><Relationship Id="rId3" Type="http://schemas.openxmlformats.org/officeDocument/2006/relationships/tags" Target="../tags/tag92.xml"/><Relationship Id="rId21" Type="http://schemas.openxmlformats.org/officeDocument/2006/relationships/image" Target="../media/image71.png"/><Relationship Id="rId7" Type="http://schemas.openxmlformats.org/officeDocument/2006/relationships/tags" Target="../tags/tag96.xml"/><Relationship Id="rId12" Type="http://schemas.openxmlformats.org/officeDocument/2006/relationships/tags" Target="../tags/tag101.xml"/><Relationship Id="rId17" Type="http://schemas.openxmlformats.org/officeDocument/2006/relationships/image" Target="../media/image55.emf"/><Relationship Id="rId2" Type="http://schemas.openxmlformats.org/officeDocument/2006/relationships/tags" Target="../tags/tag91.xml"/><Relationship Id="rId16" Type="http://schemas.openxmlformats.org/officeDocument/2006/relationships/oleObject" Target="../embeddings/oleObject21.bin"/><Relationship Id="rId20" Type="http://schemas.openxmlformats.org/officeDocument/2006/relationships/image" Target="../media/image70.png"/><Relationship Id="rId1" Type="http://schemas.openxmlformats.org/officeDocument/2006/relationships/vmlDrawing" Target="../drawings/vmlDrawing15.v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5" Type="http://schemas.openxmlformats.org/officeDocument/2006/relationships/notesSlide" Target="../notesSlides/notesSlide22.xml"/><Relationship Id="rId10" Type="http://schemas.openxmlformats.org/officeDocument/2006/relationships/tags" Target="../tags/tag99.xml"/><Relationship Id="rId19" Type="http://schemas.openxmlformats.org/officeDocument/2006/relationships/image" Target="../media/image69.emf"/><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oleObject" Target="../embeddings/oleObject23.bin"/><Relationship Id="rId2" Type="http://schemas.openxmlformats.org/officeDocument/2006/relationships/tags" Target="../tags/tag103.xml"/><Relationship Id="rId1" Type="http://schemas.openxmlformats.org/officeDocument/2006/relationships/vmlDrawing" Target="../drawings/vmlDrawing16.vml"/><Relationship Id="rId6" Type="http://schemas.openxmlformats.org/officeDocument/2006/relationships/tags" Target="../tags/tag107.xml"/><Relationship Id="rId11" Type="http://schemas.openxmlformats.org/officeDocument/2006/relationships/notesSlide" Target="../notesSlides/notesSlide23.xml"/><Relationship Id="rId5" Type="http://schemas.openxmlformats.org/officeDocument/2006/relationships/tags" Target="../tags/tag106.xml"/><Relationship Id="rId10" Type="http://schemas.openxmlformats.org/officeDocument/2006/relationships/slideLayout" Target="../slideLayouts/slideLayout37.xml"/><Relationship Id="rId4" Type="http://schemas.openxmlformats.org/officeDocument/2006/relationships/tags" Target="../tags/tag105.xml"/><Relationship Id="rId9" Type="http://schemas.openxmlformats.org/officeDocument/2006/relationships/tags" Target="../tags/tag110.xml"/></Relationships>
</file>

<file path=ppt/slides/_rels/slide28.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tags" Target="../tags/tag122.xml"/><Relationship Id="rId18" Type="http://schemas.openxmlformats.org/officeDocument/2006/relationships/tags" Target="../tags/tag127.xml"/><Relationship Id="rId26" Type="http://schemas.openxmlformats.org/officeDocument/2006/relationships/tags" Target="../tags/tag135.xml"/><Relationship Id="rId39" Type="http://schemas.openxmlformats.org/officeDocument/2006/relationships/tags" Target="../tags/tag148.xml"/><Relationship Id="rId3" Type="http://schemas.openxmlformats.org/officeDocument/2006/relationships/tags" Target="../tags/tag112.xml"/><Relationship Id="rId21" Type="http://schemas.openxmlformats.org/officeDocument/2006/relationships/tags" Target="../tags/tag130.xml"/><Relationship Id="rId34" Type="http://schemas.openxmlformats.org/officeDocument/2006/relationships/tags" Target="../tags/tag143.xml"/><Relationship Id="rId42" Type="http://schemas.openxmlformats.org/officeDocument/2006/relationships/oleObject" Target="../embeddings/oleObject24.bin"/><Relationship Id="rId7" Type="http://schemas.openxmlformats.org/officeDocument/2006/relationships/tags" Target="../tags/tag116.xml"/><Relationship Id="rId12" Type="http://schemas.openxmlformats.org/officeDocument/2006/relationships/tags" Target="../tags/tag121.xml"/><Relationship Id="rId17" Type="http://schemas.openxmlformats.org/officeDocument/2006/relationships/tags" Target="../tags/tag126.xml"/><Relationship Id="rId25" Type="http://schemas.openxmlformats.org/officeDocument/2006/relationships/tags" Target="../tags/tag134.xml"/><Relationship Id="rId33" Type="http://schemas.openxmlformats.org/officeDocument/2006/relationships/tags" Target="../tags/tag142.xml"/><Relationship Id="rId38" Type="http://schemas.openxmlformats.org/officeDocument/2006/relationships/tags" Target="../tags/tag147.xml"/><Relationship Id="rId46" Type="http://schemas.openxmlformats.org/officeDocument/2006/relationships/image" Target="../media/image73.emf"/><Relationship Id="rId2" Type="http://schemas.openxmlformats.org/officeDocument/2006/relationships/tags" Target="../tags/tag111.xml"/><Relationship Id="rId16" Type="http://schemas.openxmlformats.org/officeDocument/2006/relationships/tags" Target="../tags/tag125.xml"/><Relationship Id="rId20" Type="http://schemas.openxmlformats.org/officeDocument/2006/relationships/tags" Target="../tags/tag129.xml"/><Relationship Id="rId29" Type="http://schemas.openxmlformats.org/officeDocument/2006/relationships/tags" Target="../tags/tag138.xml"/><Relationship Id="rId41" Type="http://schemas.openxmlformats.org/officeDocument/2006/relationships/notesSlide" Target="../notesSlides/notesSlide24.xml"/><Relationship Id="rId1" Type="http://schemas.openxmlformats.org/officeDocument/2006/relationships/vmlDrawing" Target="../drawings/vmlDrawing17.vml"/><Relationship Id="rId6" Type="http://schemas.openxmlformats.org/officeDocument/2006/relationships/tags" Target="../tags/tag115.xml"/><Relationship Id="rId11" Type="http://schemas.openxmlformats.org/officeDocument/2006/relationships/tags" Target="../tags/tag120.xml"/><Relationship Id="rId24" Type="http://schemas.openxmlformats.org/officeDocument/2006/relationships/tags" Target="../tags/tag133.xml"/><Relationship Id="rId32" Type="http://schemas.openxmlformats.org/officeDocument/2006/relationships/tags" Target="../tags/tag141.xml"/><Relationship Id="rId37" Type="http://schemas.openxmlformats.org/officeDocument/2006/relationships/tags" Target="../tags/tag146.xml"/><Relationship Id="rId40" Type="http://schemas.openxmlformats.org/officeDocument/2006/relationships/slideLayout" Target="../slideLayouts/slideLayout37.xml"/><Relationship Id="rId45" Type="http://schemas.openxmlformats.org/officeDocument/2006/relationships/oleObject" Target="../embeddings/oleObject26.bin"/><Relationship Id="rId5" Type="http://schemas.openxmlformats.org/officeDocument/2006/relationships/tags" Target="../tags/tag114.xml"/><Relationship Id="rId15" Type="http://schemas.openxmlformats.org/officeDocument/2006/relationships/tags" Target="../tags/tag124.xml"/><Relationship Id="rId23" Type="http://schemas.openxmlformats.org/officeDocument/2006/relationships/tags" Target="../tags/tag132.xml"/><Relationship Id="rId28" Type="http://schemas.openxmlformats.org/officeDocument/2006/relationships/tags" Target="../tags/tag137.xml"/><Relationship Id="rId36" Type="http://schemas.openxmlformats.org/officeDocument/2006/relationships/tags" Target="../tags/tag145.xml"/><Relationship Id="rId10" Type="http://schemas.openxmlformats.org/officeDocument/2006/relationships/tags" Target="../tags/tag119.xml"/><Relationship Id="rId19" Type="http://schemas.openxmlformats.org/officeDocument/2006/relationships/tags" Target="../tags/tag128.xml"/><Relationship Id="rId31" Type="http://schemas.openxmlformats.org/officeDocument/2006/relationships/tags" Target="../tags/tag140.xml"/><Relationship Id="rId44" Type="http://schemas.openxmlformats.org/officeDocument/2006/relationships/image" Target="../media/image72.emf"/><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tags" Target="../tags/tag123.xml"/><Relationship Id="rId22" Type="http://schemas.openxmlformats.org/officeDocument/2006/relationships/tags" Target="../tags/tag131.xml"/><Relationship Id="rId27" Type="http://schemas.openxmlformats.org/officeDocument/2006/relationships/tags" Target="../tags/tag136.xml"/><Relationship Id="rId30" Type="http://schemas.openxmlformats.org/officeDocument/2006/relationships/tags" Target="../tags/tag139.xml"/><Relationship Id="rId35" Type="http://schemas.openxmlformats.org/officeDocument/2006/relationships/tags" Target="../tags/tag144.xml"/><Relationship Id="rId43" Type="http://schemas.openxmlformats.org/officeDocument/2006/relationships/oleObject" Target="../embeddings/oleObject25.bin"/></Relationships>
</file>

<file path=ppt/slides/_rels/slide29.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image" Target="NUL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oleObject" Target="../embeddings/oleObject27.bin"/><Relationship Id="rId2" Type="http://schemas.openxmlformats.org/officeDocument/2006/relationships/tags" Target="../tags/tag149.xml"/><Relationship Id="rId1" Type="http://schemas.openxmlformats.org/officeDocument/2006/relationships/vmlDrawing" Target="../drawings/vmlDrawing18.vml"/><Relationship Id="rId6" Type="http://schemas.openxmlformats.org/officeDocument/2006/relationships/tags" Target="../tags/tag153.xml"/><Relationship Id="rId11" Type="http://schemas.openxmlformats.org/officeDocument/2006/relationships/notesSlide" Target="../notesSlides/notesSlide25.xml"/><Relationship Id="rId5" Type="http://schemas.openxmlformats.org/officeDocument/2006/relationships/tags" Target="../tags/tag152.xml"/><Relationship Id="rId10" Type="http://schemas.openxmlformats.org/officeDocument/2006/relationships/slideLayout" Target="../slideLayouts/slideLayout37.xml"/><Relationship Id="rId4" Type="http://schemas.openxmlformats.org/officeDocument/2006/relationships/tags" Target="../tags/tag151.xml"/><Relationship Id="rId9" Type="http://schemas.openxmlformats.org/officeDocument/2006/relationships/tags" Target="../tags/tag1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oleObject" Target="../embeddings/oleObject28.bin"/><Relationship Id="rId18" Type="http://schemas.openxmlformats.org/officeDocument/2006/relationships/image" Target="../media/image77.png"/><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notesSlide" Target="../notesSlides/notesSlide26.xml"/><Relationship Id="rId17" Type="http://schemas.openxmlformats.org/officeDocument/2006/relationships/image" Target="../media/image76.png"/><Relationship Id="rId2" Type="http://schemas.openxmlformats.org/officeDocument/2006/relationships/tags" Target="../tags/tag157.xml"/><Relationship Id="rId16" Type="http://schemas.openxmlformats.org/officeDocument/2006/relationships/image" Target="../media/image75.png"/><Relationship Id="rId1" Type="http://schemas.openxmlformats.org/officeDocument/2006/relationships/vmlDrawing" Target="../drawings/vmlDrawing19.vml"/><Relationship Id="rId6" Type="http://schemas.openxmlformats.org/officeDocument/2006/relationships/tags" Target="../tags/tag161.xml"/><Relationship Id="rId11" Type="http://schemas.openxmlformats.org/officeDocument/2006/relationships/slideLayout" Target="../slideLayouts/slideLayout37.xml"/><Relationship Id="rId5" Type="http://schemas.openxmlformats.org/officeDocument/2006/relationships/tags" Target="../tags/tag160.xml"/><Relationship Id="rId15" Type="http://schemas.openxmlformats.org/officeDocument/2006/relationships/image" Target="../media/image74.png"/><Relationship Id="rId10" Type="http://schemas.openxmlformats.org/officeDocument/2006/relationships/tags" Target="../tags/tag165.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image" Target="../media/image55.emf"/></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1.wdp"/><Relationship Id="rId2" Type="http://schemas.openxmlformats.org/officeDocument/2006/relationships/image" Target="../media/image36.jpe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ctrTitle"/>
          </p:nvPr>
        </p:nvSpPr>
        <p:spPr>
          <a:xfrm>
            <a:off x="228600" y="224071"/>
            <a:ext cx="9144000" cy="2057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AFFBD"/>
              </a:buClr>
              <a:buSzPct val="25000"/>
              <a:buFont typeface="Calibri"/>
              <a:buNone/>
            </a:pPr>
            <a:r>
              <a:rPr lang="en-US" sz="4000" b="1" i="0" u="none" strike="noStrike" cap="none">
                <a:solidFill>
                  <a:srgbClr val="FAFFBD"/>
                </a:solidFill>
                <a:latin typeface="Arial"/>
                <a:ea typeface="Arial"/>
                <a:cs typeface="Arial"/>
                <a:sym typeface="Arial"/>
              </a:rPr>
              <a:t>Quarterly Report: NWS Evolve</a:t>
            </a:r>
            <a:br>
              <a:rPr lang="en-US" sz="4000" b="1" i="0" u="none" strike="noStrike" cap="none">
                <a:solidFill>
                  <a:srgbClr val="FAFFBD"/>
                </a:solidFill>
                <a:latin typeface="Arial"/>
                <a:ea typeface="Arial"/>
                <a:cs typeface="Arial"/>
                <a:sym typeface="Arial"/>
              </a:rPr>
            </a:br>
            <a:r>
              <a:rPr lang="en-US" sz="2800" b="1" i="0" u="none" strike="noStrike" cap="none">
                <a:solidFill>
                  <a:srgbClr val="FAFFBD"/>
                </a:solidFill>
                <a:latin typeface="Arial"/>
                <a:ea typeface="Arial"/>
                <a:cs typeface="Arial"/>
                <a:sym typeface="Arial"/>
              </a:rPr>
              <a:t>Briefing for Deputy Secretary Andrews</a:t>
            </a:r>
          </a:p>
        </p:txBody>
      </p:sp>
      <p:sp>
        <p:nvSpPr>
          <p:cNvPr id="443" name="Shape 443"/>
          <p:cNvSpPr txBox="1">
            <a:spLocks noGrp="1"/>
          </p:cNvSpPr>
          <p:nvPr>
            <p:ph type="subTitle" idx="1"/>
          </p:nvPr>
        </p:nvSpPr>
        <p:spPr>
          <a:xfrm>
            <a:off x="152400" y="5257800"/>
            <a:ext cx="8991600" cy="1524000"/>
          </a:xfrm>
          <a:prstGeom prst="rect">
            <a:avLst/>
          </a:prstGeom>
          <a:noFill/>
          <a:ln>
            <a:noFill/>
          </a:ln>
        </p:spPr>
        <p:txBody>
          <a:bodyPr lIns="91425" tIns="45700" rIns="182875" bIns="4570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US" sz="2682" b="1" i="0" u="none" strike="noStrike" cap="none" dirty="0">
                <a:solidFill>
                  <a:schemeClr val="lt1"/>
                </a:solidFill>
                <a:latin typeface="Arial"/>
                <a:ea typeface="Arial"/>
                <a:cs typeface="Arial"/>
                <a:sym typeface="Arial"/>
              </a:rPr>
              <a:t>Dr. Louis W. </a:t>
            </a:r>
            <a:r>
              <a:rPr lang="en-US" sz="2682" b="1" i="0" u="none" strike="noStrike" cap="none" dirty="0" err="1" smtClean="0">
                <a:solidFill>
                  <a:schemeClr val="lt1"/>
                </a:solidFill>
                <a:latin typeface="Arial"/>
                <a:ea typeface="Arial"/>
                <a:cs typeface="Arial"/>
                <a:sym typeface="Arial"/>
              </a:rPr>
              <a:t>Uccellini</a:t>
            </a:r>
            <a:r>
              <a:rPr lang="en-US" sz="2682" b="1" i="0" u="none" strike="noStrike" cap="none" dirty="0" smtClean="0">
                <a:solidFill>
                  <a:schemeClr val="lt1"/>
                </a:solidFill>
                <a:latin typeface="Arial"/>
                <a:ea typeface="Arial"/>
                <a:cs typeface="Arial"/>
                <a:sym typeface="Arial"/>
              </a:rPr>
              <a:t> and Laura K. </a:t>
            </a:r>
            <a:r>
              <a:rPr lang="en-US" sz="2682" b="1" i="0" u="none" strike="noStrike" cap="none" dirty="0" err="1" smtClean="0">
                <a:solidFill>
                  <a:schemeClr val="lt1"/>
                </a:solidFill>
                <a:latin typeface="Arial"/>
                <a:ea typeface="Arial"/>
                <a:cs typeface="Arial"/>
                <a:sym typeface="Arial"/>
              </a:rPr>
              <a:t>Furgione</a:t>
            </a:r>
            <a:endParaRPr lang="en-US" sz="2682" b="1" i="0" u="none" strike="noStrike" cap="none" dirty="0">
              <a:solidFill>
                <a:schemeClr val="lt1"/>
              </a:solidFill>
              <a:latin typeface="Arial"/>
              <a:ea typeface="Arial"/>
              <a:cs typeface="Arial"/>
              <a:sym typeface="Arial"/>
            </a:endParaRPr>
          </a:p>
          <a:p>
            <a:pPr marL="0" marR="0" lvl="0" indent="0" algn="l" rtl="0">
              <a:lnSpc>
                <a:spcPct val="80000"/>
              </a:lnSpc>
              <a:spcBef>
                <a:spcPts val="200"/>
              </a:spcBef>
              <a:spcAft>
                <a:spcPts val="0"/>
              </a:spcAft>
              <a:buClr>
                <a:schemeClr val="lt1"/>
              </a:buClr>
              <a:buSzPct val="25000"/>
              <a:buFont typeface="Arial"/>
              <a:buNone/>
            </a:pPr>
            <a:r>
              <a:rPr lang="en-US" sz="2220" b="1" i="0" u="none" strike="noStrike" cap="none" dirty="0" smtClean="0">
                <a:solidFill>
                  <a:schemeClr val="lt1"/>
                </a:solidFill>
                <a:latin typeface="Arial"/>
                <a:ea typeface="Arial"/>
                <a:cs typeface="Arial"/>
                <a:sym typeface="Arial"/>
              </a:rPr>
              <a:t>Director and Deputy Director, </a:t>
            </a:r>
            <a:r>
              <a:rPr lang="en-US" sz="2220" b="1" i="0" u="none" strike="noStrike" cap="none" dirty="0">
                <a:solidFill>
                  <a:schemeClr val="lt1"/>
                </a:solidFill>
                <a:latin typeface="Arial"/>
                <a:ea typeface="Arial"/>
                <a:cs typeface="Arial"/>
                <a:sym typeface="Arial"/>
              </a:rPr>
              <a:t>National Weather Service</a:t>
            </a:r>
          </a:p>
          <a:p>
            <a:pPr marL="0" marR="0" lvl="0" indent="0" algn="l" rtl="0">
              <a:lnSpc>
                <a:spcPct val="80000"/>
              </a:lnSpc>
              <a:spcBef>
                <a:spcPts val="444"/>
              </a:spcBef>
              <a:spcAft>
                <a:spcPts val="0"/>
              </a:spcAft>
              <a:buClr>
                <a:schemeClr val="lt1"/>
              </a:buClr>
              <a:buSzPct val="25000"/>
              <a:buFont typeface="Arial"/>
              <a:buNone/>
            </a:pPr>
            <a:r>
              <a:rPr lang="en-US" sz="2220" b="1" i="0" u="none" strike="noStrike" cap="none" dirty="0">
                <a:solidFill>
                  <a:schemeClr val="lt1"/>
                </a:solidFill>
                <a:latin typeface="Arial"/>
                <a:ea typeface="Arial"/>
                <a:cs typeface="Arial"/>
                <a:sym typeface="Arial"/>
              </a:rPr>
              <a:t>NOAA Assistant Administrator for Weather Services</a:t>
            </a:r>
          </a:p>
          <a:p>
            <a:pPr marL="0" marR="0" lvl="0" indent="0" algn="l" rtl="0">
              <a:lnSpc>
                <a:spcPct val="80000"/>
              </a:lnSpc>
              <a:spcBef>
                <a:spcPts val="407"/>
              </a:spcBef>
              <a:spcAft>
                <a:spcPts val="0"/>
              </a:spcAft>
              <a:buClr>
                <a:srgbClr val="FFFF00"/>
              </a:buClr>
              <a:buSzPct val="25000"/>
              <a:buFont typeface="Arial"/>
              <a:buNone/>
            </a:pPr>
            <a:r>
              <a:rPr lang="en-US" sz="2220" b="1" i="0" u="none" strike="noStrike" cap="none" dirty="0" smtClean="0">
                <a:solidFill>
                  <a:srgbClr val="FFFF00"/>
                </a:solidFill>
                <a:latin typeface="Arial"/>
                <a:ea typeface="Arial"/>
                <a:cs typeface="Arial"/>
                <a:sym typeface="Arial"/>
              </a:rPr>
              <a:t>July 25, </a:t>
            </a:r>
            <a:r>
              <a:rPr lang="en-US" sz="2220" b="1" i="0" u="none" strike="noStrike" cap="none" dirty="0">
                <a:solidFill>
                  <a:srgbClr val="FFFF00"/>
                </a:solidFill>
                <a:latin typeface="Arial"/>
                <a:ea typeface="Arial"/>
                <a:cs typeface="Arial"/>
                <a:sym typeface="Arial"/>
              </a:rPr>
              <a:t>2016  </a:t>
            </a:r>
          </a:p>
          <a:p>
            <a:pPr marL="0" marR="0" lvl="0" indent="0" algn="l" rtl="0">
              <a:lnSpc>
                <a:spcPct val="90000"/>
              </a:lnSpc>
              <a:spcBef>
                <a:spcPts val="444"/>
              </a:spcBef>
              <a:spcAft>
                <a:spcPts val="0"/>
              </a:spcAft>
              <a:buClr>
                <a:srgbClr val="FFFFCC"/>
              </a:buClr>
              <a:buSzPct val="25000"/>
              <a:buFont typeface="Arial"/>
              <a:buNone/>
            </a:pPr>
            <a:endParaRPr sz="2220" b="1" i="0" u="none" strike="noStrike" cap="none" dirty="0">
              <a:solidFill>
                <a:schemeClr val="lt1"/>
              </a:solidFill>
              <a:latin typeface="Arial"/>
              <a:ea typeface="Arial"/>
              <a:cs typeface="Arial"/>
              <a:sym typeface="Arial"/>
            </a:endParaRPr>
          </a:p>
        </p:txBody>
      </p:sp>
      <p:pic>
        <p:nvPicPr>
          <p:cNvPr id="444" name="Shape 444"/>
          <p:cNvPicPr preferRelativeResize="0"/>
          <p:nvPr/>
        </p:nvPicPr>
        <p:blipFill rotWithShape="1">
          <a:blip r:embed="rId3">
            <a:alphaModFix/>
          </a:blip>
          <a:srcRect/>
          <a:stretch/>
        </p:blipFill>
        <p:spPr>
          <a:xfrm>
            <a:off x="7315200" y="2286000"/>
            <a:ext cx="1657350" cy="1371598"/>
          </a:xfrm>
          <a:prstGeom prst="rect">
            <a:avLst/>
          </a:prstGeom>
          <a:noFill/>
          <a:ln>
            <a:noFill/>
          </a:ln>
        </p:spPr>
      </p:pic>
      <p:pic>
        <p:nvPicPr>
          <p:cNvPr id="445" name="Shape 445"/>
          <p:cNvPicPr preferRelativeResize="0"/>
          <p:nvPr/>
        </p:nvPicPr>
        <p:blipFill rotWithShape="1">
          <a:blip r:embed="rId4">
            <a:alphaModFix/>
          </a:blip>
          <a:srcRect l="12167" r="7877"/>
          <a:stretch/>
        </p:blipFill>
        <p:spPr>
          <a:xfrm>
            <a:off x="1937658" y="3745746"/>
            <a:ext cx="1676399" cy="1382781"/>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155" y="5601660"/>
            <a:ext cx="9013370" cy="1200329"/>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Note:</a:t>
            </a:r>
          </a:p>
          <a:p>
            <a:pPr marL="342900" indent="-342900" defTabSz="457200">
              <a:buFontTx/>
              <a:buAutoNum type="arabicPeriod"/>
            </a:pPr>
            <a:r>
              <a:rPr lang="en-US" sz="1800" kern="1200" dirty="0" smtClean="0">
                <a:solidFill>
                  <a:prstClr val="black"/>
                </a:solidFill>
                <a:latin typeface="Calibri"/>
                <a:ea typeface="+mn-ea"/>
                <a:cs typeface="+mn-cs"/>
              </a:rPr>
              <a:t>Useful skill is projected (estimated) from every 24 hours forecast verification scores</a:t>
            </a:r>
          </a:p>
          <a:p>
            <a:pPr marL="342900" indent="-342900" defTabSz="457200">
              <a:buFontTx/>
              <a:buAutoNum type="arabicPeriod"/>
            </a:pPr>
            <a:r>
              <a:rPr lang="en-US" sz="1800" kern="1200" dirty="0" smtClean="0">
                <a:solidFill>
                  <a:prstClr val="black"/>
                </a:solidFill>
                <a:latin typeface="Calibri"/>
                <a:ea typeface="+mn-ea"/>
                <a:cs typeface="+mn-cs"/>
              </a:rPr>
              <a:t>GEFS year 2000 scores is projected from in-completed year (5/11/2000-12/31/2000)</a:t>
            </a:r>
          </a:p>
          <a:p>
            <a:pPr marL="342900" indent="-342900" defTabSz="457200">
              <a:buFontTx/>
              <a:buAutoNum type="arabicPeriod"/>
            </a:pPr>
            <a:r>
              <a:rPr lang="en-US" sz="1800" kern="1200" dirty="0" smtClean="0">
                <a:solidFill>
                  <a:prstClr val="black"/>
                </a:solidFill>
                <a:latin typeface="Calibri"/>
                <a:ea typeface="+mn-ea"/>
                <a:cs typeface="+mn-cs"/>
              </a:rPr>
              <a:t>GEFS – 12 months mean; GEFS3 – last 3-year mean</a:t>
            </a:r>
            <a:endParaRPr lang="en-US" sz="1800" kern="1200" dirty="0">
              <a:solidFill>
                <a:prstClr val="black"/>
              </a:solidFill>
              <a:latin typeface="Calibri"/>
              <a:ea typeface="+mn-ea"/>
              <a:cs typeface="+mn-cs"/>
            </a:endParaRPr>
          </a:p>
        </p:txBody>
      </p:sp>
      <p:sp>
        <p:nvSpPr>
          <p:cNvPr id="4" name="Title 3"/>
          <p:cNvSpPr txBox="1">
            <a:spLocks/>
          </p:cNvSpPr>
          <p:nvPr/>
        </p:nvSpPr>
        <p:spPr>
          <a:xfrm>
            <a:off x="25400" y="0"/>
            <a:ext cx="9118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rPr>
              <a:t>APG:  Day at which forecast loses useful skill</a:t>
            </a:r>
          </a:p>
          <a:p>
            <a:r>
              <a:rPr lang="en-US" sz="3000" dirty="0" smtClean="0">
                <a:solidFill>
                  <a:schemeClr val="bg1"/>
                </a:solidFill>
              </a:rPr>
              <a:t>(Goal for FY17 Q4 is 9.5 days)</a:t>
            </a:r>
            <a:endParaRPr lang="en-US" sz="30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755249292"/>
              </p:ext>
            </p:extLst>
          </p:nvPr>
        </p:nvGraphicFramePr>
        <p:xfrm>
          <a:off x="2581837" y="1089207"/>
          <a:ext cx="3868140" cy="4582620"/>
        </p:xfrm>
        <a:graphic>
          <a:graphicData uri="http://schemas.openxmlformats.org/drawingml/2006/table">
            <a:tbl>
              <a:tblPr>
                <a:tableStyleId>{5C22544A-7EE6-4342-B048-85BDC9FD1C3A}</a:tableStyleId>
              </a:tblPr>
              <a:tblGrid>
                <a:gridCol w="1289380"/>
                <a:gridCol w="1289380"/>
                <a:gridCol w="1289380"/>
              </a:tblGrid>
              <a:tr h="254590">
                <a:tc>
                  <a:txBody>
                    <a:bodyPr/>
                    <a:lstStyle/>
                    <a:p>
                      <a:pPr algn="ctr" fontAlgn="b"/>
                      <a:r>
                        <a:rPr lang="en-US" sz="1400" b="1" i="0" u="none" strike="noStrike" dirty="0" smtClean="0">
                          <a:solidFill>
                            <a:srgbClr val="000000"/>
                          </a:solidFill>
                          <a:effectLst/>
                          <a:latin typeface="Calibri"/>
                        </a:rPr>
                        <a:t>Update</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smtClean="0">
                          <a:effectLst/>
                        </a:rPr>
                        <a:t>GEFS (12m)</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smtClean="0">
                          <a:effectLst/>
                        </a:rPr>
                        <a:t>GEFS3 (3y)</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2000/12/31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6.89</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2001/12/31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7.56</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2002/12/31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7.23</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7.23</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2003/12/31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7.87</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7.55</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2004/12/31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7.49</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7.53</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2005/12/31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7.99</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7.78</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2006/12/31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8.22</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7.9</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2007/12/31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7.78</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8</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2008/12/31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8.3</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8.1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2009/12/31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8.3</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8.12</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2010/12/31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a:effectLst/>
                        </a:rPr>
                        <a:t>9.75</a:t>
                      </a:r>
                      <a:endParaRPr lang="en-US" sz="1400" b="1" i="0" u="none" strike="noStrike">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8.78</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2011/12/31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a:effectLst/>
                        </a:rPr>
                        <a:t>9.1</a:t>
                      </a:r>
                      <a:endParaRPr lang="en-US" sz="1400" b="1" i="0" u="none" strike="noStrike">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9.05</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2012/12/31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a:effectLst/>
                        </a:rPr>
                        <a:t>9.52</a:t>
                      </a:r>
                      <a:endParaRPr lang="en-US" sz="1400" b="1" i="0" u="none" strike="noStrike">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9.46</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2013/12/31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a:effectLst/>
                        </a:rPr>
                        <a:t>9.39</a:t>
                      </a:r>
                      <a:endParaRPr lang="en-US" sz="1400" b="1" i="0" u="none" strike="noStrike">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9.34</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effectLst/>
                        </a:rPr>
                        <a:t>2014/12/31</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a:effectLst/>
                        </a:rPr>
                        <a:t>8.92</a:t>
                      </a:r>
                      <a:endParaRPr lang="en-US" sz="1400" b="1" i="0" u="none" strike="noStrike">
                        <a:solidFill>
                          <a:srgbClr val="000000"/>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effectLst/>
                        </a:rPr>
                        <a:t>9.28</a:t>
                      </a:r>
                      <a:endParaRPr lang="en-US" sz="1400" b="1" i="0" u="none" strike="noStrike" dirty="0">
                        <a:solidFill>
                          <a:srgbClr val="000000"/>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u="none" strike="noStrike" dirty="0" smtClean="0">
                          <a:solidFill>
                            <a:schemeClr val="tx1"/>
                          </a:solidFill>
                          <a:effectLst/>
                        </a:rPr>
                        <a:t>2015/12/31</a:t>
                      </a:r>
                      <a:endParaRPr lang="en-US" sz="1400" b="1" i="0" u="none" strike="noStrike" dirty="0">
                        <a:solidFill>
                          <a:schemeClr val="tx1"/>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solidFill>
                            <a:schemeClr val="tx1"/>
                          </a:solidFill>
                          <a:effectLst/>
                        </a:rPr>
                        <a:t>9.45</a:t>
                      </a:r>
                      <a:endParaRPr lang="en-US" sz="1400" b="1" i="0" u="none" strike="noStrike" dirty="0">
                        <a:solidFill>
                          <a:schemeClr val="tx1"/>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u="none" strike="noStrike" dirty="0">
                          <a:solidFill>
                            <a:schemeClr val="tx1"/>
                          </a:solidFill>
                          <a:effectLst/>
                        </a:rPr>
                        <a:t>9.25</a:t>
                      </a:r>
                      <a:endParaRPr lang="en-US" sz="1400" b="1" i="0" u="none" strike="noStrike" dirty="0">
                        <a:solidFill>
                          <a:schemeClr val="tx1"/>
                        </a:solidFill>
                        <a:effectLst/>
                        <a:latin typeface="Calibri"/>
                      </a:endParaRPr>
                    </a:p>
                  </a:txBody>
                  <a:tcPr marL="9525" marR="9525" marT="9525" marB="0" anchor="b">
                    <a:solidFill>
                      <a:schemeClr val="tx2">
                        <a:lumMod val="40000"/>
                        <a:lumOff val="60000"/>
                      </a:schemeClr>
                    </a:solidFill>
                  </a:tcPr>
                </a:tc>
              </a:tr>
              <a:tr h="254590">
                <a:tc>
                  <a:txBody>
                    <a:bodyPr/>
                    <a:lstStyle/>
                    <a:p>
                      <a:pPr algn="ctr" fontAlgn="b"/>
                      <a:r>
                        <a:rPr lang="en-US" sz="1400" b="1" i="0" u="none" strike="noStrike" dirty="0" smtClean="0">
                          <a:solidFill>
                            <a:srgbClr val="4619ED"/>
                          </a:solidFill>
                          <a:effectLst/>
                          <a:latin typeface="Calibri"/>
                        </a:rPr>
                        <a:t>2016/06/30</a:t>
                      </a:r>
                      <a:endParaRPr lang="en-US" sz="1400" b="1" i="0" u="none" strike="noStrike" dirty="0">
                        <a:solidFill>
                          <a:srgbClr val="4619ED"/>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i="0" u="none" strike="noStrike" dirty="0" smtClean="0">
                          <a:solidFill>
                            <a:srgbClr val="4619ED"/>
                          </a:solidFill>
                          <a:effectLst/>
                          <a:latin typeface="Calibri"/>
                        </a:rPr>
                        <a:t>9.96</a:t>
                      </a:r>
                      <a:endParaRPr lang="en-US" sz="1400" b="1" i="0" u="none" strike="noStrike" dirty="0">
                        <a:solidFill>
                          <a:srgbClr val="4619ED"/>
                        </a:solidFill>
                        <a:effectLst/>
                        <a:latin typeface="Calibri"/>
                      </a:endParaRPr>
                    </a:p>
                  </a:txBody>
                  <a:tcPr marL="9525" marR="9525" marT="9525" marB="0" anchor="b">
                    <a:solidFill>
                      <a:schemeClr val="tx2">
                        <a:lumMod val="40000"/>
                        <a:lumOff val="60000"/>
                      </a:schemeClr>
                    </a:solidFill>
                  </a:tcPr>
                </a:tc>
                <a:tc>
                  <a:txBody>
                    <a:bodyPr/>
                    <a:lstStyle/>
                    <a:p>
                      <a:pPr algn="ctr" fontAlgn="b"/>
                      <a:r>
                        <a:rPr lang="en-US" sz="1400" b="1" i="0" u="none" strike="noStrike" dirty="0" smtClean="0">
                          <a:solidFill>
                            <a:srgbClr val="4619ED"/>
                          </a:solidFill>
                          <a:effectLst/>
                          <a:latin typeface="Calibri"/>
                        </a:rPr>
                        <a:t>9.39</a:t>
                      </a:r>
                      <a:endParaRPr lang="en-US" sz="1400" b="1" i="0" u="none" strike="noStrike" dirty="0">
                        <a:solidFill>
                          <a:srgbClr val="4619ED"/>
                        </a:solidFill>
                        <a:effectLst/>
                        <a:latin typeface="Calibri"/>
                      </a:endParaRPr>
                    </a:p>
                  </a:txBody>
                  <a:tcPr marL="9525" marR="9525" marT="9525" marB="0" anchor="b">
                    <a:solidFill>
                      <a:schemeClr val="tx2">
                        <a:lumMod val="40000"/>
                        <a:lumOff val="60000"/>
                      </a:schemeClr>
                    </a:solidFill>
                  </a:tcPr>
                </a:tc>
              </a:tr>
            </a:tbl>
          </a:graphicData>
        </a:graphic>
      </p:graphicFrame>
    </p:spTree>
    <p:extLst>
      <p:ext uri="{BB962C8B-B14F-4D97-AF65-F5344CB8AC3E}">
        <p14:creationId xmlns:p14="http://schemas.microsoft.com/office/powerpoint/2010/main" val="2457839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OWA Project Update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0714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OWA Objectives</a:t>
            </a:r>
            <a:endParaRPr lang="en-US" dirty="0"/>
          </a:p>
        </p:txBody>
      </p:sp>
      <p:sp>
        <p:nvSpPr>
          <p:cNvPr id="8" name="TextBox 7"/>
          <p:cNvSpPr txBox="1"/>
          <p:nvPr/>
        </p:nvSpPr>
        <p:spPr>
          <a:xfrm>
            <a:off x="904770" y="1888860"/>
            <a:ext cx="7296570" cy="314162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wrap="square" lIns="167915" tIns="167915" rIns="167915" bIns="167915" rtlCol="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50000"/>
              </a:spcBef>
              <a:spcAft>
                <a:spcPct val="0"/>
              </a:spcAft>
              <a:buClr>
                <a:srgbClr val="000000"/>
              </a:buClr>
            </a:pPr>
            <a:r>
              <a:rPr lang="en-US" sz="1800" b="1" kern="1200" dirty="0">
                <a:ea typeface="+mn-ea"/>
                <a:cs typeface="+mn-cs"/>
              </a:rPr>
              <a:t>Propose a vision for a field structure design</a:t>
            </a:r>
            <a:r>
              <a:rPr lang="en-US" sz="1800" kern="1200" dirty="0">
                <a:ea typeface="+mn-ea"/>
                <a:cs typeface="+mn-cs"/>
              </a:rPr>
              <a:t> that would enable NWS to evolve to meet the vision for a Weather-Ready Nation through Impact-Based Decision Support Services (IDSS), in light of challenges presented by the current field structure </a:t>
            </a:r>
          </a:p>
          <a:p>
            <a:pPr lvl="1" fontAlgn="base">
              <a:spcBef>
                <a:spcPct val="50000"/>
              </a:spcBef>
              <a:spcAft>
                <a:spcPct val="0"/>
              </a:spcAft>
              <a:buClr>
                <a:srgbClr val="000000"/>
              </a:buClr>
            </a:pPr>
            <a:r>
              <a:rPr lang="en-US" sz="1800" b="1" kern="1200" dirty="0">
                <a:ea typeface="+mn-ea"/>
                <a:cs typeface="+mn-cs"/>
              </a:rPr>
              <a:t>Discuss path forward for NWS and NOAA </a:t>
            </a:r>
            <a:r>
              <a:rPr lang="en-US" sz="1800" kern="1200" dirty="0">
                <a:ea typeface="+mn-ea"/>
                <a:cs typeface="+mn-cs"/>
              </a:rPr>
              <a:t>to support the transition to this model</a:t>
            </a:r>
          </a:p>
          <a:p>
            <a:pPr lvl="1" fontAlgn="base">
              <a:spcBef>
                <a:spcPct val="50000"/>
              </a:spcBef>
              <a:spcAft>
                <a:spcPct val="0"/>
              </a:spcAft>
              <a:buClr>
                <a:srgbClr val="000000"/>
              </a:buClr>
            </a:pPr>
            <a:r>
              <a:rPr lang="en-US" sz="1800" b="1" kern="1200" dirty="0">
                <a:ea typeface="+mn-ea"/>
                <a:cs typeface="+mn-cs"/>
              </a:rPr>
              <a:t>Get feedback and answer questions </a:t>
            </a:r>
            <a:r>
              <a:rPr lang="en-US" sz="1800" kern="1200" dirty="0">
                <a:ea typeface="+mn-ea"/>
                <a:cs typeface="+mn-cs"/>
              </a:rPr>
              <a:t>on the OWA analysis and insights</a:t>
            </a:r>
            <a:br>
              <a:rPr lang="en-US" sz="1800" kern="1200" dirty="0">
                <a:ea typeface="+mn-ea"/>
                <a:cs typeface="+mn-cs"/>
              </a:rPr>
            </a:br>
            <a:endParaRPr lang="en-US" sz="1800" kern="1200" dirty="0">
              <a:ea typeface="+mn-ea"/>
              <a:cs typeface="+mn-cs"/>
            </a:endParaRPr>
          </a:p>
        </p:txBody>
      </p:sp>
    </p:spTree>
    <p:extLst>
      <p:ext uri="{BB962C8B-B14F-4D97-AF65-F5344CB8AC3E}">
        <p14:creationId xmlns:p14="http://schemas.microsoft.com/office/powerpoint/2010/main" val="3142993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601" y="339936"/>
            <a:ext cx="7744457" cy="298327"/>
          </a:xfrm>
        </p:spPr>
        <p:txBody>
          <a:bodyPr/>
          <a:lstStyle/>
          <a:p>
            <a:r>
              <a:rPr lang="en-US" dirty="0" smtClean="0"/>
              <a:t>Executive summary</a:t>
            </a:r>
            <a:endParaRPr lang="en-US" dirty="0"/>
          </a:p>
        </p:txBody>
      </p:sp>
      <p:sp>
        <p:nvSpPr>
          <p:cNvPr id="7" name="TextBox 6"/>
          <p:cNvSpPr txBox="1"/>
          <p:nvPr/>
        </p:nvSpPr>
        <p:spPr>
          <a:xfrm>
            <a:off x="224178" y="1071226"/>
            <a:ext cx="8619086" cy="515359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wrap="square" lIns="167915" tIns="167915" rIns="167915" bIns="167915" rtlCol="0">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ts val="1020"/>
              </a:spcBef>
              <a:spcAft>
                <a:spcPct val="0"/>
              </a:spcAft>
              <a:buClr>
                <a:srgbClr val="000000"/>
              </a:buClr>
            </a:pPr>
            <a:r>
              <a:rPr lang="en-US" kern="1200" dirty="0">
                <a:ea typeface="+mn-ea"/>
                <a:cs typeface="+mn-cs"/>
              </a:rPr>
              <a:t>In response to increasing sophistication of partners and of analysis and forecasting capabilities, OWA is </a:t>
            </a:r>
            <a:r>
              <a:rPr lang="en-US" b="1" kern="1200" dirty="0">
                <a:ea typeface="+mn-ea"/>
                <a:cs typeface="+mn-cs"/>
              </a:rPr>
              <a:t>helping the National Weather Service become an increasingly customer-centric organization</a:t>
            </a:r>
            <a:r>
              <a:rPr lang="en-US" kern="1200" dirty="0">
                <a:ea typeface="+mn-ea"/>
                <a:cs typeface="+mn-cs"/>
              </a:rPr>
              <a:t> focused on supporting partner decision-making that protects lives and property</a:t>
            </a:r>
          </a:p>
          <a:p>
            <a:pPr lvl="1" fontAlgn="base">
              <a:spcBef>
                <a:spcPts val="1020"/>
              </a:spcBef>
              <a:spcAft>
                <a:spcPct val="0"/>
              </a:spcAft>
              <a:buClr>
                <a:srgbClr val="000000"/>
              </a:buClr>
            </a:pPr>
            <a:r>
              <a:rPr lang="en-US" kern="1200" dirty="0">
                <a:ea typeface="+mn-ea"/>
                <a:cs typeface="+mn-cs"/>
              </a:rPr>
              <a:t>The </a:t>
            </a:r>
            <a:r>
              <a:rPr lang="en-US" b="1" kern="1200" dirty="0">
                <a:ea typeface="+mn-ea"/>
                <a:cs typeface="+mn-cs"/>
              </a:rPr>
              <a:t>current NWS field structure is not designed to consistently support the “deep relationships” </a:t>
            </a:r>
            <a:r>
              <a:rPr lang="en-US" b="1" kern="1200" dirty="0" err="1">
                <a:ea typeface="+mn-ea"/>
                <a:cs typeface="+mn-cs"/>
              </a:rPr>
              <a:t>IDSS</a:t>
            </a:r>
            <a:r>
              <a:rPr lang="en-US" b="1" kern="1200" dirty="0">
                <a:ea typeface="+mn-ea"/>
                <a:cs typeface="+mn-cs"/>
              </a:rPr>
              <a:t> operating model</a:t>
            </a:r>
            <a:r>
              <a:rPr lang="en-US" kern="1200" dirty="0">
                <a:ea typeface="+mn-ea"/>
                <a:cs typeface="+mn-cs"/>
              </a:rPr>
              <a:t>. The field structure is a one-size-fits-all, jack-of-all-trades staffing model, and has also resulted in </a:t>
            </a:r>
            <a:r>
              <a:rPr lang="en-US" kern="1200" dirty="0" err="1">
                <a:ea typeface="+mn-ea"/>
                <a:cs typeface="+mn-cs"/>
              </a:rPr>
              <a:t>siloed</a:t>
            </a:r>
            <a:r>
              <a:rPr lang="en-US" kern="1200" dirty="0">
                <a:ea typeface="+mn-ea"/>
                <a:cs typeface="+mn-cs"/>
              </a:rPr>
              <a:t> operations. </a:t>
            </a:r>
            <a:endParaRPr lang="en-US" sz="1500" kern="1200" dirty="0">
              <a:ea typeface="+mn-ea"/>
              <a:cs typeface="+mn-cs"/>
            </a:endParaRPr>
          </a:p>
          <a:p>
            <a:pPr lvl="1" fontAlgn="base">
              <a:spcBef>
                <a:spcPts val="1020"/>
              </a:spcBef>
              <a:spcAft>
                <a:spcPct val="0"/>
              </a:spcAft>
              <a:buClr>
                <a:srgbClr val="000000"/>
              </a:buClr>
            </a:pPr>
            <a:r>
              <a:rPr lang="en-US" kern="1200" dirty="0">
                <a:ea typeface="+mn-ea"/>
                <a:cs typeface="+mn-cs"/>
              </a:rPr>
              <a:t>To address these challenges, </a:t>
            </a:r>
            <a:r>
              <a:rPr lang="en-US" b="1" kern="1200" dirty="0">
                <a:ea typeface="+mn-ea"/>
                <a:cs typeface="+mn-cs"/>
              </a:rPr>
              <a:t>NWS has aligned on a vision for a “Fully Integrated Field Structure,”</a:t>
            </a:r>
            <a:r>
              <a:rPr lang="en-US" kern="1200" dirty="0">
                <a:ea typeface="+mn-ea"/>
                <a:cs typeface="+mn-cs"/>
              </a:rPr>
              <a:t> which is enabled by a collaborative forecast process, distributes </a:t>
            </a:r>
            <a:r>
              <a:rPr lang="en-US" kern="1200" dirty="0" err="1">
                <a:ea typeface="+mn-ea"/>
                <a:cs typeface="+mn-cs"/>
              </a:rPr>
              <a:t>IDSS</a:t>
            </a:r>
            <a:r>
              <a:rPr lang="en-US" kern="1200" dirty="0">
                <a:ea typeface="+mn-ea"/>
                <a:cs typeface="+mn-cs"/>
              </a:rPr>
              <a:t> staff to align to partners, develops cadres of focused, experienced warning staff, and aligns staff strategically for cross-cutting functions</a:t>
            </a:r>
            <a:endParaRPr lang="en-US" sz="1500" kern="1200" dirty="0">
              <a:ea typeface="+mn-ea"/>
              <a:cs typeface="+mn-cs"/>
            </a:endParaRPr>
          </a:p>
          <a:p>
            <a:pPr lvl="1" fontAlgn="base">
              <a:spcBef>
                <a:spcPts val="1020"/>
              </a:spcBef>
              <a:spcAft>
                <a:spcPct val="0"/>
              </a:spcAft>
              <a:buClr>
                <a:srgbClr val="000000"/>
              </a:buClr>
            </a:pPr>
            <a:r>
              <a:rPr lang="en-US" kern="1200" dirty="0">
                <a:ea typeface="+mn-ea"/>
                <a:cs typeface="+mn-cs"/>
              </a:rPr>
              <a:t>The vision could be achieved within current NWS staffing levels but </a:t>
            </a:r>
            <a:r>
              <a:rPr lang="en-US" b="1" kern="1200" dirty="0">
                <a:ea typeface="+mn-ea"/>
                <a:cs typeface="+mn-cs"/>
              </a:rPr>
              <a:t>requires significant “unlocks” of staff capacity and will be achieved through a phased approach, not a “light switch event”</a:t>
            </a:r>
          </a:p>
          <a:p>
            <a:pPr lvl="1" fontAlgn="base">
              <a:spcBef>
                <a:spcPts val="1020"/>
              </a:spcBef>
              <a:spcAft>
                <a:spcPct val="0"/>
              </a:spcAft>
              <a:buClr>
                <a:srgbClr val="000000"/>
              </a:buClr>
            </a:pPr>
            <a:r>
              <a:rPr lang="en-US" b="1" kern="1200" dirty="0">
                <a:ea typeface="+mn-ea"/>
                <a:cs typeface="+mn-cs"/>
              </a:rPr>
              <a:t>NWS is building momentum internally and externally </a:t>
            </a:r>
            <a:r>
              <a:rPr lang="en-US" kern="1200" dirty="0">
                <a:ea typeface="+mn-ea"/>
                <a:cs typeface="+mn-cs"/>
              </a:rPr>
              <a:t>to ensure the OWA project is tested, evaluated, and acted upon – NWS has already begun testing </a:t>
            </a:r>
            <a:r>
              <a:rPr lang="en-US" kern="1200" dirty="0" err="1">
                <a:ea typeface="+mn-ea"/>
                <a:cs typeface="+mn-cs"/>
              </a:rPr>
              <a:t>IDSS</a:t>
            </a:r>
            <a:r>
              <a:rPr lang="en-US" kern="1200" dirty="0">
                <a:ea typeface="+mn-ea"/>
                <a:cs typeface="+mn-cs"/>
              </a:rPr>
              <a:t> ideas, scheduled tests of a collaborative forecast process to begin in FY17, and started aligning resources given testing needs</a:t>
            </a:r>
            <a:endParaRPr lang="en-US" sz="1500" kern="1200" dirty="0">
              <a:ea typeface="+mn-ea"/>
              <a:cs typeface="+mn-cs"/>
            </a:endParaRPr>
          </a:p>
          <a:p>
            <a:pPr lvl="1" fontAlgn="base">
              <a:spcBef>
                <a:spcPts val="1020"/>
              </a:spcBef>
              <a:spcAft>
                <a:spcPct val="0"/>
              </a:spcAft>
              <a:buClr>
                <a:srgbClr val="000000"/>
              </a:buClr>
            </a:pPr>
            <a:r>
              <a:rPr lang="en-US" b="1" kern="1200" dirty="0">
                <a:ea typeface="+mn-ea"/>
                <a:cs typeface="+mn-cs"/>
              </a:rPr>
              <a:t>Achieving this vision will require sustained attention from NWS and NOAA leadership </a:t>
            </a:r>
            <a:r>
              <a:rPr lang="en-US" kern="1200" dirty="0">
                <a:ea typeface="+mn-ea"/>
                <a:cs typeface="+mn-cs"/>
              </a:rPr>
              <a:t>to make investments required throughout the test-evaluate-involve process and to navigate the political and cultural landscape, including Congress, core and deep partners, </a:t>
            </a:r>
            <a:r>
              <a:rPr lang="en-US" kern="1200" dirty="0" err="1">
                <a:ea typeface="+mn-ea"/>
                <a:cs typeface="+mn-cs"/>
              </a:rPr>
              <a:t>NWSEO</a:t>
            </a:r>
            <a:r>
              <a:rPr lang="en-US" kern="1200" dirty="0">
                <a:ea typeface="+mn-ea"/>
                <a:cs typeface="+mn-cs"/>
              </a:rPr>
              <a:t> (e.g., in upcoming CBA negotiations), NWS leadership, and staff</a:t>
            </a:r>
            <a:endParaRPr lang="en-US" sz="1500" b="1" kern="1200" dirty="0">
              <a:ea typeface="+mn-ea"/>
              <a:cs typeface="+mn-cs"/>
            </a:endParaRPr>
          </a:p>
        </p:txBody>
      </p:sp>
    </p:spTree>
    <p:custDataLst>
      <p:tags r:id="rId1"/>
    </p:custDataLst>
    <p:extLst>
      <p:ext uri="{BB962C8B-B14F-4D97-AF65-F5344CB8AC3E}">
        <p14:creationId xmlns:p14="http://schemas.microsoft.com/office/powerpoint/2010/main" val="1727945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622" y="1622"/>
          <a:ext cx="1619" cy="1619"/>
        </p:xfrm>
        <a:graphic>
          <a:graphicData uri="http://schemas.openxmlformats.org/presentationml/2006/ole">
            <mc:AlternateContent xmlns:mc="http://schemas.openxmlformats.org/markup-compatibility/2006">
              <mc:Choice xmlns:v="urn:schemas-microsoft-com:vml" Requires="v">
                <p:oleObj spid="_x0000_s4105" name="think-cell Slide" r:id="rId5" imgW="524" imgH="526" progId="TCLayout.ActiveDocument.1">
                  <p:embed/>
                </p:oleObj>
              </mc:Choice>
              <mc:Fallback>
                <p:oleObj name="think-cell Slide" r:id="rId5" imgW="524" imgH="526" progId="TCLayout.ActiveDocument.1">
                  <p:embed/>
                  <p:pic>
                    <p:nvPicPr>
                      <p:cNvPr id="0" name=""/>
                      <p:cNvPicPr/>
                      <p:nvPr/>
                    </p:nvPicPr>
                    <p:blipFill>
                      <a:blip r:embed="rId6"/>
                      <a:stretch>
                        <a:fillRect/>
                      </a:stretch>
                    </p:blipFill>
                    <p:spPr>
                      <a:xfrm>
                        <a:off x="1622" y="1622"/>
                        <a:ext cx="1619" cy="1619"/>
                      </a:xfrm>
                      <a:prstGeom prst="rect">
                        <a:avLst/>
                      </a:prstGeom>
                    </p:spPr>
                  </p:pic>
                </p:oleObj>
              </mc:Fallback>
            </mc:AlternateContent>
          </a:graphicData>
        </a:graphic>
      </p:graphicFrame>
      <p:sp>
        <p:nvSpPr>
          <p:cNvPr id="2" name="Title 1"/>
          <p:cNvSpPr>
            <a:spLocks noGrp="1"/>
          </p:cNvSpPr>
          <p:nvPr>
            <p:ph type="title"/>
          </p:nvPr>
        </p:nvSpPr>
        <p:spPr>
          <a:xfrm>
            <a:off x="1224601" y="190775"/>
            <a:ext cx="7744457" cy="596653"/>
          </a:xfrm>
        </p:spPr>
        <p:txBody>
          <a:bodyPr/>
          <a:lstStyle/>
          <a:p>
            <a:pPr>
              <a:tabLst/>
            </a:pPr>
            <a:r>
              <a:rPr lang="en-US" dirty="0" smtClean="0"/>
              <a:t>NWS is building on its science-based service operating model to achieve a Weather-Ready Nation</a:t>
            </a:r>
            <a:endParaRPr lang="en-US" dirty="0"/>
          </a:p>
        </p:txBody>
      </p:sp>
      <p:pic>
        <p:nvPicPr>
          <p:cNvPr id="4" name="Picture 3"/>
          <p:cNvPicPr>
            <a:picLocks noChangeAspect="1"/>
          </p:cNvPicPr>
          <p:nvPr/>
        </p:nvPicPr>
        <p:blipFill>
          <a:blip r:embed="rId7"/>
          <a:stretch>
            <a:fillRect/>
          </a:stretch>
        </p:blipFill>
        <p:spPr>
          <a:xfrm>
            <a:off x="899466" y="1172920"/>
            <a:ext cx="6664568" cy="5115005"/>
          </a:xfrm>
          <a:prstGeom prst="rect">
            <a:avLst/>
          </a:prstGeom>
        </p:spPr>
      </p:pic>
    </p:spTree>
    <p:extLst>
      <p:ext uri="{BB962C8B-B14F-4D97-AF65-F5344CB8AC3E}">
        <p14:creationId xmlns:p14="http://schemas.microsoft.com/office/powerpoint/2010/main" val="4037846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622" y="1622"/>
          <a:ext cx="1619" cy="1619"/>
        </p:xfrm>
        <a:graphic>
          <a:graphicData uri="http://schemas.openxmlformats.org/presentationml/2006/ole">
            <mc:AlternateContent xmlns:mc="http://schemas.openxmlformats.org/markup-compatibility/2006">
              <mc:Choice xmlns:v="urn:schemas-microsoft-com:vml" Requires="v">
                <p:oleObj spid="_x0000_s5129" name="think-cell Slide" r:id="rId9" imgW="524" imgH="526" progId="TCLayout.ActiveDocument.1">
                  <p:embed/>
                </p:oleObj>
              </mc:Choice>
              <mc:Fallback>
                <p:oleObj name="think-cell Slide" r:id="rId9" imgW="524" imgH="526" progId="TCLayout.ActiveDocument.1">
                  <p:embed/>
                  <p:pic>
                    <p:nvPicPr>
                      <p:cNvPr id="0" name=""/>
                      <p:cNvPicPr/>
                      <p:nvPr/>
                    </p:nvPicPr>
                    <p:blipFill>
                      <a:blip r:embed="rId10"/>
                      <a:stretch>
                        <a:fillRect/>
                      </a:stretch>
                    </p:blipFill>
                    <p:spPr>
                      <a:xfrm>
                        <a:off x="1622" y="1622"/>
                        <a:ext cx="1619" cy="1619"/>
                      </a:xfrm>
                      <a:prstGeom prst="rect">
                        <a:avLst/>
                      </a:prstGeom>
                    </p:spPr>
                  </p:pic>
                </p:oleObj>
              </mc:Fallback>
            </mc:AlternateContent>
          </a:graphicData>
        </a:graphic>
      </p:graphicFrame>
      <p:sp>
        <p:nvSpPr>
          <p:cNvPr id="2" name="Title 1"/>
          <p:cNvSpPr>
            <a:spLocks noGrp="1"/>
          </p:cNvSpPr>
          <p:nvPr>
            <p:ph type="title"/>
          </p:nvPr>
        </p:nvSpPr>
        <p:spPr>
          <a:xfrm>
            <a:off x="1224601" y="41612"/>
            <a:ext cx="7744457" cy="894980"/>
          </a:xfrm>
        </p:spPr>
        <p:txBody>
          <a:bodyPr/>
          <a:lstStyle/>
          <a:p>
            <a:pPr>
              <a:tabLst/>
            </a:pPr>
            <a:r>
              <a:rPr lang="en-US" dirty="0" smtClean="0"/>
              <a:t>Delivering on the science-based service operating model requires additional changes to field office structure, workforce, and operations</a:t>
            </a:r>
            <a:endParaRPr lang="en-US" dirty="0"/>
          </a:p>
        </p:txBody>
      </p:sp>
      <p:sp>
        <p:nvSpPr>
          <p:cNvPr id="8" name="Rectangle 7"/>
          <p:cNvSpPr>
            <a:spLocks/>
          </p:cNvSpPr>
          <p:nvPr/>
        </p:nvSpPr>
        <p:spPr>
          <a:xfrm>
            <a:off x="195176" y="1102693"/>
            <a:ext cx="8555230" cy="5186485"/>
          </a:xfrm>
          <a:prstGeom prst="rect">
            <a:avLst/>
          </a:prstGeom>
          <a:solidFill>
            <a:schemeClr val="bg1"/>
          </a:solidFill>
          <a:ln w="19050">
            <a:gradFill flip="none" rotWithShape="1">
              <a:gsLst>
                <a:gs pos="0">
                  <a:schemeClr val="accent4">
                    <a:lumMod val="50000"/>
                    <a:lumOff val="50000"/>
                  </a:schemeClr>
                </a:gs>
                <a:gs pos="100000">
                  <a:schemeClr val="accent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9" name="TextBox 8"/>
          <p:cNvSpPr txBox="1">
            <a:spLocks/>
          </p:cNvSpPr>
          <p:nvPr/>
        </p:nvSpPr>
        <p:spPr>
          <a:xfrm>
            <a:off x="195176" y="1102693"/>
            <a:ext cx="3617487" cy="537832"/>
          </a:xfrm>
          <a:prstGeom prst="rect">
            <a:avLst/>
          </a:prstGeom>
          <a:solidFill>
            <a:schemeClr val="accent4">
              <a:lumMod val="50000"/>
              <a:lumOff val="50000"/>
            </a:schemeClr>
          </a:solidFill>
          <a:ln w="9525">
            <a:noFill/>
            <a:miter lim="800000"/>
            <a:headEnd/>
            <a:tailEnd/>
          </a:ln>
          <a:effectLst/>
        </p:spPr>
        <p:txBody>
          <a:bodyPr vert="horz" wrap="square" lIns="114217" tIns="114217" rIns="114217" bIns="114217" numCol="1" anchor="ctr" anchorCtr="0" compatLnSpc="1">
            <a:prstTxWarp prst="textNoShape">
              <a:avLst/>
            </a:prstTxWarp>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652" lvl="1" indent="0" fontAlgn="base">
              <a:spcBef>
                <a:spcPct val="50000"/>
              </a:spcBef>
              <a:spcAft>
                <a:spcPct val="0"/>
              </a:spcAft>
              <a:buClr>
                <a:srgbClr val="000000"/>
              </a:buClr>
              <a:buNone/>
            </a:pPr>
            <a:r>
              <a:rPr lang="en-US" b="1" kern="1200" dirty="0">
                <a:solidFill>
                  <a:srgbClr val="FFFFFF"/>
                </a:solidFill>
                <a:ea typeface="+mn-ea"/>
                <a:cs typeface="+mn-cs"/>
              </a:rPr>
              <a:t>From the operations and workforce of today …</a:t>
            </a:r>
          </a:p>
        </p:txBody>
      </p:sp>
      <p:sp>
        <p:nvSpPr>
          <p:cNvPr id="10" name="TextBox 9"/>
          <p:cNvSpPr txBox="1">
            <a:spLocks/>
          </p:cNvSpPr>
          <p:nvPr/>
        </p:nvSpPr>
        <p:spPr>
          <a:xfrm>
            <a:off x="4364788" y="1102693"/>
            <a:ext cx="4385618" cy="537832"/>
          </a:xfrm>
          <a:prstGeom prst="rect">
            <a:avLst/>
          </a:prstGeom>
          <a:solidFill>
            <a:schemeClr val="accent4"/>
          </a:solidFill>
          <a:ln w="9525">
            <a:noFill/>
            <a:miter lim="800000"/>
            <a:headEnd/>
            <a:tailEnd/>
          </a:ln>
          <a:effectLst/>
        </p:spPr>
        <p:txBody>
          <a:bodyPr vert="horz" wrap="square" lIns="279859" tIns="114217" rIns="114217" bIns="114217" numCol="1" anchor="ctr" anchorCtr="0" compatLnSpc="1">
            <a:prstTxWarp prst="textNoShape">
              <a:avLst/>
            </a:prstTxWarp>
            <a:noAutofit/>
          </a:bodyPr>
          <a:lstStyle>
            <a:defPPr>
              <a:defRPr lang="en-US"/>
            </a:defPPr>
            <a:lvl1pPr lvl="0" indent="0" defTabSz="895350">
              <a:buClr>
                <a:schemeClr val="tx2"/>
              </a:buClr>
              <a:defRPr baseline="0"/>
            </a:lvl1pPr>
            <a:lvl2pPr marL="1619" lvl="1" indent="0" defTabSz="895350">
              <a:spcBef>
                <a:spcPct val="50000"/>
              </a:spcBef>
              <a:buClr>
                <a:srgbClr val="000000"/>
              </a:buClr>
              <a:buSzPct val="125000"/>
              <a:buFont typeface="Arial" charset="0"/>
              <a:buNone/>
              <a:defRPr sz="2000" baseline="0">
                <a:solidFill>
                  <a:schemeClr val="bg1"/>
                </a:solidFill>
                <a:latin typeface="Century Gothic" panose="020B0502020202020204" pitchFamily="34" charset="0"/>
              </a:defRPr>
            </a:lvl2pPr>
            <a:lvl3pPr marL="457200" lvl="2" indent="-261938" defTabSz="895350">
              <a:buClr>
                <a:schemeClr val="tx2"/>
              </a:buClr>
              <a:buSzPct val="120000"/>
              <a:buFont typeface="Arial" charset="0"/>
              <a:buChar char="–"/>
              <a:defRPr baseline="0"/>
            </a:lvl3pPr>
            <a:lvl4pPr marL="614363" lvl="3" indent="-155575" defTabSz="895350">
              <a:buClr>
                <a:schemeClr val="tx2"/>
              </a:buClr>
              <a:buSzPct val="120000"/>
              <a:buFont typeface="Arial" charset="0"/>
              <a:buChar char="▫"/>
              <a:defRPr baseline="0"/>
            </a:lvl4pPr>
            <a:lvl5pPr marL="749808" lvl="4" indent="-130175" defTabSz="895350">
              <a:buClr>
                <a:schemeClr val="tx2"/>
              </a:buClr>
              <a:buSzPct val="89000"/>
              <a:buFont typeface="Arial" charset="0"/>
              <a:buChar char="-"/>
              <a:defRPr baseline="0"/>
            </a:lvl5pPr>
            <a:lvl6pPr marL="749808" indent="-130175" defTabSz="895350" fontAlgn="base">
              <a:spcBef>
                <a:spcPct val="0"/>
              </a:spcBef>
              <a:spcAft>
                <a:spcPct val="0"/>
              </a:spcAft>
              <a:buClr>
                <a:schemeClr val="tx2"/>
              </a:buClr>
              <a:buSzPct val="89000"/>
              <a:buFont typeface="Arial" charset="0"/>
              <a:buChar char="-"/>
              <a:defRPr baseline="0"/>
            </a:lvl6pPr>
            <a:lvl7pPr marL="749808" indent="-130175" defTabSz="895350" fontAlgn="base">
              <a:spcBef>
                <a:spcPct val="0"/>
              </a:spcBef>
              <a:spcAft>
                <a:spcPct val="0"/>
              </a:spcAft>
              <a:buClr>
                <a:schemeClr val="tx2"/>
              </a:buClr>
              <a:buSzPct val="89000"/>
              <a:buFont typeface="Arial" charset="0"/>
              <a:buChar char="-"/>
              <a:defRPr baseline="0"/>
            </a:lvl7pPr>
            <a:lvl8pPr marL="749808" indent="-130175" defTabSz="895350" fontAlgn="base">
              <a:spcBef>
                <a:spcPct val="0"/>
              </a:spcBef>
              <a:spcAft>
                <a:spcPct val="0"/>
              </a:spcAft>
              <a:buClr>
                <a:schemeClr val="tx2"/>
              </a:buClr>
              <a:buSzPct val="89000"/>
              <a:buFont typeface="Arial" charset="0"/>
              <a:buChar char="-"/>
              <a:defRPr baseline="0"/>
            </a:lvl8pPr>
            <a:lvl9pPr marL="749808" indent="-130175" defTabSz="895350" fontAlgn="base">
              <a:spcBef>
                <a:spcPct val="0"/>
              </a:spcBef>
              <a:spcAft>
                <a:spcPct val="0"/>
              </a:spcAft>
              <a:buClr>
                <a:schemeClr val="tx2"/>
              </a:buClr>
              <a:buSzPct val="89000"/>
              <a:buFont typeface="Arial" charset="0"/>
              <a:buChar char="-"/>
              <a:defRPr baseline="0"/>
            </a:lvl9pPr>
          </a:lstStyle>
          <a:p>
            <a:pPr lvl="1" fontAlgn="base">
              <a:spcAft>
                <a:spcPct val="0"/>
              </a:spcAft>
            </a:pPr>
            <a:r>
              <a:rPr lang="en-US" sz="1400" b="1" kern="1200" dirty="0">
                <a:solidFill>
                  <a:srgbClr val="FFFFFF"/>
                </a:solidFill>
                <a:latin typeface="Arial"/>
                <a:ea typeface="+mn-ea"/>
                <a:cs typeface="+mn-cs"/>
              </a:rPr>
              <a:t>…to an operations and workforce positioned for </a:t>
            </a:r>
            <a:r>
              <a:rPr lang="en-US" sz="1400" b="1" kern="1200" dirty="0" err="1">
                <a:solidFill>
                  <a:srgbClr val="FFFFFF"/>
                </a:solidFill>
                <a:latin typeface="Arial"/>
                <a:ea typeface="+mn-ea"/>
                <a:cs typeface="+mn-cs"/>
              </a:rPr>
              <a:t>IDSS</a:t>
            </a:r>
            <a:r>
              <a:rPr lang="en-US" sz="1400" b="1" kern="1200" dirty="0">
                <a:solidFill>
                  <a:srgbClr val="FFFFFF"/>
                </a:solidFill>
                <a:latin typeface="Arial"/>
                <a:ea typeface="+mn-ea"/>
                <a:cs typeface="+mn-cs"/>
              </a:rPr>
              <a:t> needs of tomorrow</a:t>
            </a:r>
          </a:p>
        </p:txBody>
      </p:sp>
      <p:sp>
        <p:nvSpPr>
          <p:cNvPr id="11" name="Chevron 10"/>
          <p:cNvSpPr>
            <a:spLocks/>
          </p:cNvSpPr>
          <p:nvPr/>
        </p:nvSpPr>
        <p:spPr>
          <a:xfrm>
            <a:off x="4147897" y="1102693"/>
            <a:ext cx="390413" cy="537832"/>
          </a:xfrm>
          <a:prstGeom prst="chevron">
            <a:avLst>
              <a:gd name="adj" fmla="val 28981"/>
            </a:avLst>
          </a:prstGeom>
          <a:solidFill>
            <a:schemeClr val="accent4">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kern="1200" dirty="0" err="1">
              <a:solidFill>
                <a:srgbClr val="000000"/>
              </a:solidFill>
            </a:endParaRPr>
          </a:p>
        </p:txBody>
      </p:sp>
      <p:sp>
        <p:nvSpPr>
          <p:cNvPr id="12" name="Chevron 11"/>
          <p:cNvSpPr>
            <a:spLocks/>
          </p:cNvSpPr>
          <p:nvPr/>
        </p:nvSpPr>
        <p:spPr>
          <a:xfrm>
            <a:off x="3873698" y="1102693"/>
            <a:ext cx="354722" cy="537832"/>
          </a:xfrm>
          <a:prstGeom prst="chevron">
            <a:avLst>
              <a:gd name="adj" fmla="val 34241"/>
            </a:avLst>
          </a:prstGeom>
          <a:solidFill>
            <a:schemeClr val="accent4">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kern="1200" dirty="0" err="1">
              <a:solidFill>
                <a:srgbClr val="000000"/>
              </a:solidFill>
            </a:endParaRPr>
          </a:p>
        </p:txBody>
      </p:sp>
      <p:sp>
        <p:nvSpPr>
          <p:cNvPr id="13" name="Chevron 12"/>
          <p:cNvSpPr>
            <a:spLocks/>
          </p:cNvSpPr>
          <p:nvPr/>
        </p:nvSpPr>
        <p:spPr>
          <a:xfrm>
            <a:off x="3665017" y="1102693"/>
            <a:ext cx="289206" cy="537832"/>
          </a:xfrm>
          <a:prstGeom prst="chevron">
            <a:avLst>
              <a:gd name="adj" fmla="val 48932"/>
            </a:avLst>
          </a:prstGeom>
          <a:solidFill>
            <a:schemeClr val="accent4">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kern="1200" dirty="0" err="1">
              <a:solidFill>
                <a:srgbClr val="000000"/>
              </a:solidFill>
            </a:endParaRPr>
          </a:p>
        </p:txBody>
      </p:sp>
      <p:cxnSp>
        <p:nvCxnSpPr>
          <p:cNvPr id="14" name="Straight Connector 13"/>
          <p:cNvCxnSpPr>
            <a:cxnSpLocks/>
          </p:cNvCxnSpPr>
          <p:nvPr/>
        </p:nvCxnSpPr>
        <p:spPr>
          <a:xfrm flipH="1">
            <a:off x="4485921" y="1693043"/>
            <a:ext cx="22856" cy="4256837"/>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525418" y="1804481"/>
            <a:ext cx="3150820"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solidFill>
                  <a:srgbClr val="002960"/>
                </a:solidFill>
                <a:latin typeface="Arial" charset="0"/>
                <a:ea typeface="+mn-ea"/>
                <a:cs typeface="+mn-cs"/>
              </a:rPr>
              <a:t>Staffing levels based on </a:t>
            </a:r>
            <a:r>
              <a:rPr lang="en-US" sz="1400" b="1" kern="1200" dirty="0" err="1">
                <a:solidFill>
                  <a:srgbClr val="002960"/>
                </a:solidFill>
                <a:latin typeface="Arial" charset="0"/>
                <a:ea typeface="+mn-ea"/>
                <a:cs typeface="+mn-cs"/>
              </a:rPr>
              <a:t>IDSS</a:t>
            </a:r>
            <a:endParaRPr lang="en-US" sz="1400" kern="1200" dirty="0">
              <a:latin typeface="Arial" charset="0"/>
              <a:ea typeface="+mn-ea"/>
              <a:cs typeface="+mn-cs"/>
            </a:endParaRPr>
          </a:p>
        </p:txBody>
      </p:sp>
      <p:sp>
        <p:nvSpPr>
          <p:cNvPr id="45" name="Oval 44"/>
          <p:cNvSpPr>
            <a:spLocks/>
          </p:cNvSpPr>
          <p:nvPr/>
        </p:nvSpPr>
        <p:spPr>
          <a:xfrm>
            <a:off x="4641476" y="1804480"/>
            <a:ext cx="701324" cy="701281"/>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noAutofit/>
          </a:bodyPr>
          <a:lstStyle/>
          <a:p>
            <a:pPr algn="ctr" fontAlgn="base">
              <a:spcBef>
                <a:spcPct val="0"/>
              </a:spcBef>
              <a:spcAft>
                <a:spcPct val="0"/>
              </a:spcAft>
            </a:pPr>
            <a:endParaRPr lang="en-US" kern="1200" dirty="0" err="1">
              <a:solidFill>
                <a:srgbClr val="000000"/>
              </a:solidFill>
            </a:endParaRPr>
          </a:p>
        </p:txBody>
      </p:sp>
      <p:grpSp>
        <p:nvGrpSpPr>
          <p:cNvPr id="46" name="Group 45"/>
          <p:cNvGrpSpPr/>
          <p:nvPr/>
        </p:nvGrpSpPr>
        <p:grpSpPr>
          <a:xfrm>
            <a:off x="4813855" y="1965142"/>
            <a:ext cx="356566" cy="379959"/>
            <a:chOff x="10668001" y="2317750"/>
            <a:chExt cx="846138" cy="901701"/>
          </a:xfrm>
          <a:solidFill>
            <a:schemeClr val="bg1"/>
          </a:solidFill>
        </p:grpSpPr>
        <p:sp>
          <p:nvSpPr>
            <p:cNvPr id="47" name="Freeform 68"/>
            <p:cNvSpPr>
              <a:spLocks noEditPoints="1"/>
            </p:cNvSpPr>
            <p:nvPr/>
          </p:nvSpPr>
          <p:spPr bwMode="auto">
            <a:xfrm>
              <a:off x="10960101" y="2317750"/>
              <a:ext cx="277813" cy="247650"/>
            </a:xfrm>
            <a:custGeom>
              <a:avLst/>
              <a:gdLst>
                <a:gd name="T0" fmla="*/ 16 w 110"/>
                <a:gd name="T1" fmla="*/ 75 h 98"/>
                <a:gd name="T2" fmla="*/ 18 w 110"/>
                <a:gd name="T3" fmla="*/ 79 h 98"/>
                <a:gd name="T4" fmla="*/ 10 w 110"/>
                <a:gd name="T5" fmla="*/ 88 h 98"/>
                <a:gd name="T6" fmla="*/ 8 w 110"/>
                <a:gd name="T7" fmla="*/ 89 h 98"/>
                <a:gd name="T8" fmla="*/ 7 w 110"/>
                <a:gd name="T9" fmla="*/ 94 h 98"/>
                <a:gd name="T10" fmla="*/ 11 w 110"/>
                <a:gd name="T11" fmla="*/ 98 h 98"/>
                <a:gd name="T12" fmla="*/ 17 w 110"/>
                <a:gd name="T13" fmla="*/ 98 h 98"/>
                <a:gd name="T14" fmla="*/ 45 w 110"/>
                <a:gd name="T15" fmla="*/ 88 h 98"/>
                <a:gd name="T16" fmla="*/ 49 w 110"/>
                <a:gd name="T17" fmla="*/ 87 h 98"/>
                <a:gd name="T18" fmla="*/ 50 w 110"/>
                <a:gd name="T19" fmla="*/ 87 h 98"/>
                <a:gd name="T20" fmla="*/ 55 w 110"/>
                <a:gd name="T21" fmla="*/ 88 h 98"/>
                <a:gd name="T22" fmla="*/ 110 w 110"/>
                <a:gd name="T23" fmla="*/ 44 h 98"/>
                <a:gd name="T24" fmla="*/ 55 w 110"/>
                <a:gd name="T25" fmla="*/ 0 h 98"/>
                <a:gd name="T26" fmla="*/ 0 w 110"/>
                <a:gd name="T27" fmla="*/ 44 h 98"/>
                <a:gd name="T28" fmla="*/ 16 w 110"/>
                <a:gd name="T29" fmla="*/ 75 h 98"/>
                <a:gd name="T30" fmla="*/ 81 w 110"/>
                <a:gd name="T31" fmla="*/ 35 h 98"/>
                <a:gd name="T32" fmla="*/ 90 w 110"/>
                <a:gd name="T33" fmla="*/ 45 h 98"/>
                <a:gd name="T34" fmla="*/ 81 w 110"/>
                <a:gd name="T35" fmla="*/ 54 h 98"/>
                <a:gd name="T36" fmla="*/ 72 w 110"/>
                <a:gd name="T37" fmla="*/ 45 h 98"/>
                <a:gd name="T38" fmla="*/ 81 w 110"/>
                <a:gd name="T39" fmla="*/ 35 h 98"/>
                <a:gd name="T40" fmla="*/ 54 w 110"/>
                <a:gd name="T41" fmla="*/ 35 h 98"/>
                <a:gd name="T42" fmla="*/ 64 w 110"/>
                <a:gd name="T43" fmla="*/ 45 h 98"/>
                <a:gd name="T44" fmla="*/ 54 w 110"/>
                <a:gd name="T45" fmla="*/ 54 h 98"/>
                <a:gd name="T46" fmla="*/ 45 w 110"/>
                <a:gd name="T47" fmla="*/ 45 h 98"/>
                <a:gd name="T48" fmla="*/ 54 w 110"/>
                <a:gd name="T49" fmla="*/ 35 h 98"/>
                <a:gd name="T50" fmla="*/ 28 w 110"/>
                <a:gd name="T51" fmla="*/ 35 h 98"/>
                <a:gd name="T52" fmla="*/ 37 w 110"/>
                <a:gd name="T53" fmla="*/ 45 h 98"/>
                <a:gd name="T54" fmla="*/ 28 w 110"/>
                <a:gd name="T55" fmla="*/ 54 h 98"/>
                <a:gd name="T56" fmla="*/ 18 w 110"/>
                <a:gd name="T57" fmla="*/ 45 h 98"/>
                <a:gd name="T58" fmla="*/ 28 w 110"/>
                <a:gd name="T59" fmla="*/ 3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0" h="98">
                  <a:moveTo>
                    <a:pt x="16" y="75"/>
                  </a:moveTo>
                  <a:cubicBezTo>
                    <a:pt x="18" y="77"/>
                    <a:pt x="18" y="78"/>
                    <a:pt x="18" y="79"/>
                  </a:cubicBezTo>
                  <a:cubicBezTo>
                    <a:pt x="17" y="82"/>
                    <a:pt x="12" y="86"/>
                    <a:pt x="10" y="88"/>
                  </a:cubicBezTo>
                  <a:cubicBezTo>
                    <a:pt x="9" y="88"/>
                    <a:pt x="9" y="89"/>
                    <a:pt x="8" y="89"/>
                  </a:cubicBezTo>
                  <a:cubicBezTo>
                    <a:pt x="7" y="90"/>
                    <a:pt x="6" y="92"/>
                    <a:pt x="7" y="94"/>
                  </a:cubicBezTo>
                  <a:cubicBezTo>
                    <a:pt x="8" y="96"/>
                    <a:pt x="9" y="97"/>
                    <a:pt x="11" y="98"/>
                  </a:cubicBezTo>
                  <a:cubicBezTo>
                    <a:pt x="13" y="98"/>
                    <a:pt x="15" y="98"/>
                    <a:pt x="17" y="98"/>
                  </a:cubicBezTo>
                  <a:cubicBezTo>
                    <a:pt x="26" y="98"/>
                    <a:pt x="35" y="95"/>
                    <a:pt x="45" y="88"/>
                  </a:cubicBezTo>
                  <a:cubicBezTo>
                    <a:pt x="45" y="88"/>
                    <a:pt x="46" y="87"/>
                    <a:pt x="49" y="87"/>
                  </a:cubicBezTo>
                  <a:cubicBezTo>
                    <a:pt x="50" y="87"/>
                    <a:pt x="50" y="87"/>
                    <a:pt x="50" y="87"/>
                  </a:cubicBezTo>
                  <a:cubicBezTo>
                    <a:pt x="51" y="87"/>
                    <a:pt x="53" y="88"/>
                    <a:pt x="55" y="88"/>
                  </a:cubicBezTo>
                  <a:cubicBezTo>
                    <a:pt x="85" y="88"/>
                    <a:pt x="110" y="68"/>
                    <a:pt x="110" y="44"/>
                  </a:cubicBezTo>
                  <a:cubicBezTo>
                    <a:pt x="110" y="20"/>
                    <a:pt x="85" y="0"/>
                    <a:pt x="55" y="0"/>
                  </a:cubicBezTo>
                  <a:cubicBezTo>
                    <a:pt x="24" y="0"/>
                    <a:pt x="0" y="20"/>
                    <a:pt x="0" y="44"/>
                  </a:cubicBezTo>
                  <a:cubicBezTo>
                    <a:pt x="0" y="56"/>
                    <a:pt x="6" y="67"/>
                    <a:pt x="16" y="75"/>
                  </a:cubicBezTo>
                  <a:close/>
                  <a:moveTo>
                    <a:pt x="81" y="35"/>
                  </a:moveTo>
                  <a:cubicBezTo>
                    <a:pt x="86" y="35"/>
                    <a:pt x="90" y="40"/>
                    <a:pt x="90" y="45"/>
                  </a:cubicBezTo>
                  <a:cubicBezTo>
                    <a:pt x="90" y="50"/>
                    <a:pt x="86" y="54"/>
                    <a:pt x="81" y="54"/>
                  </a:cubicBezTo>
                  <a:cubicBezTo>
                    <a:pt x="76" y="54"/>
                    <a:pt x="72" y="50"/>
                    <a:pt x="72" y="45"/>
                  </a:cubicBezTo>
                  <a:cubicBezTo>
                    <a:pt x="72" y="40"/>
                    <a:pt x="76" y="35"/>
                    <a:pt x="81" y="35"/>
                  </a:cubicBezTo>
                  <a:close/>
                  <a:moveTo>
                    <a:pt x="54" y="35"/>
                  </a:moveTo>
                  <a:cubicBezTo>
                    <a:pt x="59" y="35"/>
                    <a:pt x="64" y="40"/>
                    <a:pt x="64" y="45"/>
                  </a:cubicBezTo>
                  <a:cubicBezTo>
                    <a:pt x="64" y="50"/>
                    <a:pt x="59" y="54"/>
                    <a:pt x="54" y="54"/>
                  </a:cubicBezTo>
                  <a:cubicBezTo>
                    <a:pt x="49" y="54"/>
                    <a:pt x="45" y="50"/>
                    <a:pt x="45" y="45"/>
                  </a:cubicBezTo>
                  <a:cubicBezTo>
                    <a:pt x="45" y="40"/>
                    <a:pt x="49" y="35"/>
                    <a:pt x="54" y="35"/>
                  </a:cubicBezTo>
                  <a:close/>
                  <a:moveTo>
                    <a:pt x="28" y="35"/>
                  </a:moveTo>
                  <a:cubicBezTo>
                    <a:pt x="33" y="35"/>
                    <a:pt x="37" y="40"/>
                    <a:pt x="37" y="45"/>
                  </a:cubicBezTo>
                  <a:cubicBezTo>
                    <a:pt x="37" y="50"/>
                    <a:pt x="33" y="54"/>
                    <a:pt x="28" y="54"/>
                  </a:cubicBezTo>
                  <a:cubicBezTo>
                    <a:pt x="22" y="54"/>
                    <a:pt x="18" y="50"/>
                    <a:pt x="18" y="45"/>
                  </a:cubicBezTo>
                  <a:cubicBezTo>
                    <a:pt x="18" y="40"/>
                    <a:pt x="22" y="35"/>
                    <a:pt x="28"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endParaRPr lang="en-US" kern="1200">
                <a:latin typeface="Arial" charset="0"/>
                <a:ea typeface="+mn-ea"/>
                <a:cs typeface="+mn-cs"/>
              </a:endParaRPr>
            </a:p>
          </p:txBody>
        </p:sp>
        <p:sp>
          <p:nvSpPr>
            <p:cNvPr id="48" name="Oval 69"/>
            <p:cNvSpPr>
              <a:spLocks noChangeArrowheads="1"/>
            </p:cNvSpPr>
            <p:nvPr/>
          </p:nvSpPr>
          <p:spPr bwMode="auto">
            <a:xfrm>
              <a:off x="10766426" y="2500313"/>
              <a:ext cx="155575" cy="155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endParaRPr lang="en-US" kern="1200">
                <a:latin typeface="Arial" charset="0"/>
                <a:ea typeface="+mn-ea"/>
                <a:cs typeface="+mn-cs"/>
              </a:endParaRPr>
            </a:p>
          </p:txBody>
        </p:sp>
        <p:sp>
          <p:nvSpPr>
            <p:cNvPr id="49" name="Oval 70"/>
            <p:cNvSpPr>
              <a:spLocks noChangeArrowheads="1"/>
            </p:cNvSpPr>
            <p:nvPr/>
          </p:nvSpPr>
          <p:spPr bwMode="auto">
            <a:xfrm>
              <a:off x="11255376" y="2500313"/>
              <a:ext cx="157163" cy="155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endParaRPr lang="en-US" kern="1200">
                <a:latin typeface="Arial" charset="0"/>
                <a:ea typeface="+mn-ea"/>
                <a:cs typeface="+mn-cs"/>
              </a:endParaRPr>
            </a:p>
          </p:txBody>
        </p:sp>
        <p:sp>
          <p:nvSpPr>
            <p:cNvPr id="50" name="Freeform 71"/>
            <p:cNvSpPr>
              <a:spLocks/>
            </p:cNvSpPr>
            <p:nvPr/>
          </p:nvSpPr>
          <p:spPr bwMode="auto">
            <a:xfrm>
              <a:off x="10668001" y="2684463"/>
              <a:ext cx="846138" cy="534988"/>
            </a:xfrm>
            <a:custGeom>
              <a:avLst/>
              <a:gdLst>
                <a:gd name="T0" fmla="*/ 311 w 335"/>
                <a:gd name="T1" fmla="*/ 0 h 212"/>
                <a:gd name="T2" fmla="*/ 296 w 335"/>
                <a:gd name="T3" fmla="*/ 0 h 212"/>
                <a:gd name="T4" fmla="*/ 264 w 335"/>
                <a:gd name="T5" fmla="*/ 0 h 212"/>
                <a:gd name="T6" fmla="*/ 217 w 335"/>
                <a:gd name="T7" fmla="*/ 0 h 212"/>
                <a:gd name="T8" fmla="*/ 194 w 335"/>
                <a:gd name="T9" fmla="*/ 23 h 212"/>
                <a:gd name="T10" fmla="*/ 194 w 335"/>
                <a:gd name="T11" fmla="*/ 56 h 212"/>
                <a:gd name="T12" fmla="*/ 167 w 335"/>
                <a:gd name="T13" fmla="*/ 77 h 212"/>
                <a:gd name="T14" fmla="*/ 141 w 335"/>
                <a:gd name="T15" fmla="*/ 56 h 212"/>
                <a:gd name="T16" fmla="*/ 141 w 335"/>
                <a:gd name="T17" fmla="*/ 23 h 212"/>
                <a:gd name="T18" fmla="*/ 117 w 335"/>
                <a:gd name="T19" fmla="*/ 0 h 212"/>
                <a:gd name="T20" fmla="*/ 70 w 335"/>
                <a:gd name="T21" fmla="*/ 0 h 212"/>
                <a:gd name="T22" fmla="*/ 38 w 335"/>
                <a:gd name="T23" fmla="*/ 0 h 212"/>
                <a:gd name="T24" fmla="*/ 23 w 335"/>
                <a:gd name="T25" fmla="*/ 0 h 212"/>
                <a:gd name="T26" fmla="*/ 0 w 335"/>
                <a:gd name="T27" fmla="*/ 23 h 212"/>
                <a:gd name="T28" fmla="*/ 0 w 335"/>
                <a:gd name="T29" fmla="*/ 99 h 212"/>
                <a:gd name="T30" fmla="*/ 23 w 335"/>
                <a:gd name="T31" fmla="*/ 122 h 212"/>
                <a:gd name="T32" fmla="*/ 25 w 335"/>
                <a:gd name="T33" fmla="*/ 122 h 212"/>
                <a:gd name="T34" fmla="*/ 25 w 335"/>
                <a:gd name="T35" fmla="*/ 43 h 212"/>
                <a:gd name="T36" fmla="*/ 34 w 335"/>
                <a:gd name="T37" fmla="*/ 43 h 212"/>
                <a:gd name="T38" fmla="*/ 34 w 335"/>
                <a:gd name="T39" fmla="*/ 206 h 212"/>
                <a:gd name="T40" fmla="*/ 54 w 335"/>
                <a:gd name="T41" fmla="*/ 212 h 212"/>
                <a:gd name="T42" fmla="*/ 66 w 335"/>
                <a:gd name="T43" fmla="*/ 211 h 212"/>
                <a:gd name="T44" fmla="*/ 66 w 335"/>
                <a:gd name="T45" fmla="*/ 107 h 212"/>
                <a:gd name="T46" fmla="*/ 75 w 335"/>
                <a:gd name="T47" fmla="*/ 107 h 212"/>
                <a:gd name="T48" fmla="*/ 75 w 335"/>
                <a:gd name="T49" fmla="*/ 211 h 212"/>
                <a:gd name="T50" fmla="*/ 87 w 335"/>
                <a:gd name="T51" fmla="*/ 212 h 212"/>
                <a:gd name="T52" fmla="*/ 106 w 335"/>
                <a:gd name="T53" fmla="*/ 207 h 212"/>
                <a:gd name="T54" fmla="*/ 106 w 335"/>
                <a:gd name="T55" fmla="*/ 43 h 212"/>
                <a:gd name="T56" fmla="*/ 115 w 335"/>
                <a:gd name="T57" fmla="*/ 43 h 212"/>
                <a:gd name="T58" fmla="*/ 115 w 335"/>
                <a:gd name="T59" fmla="*/ 76 h 212"/>
                <a:gd name="T60" fmla="*/ 162 w 335"/>
                <a:gd name="T61" fmla="*/ 113 h 212"/>
                <a:gd name="T62" fmla="*/ 167 w 335"/>
                <a:gd name="T63" fmla="*/ 114 h 212"/>
                <a:gd name="T64" fmla="*/ 172 w 335"/>
                <a:gd name="T65" fmla="*/ 113 h 212"/>
                <a:gd name="T66" fmla="*/ 220 w 335"/>
                <a:gd name="T67" fmla="*/ 76 h 212"/>
                <a:gd name="T68" fmla="*/ 220 w 335"/>
                <a:gd name="T69" fmla="*/ 43 h 212"/>
                <a:gd name="T70" fmla="*/ 228 w 335"/>
                <a:gd name="T71" fmla="*/ 43 h 212"/>
                <a:gd name="T72" fmla="*/ 228 w 335"/>
                <a:gd name="T73" fmla="*/ 207 h 212"/>
                <a:gd name="T74" fmla="*/ 248 w 335"/>
                <a:gd name="T75" fmla="*/ 212 h 212"/>
                <a:gd name="T76" fmla="*/ 260 w 335"/>
                <a:gd name="T77" fmla="*/ 211 h 212"/>
                <a:gd name="T78" fmla="*/ 260 w 335"/>
                <a:gd name="T79" fmla="*/ 107 h 212"/>
                <a:gd name="T80" fmla="*/ 269 w 335"/>
                <a:gd name="T81" fmla="*/ 107 h 212"/>
                <a:gd name="T82" fmla="*/ 269 w 335"/>
                <a:gd name="T83" fmla="*/ 211 h 212"/>
                <a:gd name="T84" fmla="*/ 280 w 335"/>
                <a:gd name="T85" fmla="*/ 212 h 212"/>
                <a:gd name="T86" fmla="*/ 300 w 335"/>
                <a:gd name="T87" fmla="*/ 206 h 212"/>
                <a:gd name="T88" fmla="*/ 300 w 335"/>
                <a:gd name="T89" fmla="*/ 43 h 212"/>
                <a:gd name="T90" fmla="*/ 309 w 335"/>
                <a:gd name="T91" fmla="*/ 43 h 212"/>
                <a:gd name="T92" fmla="*/ 309 w 335"/>
                <a:gd name="T93" fmla="*/ 122 h 212"/>
                <a:gd name="T94" fmla="*/ 311 w 335"/>
                <a:gd name="T95" fmla="*/ 122 h 212"/>
                <a:gd name="T96" fmla="*/ 335 w 335"/>
                <a:gd name="T97" fmla="*/ 99 h 212"/>
                <a:gd name="T98" fmla="*/ 335 w 335"/>
                <a:gd name="T99" fmla="*/ 23 h 212"/>
                <a:gd name="T100" fmla="*/ 311 w 335"/>
                <a:gd name="T10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5" h="212">
                  <a:moveTo>
                    <a:pt x="311" y="0"/>
                  </a:moveTo>
                  <a:cubicBezTo>
                    <a:pt x="296" y="0"/>
                    <a:pt x="296" y="0"/>
                    <a:pt x="296" y="0"/>
                  </a:cubicBezTo>
                  <a:cubicBezTo>
                    <a:pt x="264" y="0"/>
                    <a:pt x="264" y="0"/>
                    <a:pt x="264" y="0"/>
                  </a:cubicBezTo>
                  <a:cubicBezTo>
                    <a:pt x="217" y="0"/>
                    <a:pt x="217" y="0"/>
                    <a:pt x="217" y="0"/>
                  </a:cubicBezTo>
                  <a:cubicBezTo>
                    <a:pt x="204" y="0"/>
                    <a:pt x="194" y="11"/>
                    <a:pt x="194" y="23"/>
                  </a:cubicBezTo>
                  <a:cubicBezTo>
                    <a:pt x="194" y="56"/>
                    <a:pt x="194" y="56"/>
                    <a:pt x="194" y="56"/>
                  </a:cubicBezTo>
                  <a:cubicBezTo>
                    <a:pt x="167" y="77"/>
                    <a:pt x="167" y="77"/>
                    <a:pt x="167" y="77"/>
                  </a:cubicBezTo>
                  <a:cubicBezTo>
                    <a:pt x="141" y="56"/>
                    <a:pt x="141" y="56"/>
                    <a:pt x="141" y="56"/>
                  </a:cubicBezTo>
                  <a:cubicBezTo>
                    <a:pt x="141" y="23"/>
                    <a:pt x="141" y="23"/>
                    <a:pt x="141" y="23"/>
                  </a:cubicBezTo>
                  <a:cubicBezTo>
                    <a:pt x="141" y="11"/>
                    <a:pt x="130" y="0"/>
                    <a:pt x="117" y="0"/>
                  </a:cubicBezTo>
                  <a:cubicBezTo>
                    <a:pt x="70" y="0"/>
                    <a:pt x="70" y="0"/>
                    <a:pt x="70" y="0"/>
                  </a:cubicBezTo>
                  <a:cubicBezTo>
                    <a:pt x="38" y="0"/>
                    <a:pt x="38" y="0"/>
                    <a:pt x="38" y="0"/>
                  </a:cubicBezTo>
                  <a:cubicBezTo>
                    <a:pt x="23" y="0"/>
                    <a:pt x="23" y="0"/>
                    <a:pt x="23" y="0"/>
                  </a:cubicBezTo>
                  <a:cubicBezTo>
                    <a:pt x="10" y="0"/>
                    <a:pt x="0" y="11"/>
                    <a:pt x="0" y="23"/>
                  </a:cubicBezTo>
                  <a:cubicBezTo>
                    <a:pt x="0" y="99"/>
                    <a:pt x="0" y="99"/>
                    <a:pt x="0" y="99"/>
                  </a:cubicBezTo>
                  <a:cubicBezTo>
                    <a:pt x="0" y="112"/>
                    <a:pt x="10" y="122"/>
                    <a:pt x="23" y="122"/>
                  </a:cubicBezTo>
                  <a:cubicBezTo>
                    <a:pt x="25" y="122"/>
                    <a:pt x="25" y="122"/>
                    <a:pt x="25" y="122"/>
                  </a:cubicBezTo>
                  <a:cubicBezTo>
                    <a:pt x="25" y="43"/>
                    <a:pt x="25" y="43"/>
                    <a:pt x="25" y="43"/>
                  </a:cubicBezTo>
                  <a:cubicBezTo>
                    <a:pt x="34" y="43"/>
                    <a:pt x="34" y="43"/>
                    <a:pt x="34" y="43"/>
                  </a:cubicBezTo>
                  <a:cubicBezTo>
                    <a:pt x="34" y="206"/>
                    <a:pt x="34" y="206"/>
                    <a:pt x="34" y="206"/>
                  </a:cubicBezTo>
                  <a:cubicBezTo>
                    <a:pt x="38" y="210"/>
                    <a:pt x="45" y="212"/>
                    <a:pt x="54" y="212"/>
                  </a:cubicBezTo>
                  <a:cubicBezTo>
                    <a:pt x="59" y="212"/>
                    <a:pt x="62" y="212"/>
                    <a:pt x="66" y="211"/>
                  </a:cubicBezTo>
                  <a:cubicBezTo>
                    <a:pt x="66" y="107"/>
                    <a:pt x="66" y="107"/>
                    <a:pt x="66" y="107"/>
                  </a:cubicBezTo>
                  <a:cubicBezTo>
                    <a:pt x="75" y="107"/>
                    <a:pt x="75" y="107"/>
                    <a:pt x="75" y="107"/>
                  </a:cubicBezTo>
                  <a:cubicBezTo>
                    <a:pt x="75" y="211"/>
                    <a:pt x="75" y="211"/>
                    <a:pt x="75" y="211"/>
                  </a:cubicBezTo>
                  <a:cubicBezTo>
                    <a:pt x="78" y="212"/>
                    <a:pt x="82" y="212"/>
                    <a:pt x="87" y="212"/>
                  </a:cubicBezTo>
                  <a:cubicBezTo>
                    <a:pt x="95" y="212"/>
                    <a:pt x="102" y="210"/>
                    <a:pt x="106" y="207"/>
                  </a:cubicBezTo>
                  <a:cubicBezTo>
                    <a:pt x="106" y="43"/>
                    <a:pt x="106" y="43"/>
                    <a:pt x="106" y="43"/>
                  </a:cubicBezTo>
                  <a:cubicBezTo>
                    <a:pt x="115" y="43"/>
                    <a:pt x="115" y="43"/>
                    <a:pt x="115" y="43"/>
                  </a:cubicBezTo>
                  <a:cubicBezTo>
                    <a:pt x="115" y="76"/>
                    <a:pt x="115" y="76"/>
                    <a:pt x="115" y="76"/>
                  </a:cubicBezTo>
                  <a:cubicBezTo>
                    <a:pt x="162" y="113"/>
                    <a:pt x="162" y="113"/>
                    <a:pt x="162" y="113"/>
                  </a:cubicBezTo>
                  <a:cubicBezTo>
                    <a:pt x="164" y="114"/>
                    <a:pt x="165" y="114"/>
                    <a:pt x="167" y="114"/>
                  </a:cubicBezTo>
                  <a:cubicBezTo>
                    <a:pt x="169" y="114"/>
                    <a:pt x="171" y="114"/>
                    <a:pt x="172" y="113"/>
                  </a:cubicBezTo>
                  <a:cubicBezTo>
                    <a:pt x="220" y="76"/>
                    <a:pt x="220" y="76"/>
                    <a:pt x="220" y="76"/>
                  </a:cubicBezTo>
                  <a:cubicBezTo>
                    <a:pt x="220" y="43"/>
                    <a:pt x="220" y="43"/>
                    <a:pt x="220" y="43"/>
                  </a:cubicBezTo>
                  <a:cubicBezTo>
                    <a:pt x="228" y="43"/>
                    <a:pt x="228" y="43"/>
                    <a:pt x="228" y="43"/>
                  </a:cubicBezTo>
                  <a:cubicBezTo>
                    <a:pt x="228" y="207"/>
                    <a:pt x="228" y="207"/>
                    <a:pt x="228" y="207"/>
                  </a:cubicBezTo>
                  <a:cubicBezTo>
                    <a:pt x="233" y="210"/>
                    <a:pt x="239" y="212"/>
                    <a:pt x="248" y="212"/>
                  </a:cubicBezTo>
                  <a:cubicBezTo>
                    <a:pt x="252" y="212"/>
                    <a:pt x="256" y="212"/>
                    <a:pt x="260" y="211"/>
                  </a:cubicBezTo>
                  <a:cubicBezTo>
                    <a:pt x="260" y="107"/>
                    <a:pt x="260" y="107"/>
                    <a:pt x="260" y="107"/>
                  </a:cubicBezTo>
                  <a:cubicBezTo>
                    <a:pt x="269" y="107"/>
                    <a:pt x="269" y="107"/>
                    <a:pt x="269" y="107"/>
                  </a:cubicBezTo>
                  <a:cubicBezTo>
                    <a:pt x="269" y="211"/>
                    <a:pt x="269" y="211"/>
                    <a:pt x="269" y="211"/>
                  </a:cubicBezTo>
                  <a:cubicBezTo>
                    <a:pt x="272" y="212"/>
                    <a:pt x="276" y="212"/>
                    <a:pt x="280" y="212"/>
                  </a:cubicBezTo>
                  <a:cubicBezTo>
                    <a:pt x="289" y="212"/>
                    <a:pt x="296" y="210"/>
                    <a:pt x="300" y="206"/>
                  </a:cubicBezTo>
                  <a:cubicBezTo>
                    <a:pt x="300" y="43"/>
                    <a:pt x="300" y="43"/>
                    <a:pt x="300" y="43"/>
                  </a:cubicBezTo>
                  <a:cubicBezTo>
                    <a:pt x="309" y="43"/>
                    <a:pt x="309" y="43"/>
                    <a:pt x="309" y="43"/>
                  </a:cubicBezTo>
                  <a:cubicBezTo>
                    <a:pt x="309" y="122"/>
                    <a:pt x="309" y="122"/>
                    <a:pt x="309" y="122"/>
                  </a:cubicBezTo>
                  <a:cubicBezTo>
                    <a:pt x="311" y="122"/>
                    <a:pt x="311" y="122"/>
                    <a:pt x="311" y="122"/>
                  </a:cubicBezTo>
                  <a:cubicBezTo>
                    <a:pt x="324" y="122"/>
                    <a:pt x="335" y="112"/>
                    <a:pt x="335" y="99"/>
                  </a:cubicBezTo>
                  <a:cubicBezTo>
                    <a:pt x="335" y="23"/>
                    <a:pt x="335" y="23"/>
                    <a:pt x="335" y="23"/>
                  </a:cubicBezTo>
                  <a:cubicBezTo>
                    <a:pt x="335" y="11"/>
                    <a:pt x="324" y="0"/>
                    <a:pt x="3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endParaRPr lang="en-US" kern="1200">
                <a:latin typeface="Arial" charset="0"/>
                <a:ea typeface="+mn-ea"/>
                <a:cs typeface="+mn-cs"/>
              </a:endParaRPr>
            </a:p>
          </p:txBody>
        </p:sp>
      </p:grpSp>
      <p:grpSp>
        <p:nvGrpSpPr>
          <p:cNvPr id="25" name="Group 24"/>
          <p:cNvGrpSpPr/>
          <p:nvPr/>
        </p:nvGrpSpPr>
        <p:grpSpPr>
          <a:xfrm>
            <a:off x="425942" y="1804480"/>
            <a:ext cx="701324" cy="701281"/>
            <a:chOff x="656930" y="1779786"/>
            <a:chExt cx="687322" cy="687320"/>
          </a:xfrm>
        </p:grpSpPr>
        <p:sp>
          <p:nvSpPr>
            <p:cNvPr id="52" name="Oval 51"/>
            <p:cNvSpPr>
              <a:spLocks/>
            </p:cNvSpPr>
            <p:nvPr/>
          </p:nvSpPr>
          <p:spPr>
            <a:xfrm>
              <a:off x="656930" y="1779786"/>
              <a:ext cx="687322" cy="687320"/>
            </a:xfrm>
            <a:prstGeom prst="ellipse">
              <a:avLst/>
            </a:prstGeom>
            <a:solidFill>
              <a:schemeClr val="accent4">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kern="1200" dirty="0" err="1">
                <a:solidFill>
                  <a:srgbClr val="000000"/>
                </a:solidFill>
              </a:endParaRPr>
            </a:p>
          </p:txBody>
        </p:sp>
        <p:pic>
          <p:nvPicPr>
            <p:cNvPr id="53" name="Picture 18" descr="http://simpleicon.com/wp-content/uploads/radar-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942" t="7738" r="7315" b="7107"/>
            <a:stretch/>
          </p:blipFill>
          <p:spPr bwMode="auto">
            <a:xfrm>
              <a:off x="772373" y="1894121"/>
              <a:ext cx="456435" cy="458649"/>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TextBox 53"/>
          <p:cNvSpPr txBox="1">
            <a:spLocks/>
          </p:cNvSpPr>
          <p:nvPr/>
        </p:nvSpPr>
        <p:spPr>
          <a:xfrm>
            <a:off x="1211489" y="1804482"/>
            <a:ext cx="3124901" cy="4396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solidFill>
                  <a:srgbClr val="002960">
                    <a:lumMod val="50000"/>
                    <a:lumOff val="50000"/>
                  </a:srgbClr>
                </a:solidFill>
                <a:latin typeface="Arial" charset="0"/>
                <a:ea typeface="+mn-ea"/>
                <a:cs typeface="+mn-cs"/>
              </a:rPr>
              <a:t>“One size fits all” staffing based on requirements of the past</a:t>
            </a:r>
            <a:endParaRPr lang="en-US" sz="1400" kern="1200" dirty="0">
              <a:latin typeface="Arial" charset="0"/>
              <a:ea typeface="+mn-ea"/>
              <a:cs typeface="+mn-cs"/>
            </a:endParaRPr>
          </a:p>
        </p:txBody>
      </p:sp>
      <p:sp>
        <p:nvSpPr>
          <p:cNvPr id="55" name="TextBox 54"/>
          <p:cNvSpPr txBox="1"/>
          <p:nvPr/>
        </p:nvSpPr>
        <p:spPr>
          <a:xfrm>
            <a:off x="5525418" y="2695307"/>
            <a:ext cx="3150820"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solidFill>
                  <a:srgbClr val="002960"/>
                </a:solidFill>
                <a:latin typeface="Arial" charset="0"/>
                <a:ea typeface="+mn-ea"/>
                <a:cs typeface="+mn-cs"/>
              </a:rPr>
              <a:t>Strategic specialization of roles</a:t>
            </a:r>
            <a:endParaRPr lang="en-US" sz="1400" kern="1200" dirty="0">
              <a:latin typeface="Arial" charset="0"/>
              <a:ea typeface="+mn-ea"/>
              <a:cs typeface="+mn-cs"/>
            </a:endParaRPr>
          </a:p>
        </p:txBody>
      </p:sp>
      <p:sp>
        <p:nvSpPr>
          <p:cNvPr id="57" name="Oval 30"/>
          <p:cNvSpPr>
            <a:spLocks noChangeArrowheads="1"/>
          </p:cNvSpPr>
          <p:nvPr>
            <p:custDataLst>
              <p:tags r:id="rId3"/>
            </p:custDataLst>
          </p:nvPr>
        </p:nvSpPr>
        <p:spPr bwMode="auto">
          <a:xfrm>
            <a:off x="4641476" y="2695306"/>
            <a:ext cx="701324" cy="701281"/>
          </a:xfrm>
          <a:prstGeom prst="ellipse">
            <a:avLst/>
          </a:prstGeom>
          <a:solidFill>
            <a:schemeClr val="accent4"/>
          </a:solidFill>
          <a:ln w="9525">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86" tIns="46643" rIns="93286" bIns="46643" numCol="1" spcCol="0" rtlCol="0" fromWordArt="0" anchor="ctr" anchorCtr="0" forceAA="0" compatLnSpc="1">
            <a:prstTxWarp prst="textNoShape">
              <a:avLst/>
            </a:prstTxWarp>
            <a:noAutofit/>
          </a:bodyPr>
          <a:lstStyle/>
          <a:p>
            <a:pPr algn="ctr" fontAlgn="base">
              <a:spcBef>
                <a:spcPct val="0"/>
              </a:spcBef>
              <a:spcAft>
                <a:spcPct val="0"/>
              </a:spcAft>
            </a:pPr>
            <a:endParaRPr lang="en-US" kern="1200">
              <a:solidFill>
                <a:srgbClr val="FFFFFF"/>
              </a:solidFill>
            </a:endParaRPr>
          </a:p>
        </p:txBody>
      </p:sp>
      <p:grpSp>
        <p:nvGrpSpPr>
          <p:cNvPr id="58" name="Group 57"/>
          <p:cNvGrpSpPr/>
          <p:nvPr/>
        </p:nvGrpSpPr>
        <p:grpSpPr>
          <a:xfrm>
            <a:off x="4692837" y="2779601"/>
            <a:ext cx="588958" cy="477099"/>
            <a:chOff x="4755872" y="3121393"/>
            <a:chExt cx="740053" cy="599535"/>
          </a:xfrm>
        </p:grpSpPr>
        <p:grpSp>
          <p:nvGrpSpPr>
            <p:cNvPr id="59" name="Group 58"/>
            <p:cNvGrpSpPr/>
            <p:nvPr/>
          </p:nvGrpSpPr>
          <p:grpSpPr>
            <a:xfrm>
              <a:off x="4782266" y="3121393"/>
              <a:ext cx="699396" cy="599535"/>
              <a:chOff x="3532156" y="5890833"/>
              <a:chExt cx="793161" cy="679915"/>
            </a:xfrm>
            <a:solidFill>
              <a:schemeClr val="bg1"/>
            </a:solidFill>
          </p:grpSpPr>
          <p:grpSp>
            <p:nvGrpSpPr>
              <p:cNvPr id="62" name="Group 61"/>
              <p:cNvGrpSpPr/>
              <p:nvPr/>
            </p:nvGrpSpPr>
            <p:grpSpPr>
              <a:xfrm>
                <a:off x="3532156" y="5890833"/>
                <a:ext cx="793161" cy="615034"/>
                <a:chOff x="1975721" y="2682240"/>
                <a:chExt cx="4729865" cy="3667844"/>
              </a:xfrm>
              <a:grpFill/>
            </p:grpSpPr>
            <p:sp>
              <p:nvSpPr>
                <p:cNvPr id="66" name="Oval 65"/>
                <p:cNvSpPr/>
                <p:nvPr/>
              </p:nvSpPr>
              <p:spPr bwMode="auto">
                <a:xfrm>
                  <a:off x="3962397" y="2682240"/>
                  <a:ext cx="761997" cy="762003"/>
                </a:xfrm>
                <a:prstGeom prst="ellipse">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defTabSz="951598" fontAlgn="base">
                    <a:spcBef>
                      <a:spcPct val="0"/>
                    </a:spcBef>
                    <a:spcAft>
                      <a:spcPct val="0"/>
                    </a:spcAft>
                  </a:pPr>
                  <a:endParaRPr lang="en-US" b="1" kern="1200">
                    <a:latin typeface="Arial" charset="0"/>
                    <a:ea typeface="+mn-ea"/>
                    <a:cs typeface="+mn-cs"/>
                  </a:endParaRPr>
                </a:p>
              </p:txBody>
            </p:sp>
            <p:sp>
              <p:nvSpPr>
                <p:cNvPr id="67" name="Oval 66"/>
                <p:cNvSpPr/>
                <p:nvPr/>
              </p:nvSpPr>
              <p:spPr bwMode="auto">
                <a:xfrm>
                  <a:off x="5932620" y="3757615"/>
                  <a:ext cx="761997" cy="762003"/>
                </a:xfrm>
                <a:prstGeom prst="ellipse">
                  <a:avLst/>
                </a:prstGeom>
                <a:solidFill>
                  <a:srgbClr val="4FB3CB"/>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defTabSz="951598" fontAlgn="base">
                    <a:spcBef>
                      <a:spcPct val="0"/>
                    </a:spcBef>
                    <a:spcAft>
                      <a:spcPct val="0"/>
                    </a:spcAft>
                  </a:pPr>
                  <a:endParaRPr lang="en-US" b="1" kern="1200">
                    <a:latin typeface="Arial" charset="0"/>
                    <a:ea typeface="+mn-ea"/>
                    <a:cs typeface="+mn-cs"/>
                  </a:endParaRPr>
                </a:p>
              </p:txBody>
            </p:sp>
            <p:sp>
              <p:nvSpPr>
                <p:cNvPr id="68" name="Oval 67"/>
                <p:cNvSpPr/>
                <p:nvPr/>
              </p:nvSpPr>
              <p:spPr bwMode="auto">
                <a:xfrm>
                  <a:off x="1975721" y="3757615"/>
                  <a:ext cx="761997" cy="762003"/>
                </a:xfrm>
                <a:prstGeom prst="ellipse">
                  <a:avLst/>
                </a:prstGeom>
                <a:solidFill>
                  <a:srgbClr val="47A3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defTabSz="951598" fontAlgn="base">
                    <a:spcBef>
                      <a:spcPct val="0"/>
                    </a:spcBef>
                    <a:spcAft>
                      <a:spcPct val="0"/>
                    </a:spcAft>
                  </a:pPr>
                  <a:endParaRPr lang="en-US" b="1" kern="1200">
                    <a:latin typeface="Arial" charset="0"/>
                    <a:ea typeface="+mn-ea"/>
                    <a:cs typeface="+mn-cs"/>
                  </a:endParaRPr>
                </a:p>
              </p:txBody>
            </p:sp>
            <p:sp>
              <p:nvSpPr>
                <p:cNvPr id="69" name="Freeform 68"/>
                <p:cNvSpPr/>
                <p:nvPr/>
              </p:nvSpPr>
              <p:spPr bwMode="auto">
                <a:xfrm>
                  <a:off x="1981185" y="3595691"/>
                  <a:ext cx="4724401" cy="2754393"/>
                </a:xfrm>
                <a:custGeom>
                  <a:avLst/>
                  <a:gdLst/>
                  <a:ahLst/>
                  <a:cxnLst/>
                  <a:rect l="l" t="t" r="r" b="b"/>
                  <a:pathLst>
                    <a:path w="4724399" h="2754410">
                      <a:moveTo>
                        <a:pt x="3274863" y="1059108"/>
                      </a:moveTo>
                      <a:cubicBezTo>
                        <a:pt x="3262708" y="1060844"/>
                        <a:pt x="3251464" y="1065475"/>
                        <a:pt x="3241674" y="1074735"/>
                      </a:cubicBezTo>
                      <a:cubicBezTo>
                        <a:pt x="3202516" y="1111777"/>
                        <a:pt x="3186641" y="1222902"/>
                        <a:pt x="3159124" y="1296985"/>
                      </a:cubicBezTo>
                      <a:cubicBezTo>
                        <a:pt x="3113616" y="1385356"/>
                        <a:pt x="2840566" y="1448327"/>
                        <a:pt x="2854324" y="1185860"/>
                      </a:cubicBezTo>
                      <a:lnTo>
                        <a:pt x="2895599" y="1074735"/>
                      </a:lnTo>
                      <a:lnTo>
                        <a:pt x="1828799" y="1074735"/>
                      </a:lnTo>
                      <a:lnTo>
                        <a:pt x="1870074" y="1195385"/>
                      </a:lnTo>
                      <a:cubicBezTo>
                        <a:pt x="1874307" y="1398585"/>
                        <a:pt x="1634066" y="1433510"/>
                        <a:pt x="1558924" y="1290635"/>
                      </a:cubicBezTo>
                      <a:lnTo>
                        <a:pt x="1479549" y="1071560"/>
                      </a:lnTo>
                      <a:lnTo>
                        <a:pt x="1330324" y="1071560"/>
                      </a:lnTo>
                      <a:lnTo>
                        <a:pt x="1130299" y="1738310"/>
                      </a:lnTo>
                      <a:lnTo>
                        <a:pt x="1441449" y="1839911"/>
                      </a:lnTo>
                      <a:cubicBezTo>
                        <a:pt x="1534582" y="1880657"/>
                        <a:pt x="1575328" y="2128836"/>
                        <a:pt x="1358899" y="2138361"/>
                      </a:cubicBezTo>
                      <a:lnTo>
                        <a:pt x="1038224" y="2049460"/>
                      </a:lnTo>
                      <a:lnTo>
                        <a:pt x="962024" y="2303460"/>
                      </a:lnTo>
                      <a:lnTo>
                        <a:pt x="3756024" y="2303460"/>
                      </a:lnTo>
                      <a:lnTo>
                        <a:pt x="3686174" y="2055810"/>
                      </a:lnTo>
                      <a:lnTo>
                        <a:pt x="3406774" y="2141536"/>
                      </a:lnTo>
                      <a:cubicBezTo>
                        <a:pt x="3263899" y="2193394"/>
                        <a:pt x="3086099" y="1943628"/>
                        <a:pt x="3295649" y="1836736"/>
                      </a:cubicBezTo>
                      <a:lnTo>
                        <a:pt x="3590924" y="1741485"/>
                      </a:lnTo>
                      <a:lnTo>
                        <a:pt x="3394074" y="1074735"/>
                      </a:lnTo>
                      <a:cubicBezTo>
                        <a:pt x="3355974" y="1074735"/>
                        <a:pt x="3311326" y="1053899"/>
                        <a:pt x="3274863" y="1059108"/>
                      </a:cubicBezTo>
                      <a:close/>
                      <a:moveTo>
                        <a:pt x="2813049" y="484186"/>
                      </a:moveTo>
                      <a:lnTo>
                        <a:pt x="2743199" y="925511"/>
                      </a:lnTo>
                      <a:lnTo>
                        <a:pt x="2949574" y="925511"/>
                      </a:lnTo>
                      <a:lnTo>
                        <a:pt x="3006724" y="766761"/>
                      </a:lnTo>
                      <a:close/>
                      <a:moveTo>
                        <a:pt x="1914524" y="484186"/>
                      </a:moveTo>
                      <a:lnTo>
                        <a:pt x="1720849" y="766761"/>
                      </a:lnTo>
                      <a:lnTo>
                        <a:pt x="1777999" y="925511"/>
                      </a:lnTo>
                      <a:lnTo>
                        <a:pt x="1984374" y="925511"/>
                      </a:lnTo>
                      <a:close/>
                      <a:moveTo>
                        <a:pt x="2019299" y="0"/>
                      </a:moveTo>
                      <a:lnTo>
                        <a:pt x="2209799" y="404812"/>
                      </a:lnTo>
                      <a:lnTo>
                        <a:pt x="2305049" y="219075"/>
                      </a:lnTo>
                      <a:cubicBezTo>
                        <a:pt x="2250281" y="137318"/>
                        <a:pt x="2257424" y="96044"/>
                        <a:pt x="2262187" y="38100"/>
                      </a:cubicBezTo>
                      <a:cubicBezTo>
                        <a:pt x="2324100" y="-19050"/>
                        <a:pt x="2447924" y="16668"/>
                        <a:pt x="2462212" y="38100"/>
                      </a:cubicBezTo>
                      <a:cubicBezTo>
                        <a:pt x="2479674" y="123030"/>
                        <a:pt x="2444750" y="174625"/>
                        <a:pt x="2414587" y="214312"/>
                      </a:cubicBezTo>
                      <a:lnTo>
                        <a:pt x="2509837" y="409575"/>
                      </a:lnTo>
                      <a:lnTo>
                        <a:pt x="2705099" y="4762"/>
                      </a:lnTo>
                      <a:cubicBezTo>
                        <a:pt x="2855118" y="14287"/>
                        <a:pt x="2969418" y="114299"/>
                        <a:pt x="3019424" y="204787"/>
                      </a:cubicBezTo>
                      <a:lnTo>
                        <a:pt x="3314699" y="647700"/>
                      </a:lnTo>
                      <a:cubicBezTo>
                        <a:pt x="3360737" y="733425"/>
                        <a:pt x="3371055" y="771525"/>
                        <a:pt x="3295649" y="933450"/>
                      </a:cubicBezTo>
                      <a:lnTo>
                        <a:pt x="3409949" y="933450"/>
                      </a:lnTo>
                      <a:cubicBezTo>
                        <a:pt x="3480592" y="932656"/>
                        <a:pt x="3522662" y="979488"/>
                        <a:pt x="3543299" y="1052512"/>
                      </a:cubicBezTo>
                      <a:lnTo>
                        <a:pt x="3729037" y="1695450"/>
                      </a:lnTo>
                      <a:lnTo>
                        <a:pt x="3981449" y="1462087"/>
                      </a:lnTo>
                      <a:lnTo>
                        <a:pt x="4162424" y="1147762"/>
                      </a:lnTo>
                      <a:cubicBezTo>
                        <a:pt x="4182269" y="1112044"/>
                        <a:pt x="4209255" y="1078706"/>
                        <a:pt x="4271962" y="1076325"/>
                      </a:cubicBezTo>
                      <a:lnTo>
                        <a:pt x="4510087" y="1076325"/>
                      </a:lnTo>
                      <a:cubicBezTo>
                        <a:pt x="4619624" y="1080293"/>
                        <a:pt x="4722018" y="1153319"/>
                        <a:pt x="4724399" y="1281112"/>
                      </a:cubicBezTo>
                      <a:lnTo>
                        <a:pt x="4724399" y="2181225"/>
                      </a:lnTo>
                      <a:cubicBezTo>
                        <a:pt x="4716461" y="2237582"/>
                        <a:pt x="4663281" y="2296319"/>
                        <a:pt x="4600574" y="2286000"/>
                      </a:cubicBezTo>
                      <a:lnTo>
                        <a:pt x="4229099" y="2286000"/>
                      </a:lnTo>
                      <a:cubicBezTo>
                        <a:pt x="4174331" y="2286000"/>
                        <a:pt x="4121942" y="2281237"/>
                        <a:pt x="4100512" y="2200275"/>
                      </a:cubicBezTo>
                      <a:lnTo>
                        <a:pt x="4024312" y="1847850"/>
                      </a:lnTo>
                      <a:cubicBezTo>
                        <a:pt x="3959224" y="1900237"/>
                        <a:pt x="3906043" y="1997869"/>
                        <a:pt x="3829049" y="2005012"/>
                      </a:cubicBezTo>
                      <a:lnTo>
                        <a:pt x="3952874" y="2462212"/>
                      </a:lnTo>
                      <a:lnTo>
                        <a:pt x="3952874" y="2657475"/>
                      </a:lnTo>
                      <a:cubicBezTo>
                        <a:pt x="3958960" y="2724415"/>
                        <a:pt x="3894401" y="2756428"/>
                        <a:pt x="3809999" y="2754312"/>
                      </a:cubicBezTo>
                      <a:lnTo>
                        <a:pt x="914399" y="2754312"/>
                      </a:lnTo>
                      <a:cubicBezTo>
                        <a:pt x="871007" y="2748756"/>
                        <a:pt x="788723" y="2766218"/>
                        <a:pt x="761999" y="2665412"/>
                      </a:cubicBezTo>
                      <a:lnTo>
                        <a:pt x="761999" y="2455862"/>
                      </a:lnTo>
                      <a:lnTo>
                        <a:pt x="889000" y="2005012"/>
                      </a:lnTo>
                      <a:cubicBezTo>
                        <a:pt x="815711" y="1989137"/>
                        <a:pt x="718608" y="1875630"/>
                        <a:pt x="685800" y="1835943"/>
                      </a:cubicBezTo>
                      <a:cubicBezTo>
                        <a:pt x="678656" y="1954212"/>
                        <a:pt x="647700" y="2062956"/>
                        <a:pt x="628650" y="2176462"/>
                      </a:cubicBezTo>
                      <a:cubicBezTo>
                        <a:pt x="610393" y="2234406"/>
                        <a:pt x="608806" y="2292349"/>
                        <a:pt x="495300" y="2290762"/>
                      </a:cubicBezTo>
                      <a:cubicBezTo>
                        <a:pt x="400050" y="2293937"/>
                        <a:pt x="165100" y="2304256"/>
                        <a:pt x="80963" y="2281237"/>
                      </a:cubicBezTo>
                      <a:cubicBezTo>
                        <a:pt x="27782" y="2270124"/>
                        <a:pt x="11113" y="2222500"/>
                        <a:pt x="4763" y="2169319"/>
                      </a:cubicBezTo>
                      <a:cubicBezTo>
                        <a:pt x="3175" y="1866900"/>
                        <a:pt x="1588" y="1564481"/>
                        <a:pt x="0" y="1262062"/>
                      </a:cubicBezTo>
                      <a:cubicBezTo>
                        <a:pt x="7144" y="1151731"/>
                        <a:pt x="109537" y="1081881"/>
                        <a:pt x="173831" y="1081087"/>
                      </a:cubicBezTo>
                      <a:lnTo>
                        <a:pt x="435769" y="1076325"/>
                      </a:lnTo>
                      <a:cubicBezTo>
                        <a:pt x="488951" y="1067595"/>
                        <a:pt x="539750" y="1106487"/>
                        <a:pt x="564357" y="1147763"/>
                      </a:cubicBezTo>
                      <a:lnTo>
                        <a:pt x="752475" y="1443037"/>
                      </a:lnTo>
                      <a:lnTo>
                        <a:pt x="985838" y="1676400"/>
                      </a:lnTo>
                      <a:lnTo>
                        <a:pt x="1190625" y="1028700"/>
                      </a:lnTo>
                      <a:cubicBezTo>
                        <a:pt x="1212057" y="928687"/>
                        <a:pt x="1281113" y="921544"/>
                        <a:pt x="1426370" y="919163"/>
                      </a:cubicBezTo>
                      <a:cubicBezTo>
                        <a:pt x="1361282" y="778670"/>
                        <a:pt x="1365251" y="714375"/>
                        <a:pt x="1395413" y="666750"/>
                      </a:cubicBezTo>
                      <a:lnTo>
                        <a:pt x="1728788" y="152400"/>
                      </a:lnTo>
                      <a:cubicBezTo>
                        <a:pt x="1818481" y="44450"/>
                        <a:pt x="1908174" y="10319"/>
                        <a:pt x="2019299" y="0"/>
                      </a:cubicBezTo>
                      <a:close/>
                    </a:path>
                  </a:pathLst>
                </a:cu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defTabSz="951598" fontAlgn="base">
                    <a:spcBef>
                      <a:spcPct val="0"/>
                    </a:spcBef>
                    <a:spcAft>
                      <a:spcPct val="0"/>
                    </a:spcAft>
                  </a:pPr>
                  <a:endParaRPr lang="en-US" b="1" kern="1200">
                    <a:latin typeface="Arial" charset="0"/>
                    <a:ea typeface="+mn-ea"/>
                    <a:cs typeface="+mn-cs"/>
                  </a:endParaRPr>
                </a:p>
              </p:txBody>
            </p:sp>
          </p:grpSp>
          <p:grpSp>
            <p:nvGrpSpPr>
              <p:cNvPr id="63" name="Group 62"/>
              <p:cNvGrpSpPr/>
              <p:nvPr/>
            </p:nvGrpSpPr>
            <p:grpSpPr>
              <a:xfrm>
                <a:off x="3835469" y="6262587"/>
                <a:ext cx="200750" cy="308161"/>
                <a:chOff x="7466842" y="2939555"/>
                <a:chExt cx="164241" cy="252118"/>
              </a:xfrm>
              <a:grpFill/>
            </p:grpSpPr>
            <p:sp>
              <p:nvSpPr>
                <p:cNvPr id="64" name="Freeform 63"/>
                <p:cNvSpPr/>
                <p:nvPr/>
              </p:nvSpPr>
              <p:spPr>
                <a:xfrm>
                  <a:off x="7466842" y="3046414"/>
                  <a:ext cx="164241" cy="145259"/>
                </a:xfrm>
                <a:custGeom>
                  <a:avLst/>
                  <a:gdLst>
                    <a:gd name="connsiteX0" fmla="*/ 0 w 4824413"/>
                    <a:gd name="connsiteY0" fmla="*/ 1000125 h 1000125"/>
                    <a:gd name="connsiteX1" fmla="*/ 4824413 w 4824413"/>
                    <a:gd name="connsiteY1" fmla="*/ 1000125 h 1000125"/>
                    <a:gd name="connsiteX2" fmla="*/ 4729163 w 4824413"/>
                    <a:gd name="connsiteY2" fmla="*/ 114300 h 1000125"/>
                    <a:gd name="connsiteX3" fmla="*/ 4486275 w 4824413"/>
                    <a:gd name="connsiteY3" fmla="*/ 0 h 1000125"/>
                    <a:gd name="connsiteX4" fmla="*/ 3938588 w 4824413"/>
                    <a:gd name="connsiteY4" fmla="*/ 0 h 1000125"/>
                    <a:gd name="connsiteX5" fmla="*/ 3714750 w 4824413"/>
                    <a:gd name="connsiteY5" fmla="*/ 90488 h 1000125"/>
                    <a:gd name="connsiteX6" fmla="*/ 3619500 w 4824413"/>
                    <a:gd name="connsiteY6" fmla="*/ 814388 h 1000125"/>
                    <a:gd name="connsiteX7" fmla="*/ 3519488 w 4824413"/>
                    <a:gd name="connsiteY7" fmla="*/ 100013 h 1000125"/>
                    <a:gd name="connsiteX0" fmla="*/ 0 w 4824413"/>
                    <a:gd name="connsiteY0" fmla="*/ 1000125 h 1000125"/>
                    <a:gd name="connsiteX1" fmla="*/ 4824413 w 4824413"/>
                    <a:gd name="connsiteY1" fmla="*/ 1000125 h 1000125"/>
                    <a:gd name="connsiteX2" fmla="*/ 4729163 w 4824413"/>
                    <a:gd name="connsiteY2" fmla="*/ 114300 h 1000125"/>
                    <a:gd name="connsiteX3" fmla="*/ 4486275 w 4824413"/>
                    <a:gd name="connsiteY3" fmla="*/ 0 h 1000125"/>
                    <a:gd name="connsiteX4" fmla="*/ 3938588 w 4824413"/>
                    <a:gd name="connsiteY4" fmla="*/ 0 h 1000125"/>
                    <a:gd name="connsiteX5" fmla="*/ 3714750 w 4824413"/>
                    <a:gd name="connsiteY5" fmla="*/ 90488 h 1000125"/>
                    <a:gd name="connsiteX6" fmla="*/ 3619500 w 4824413"/>
                    <a:gd name="connsiteY6" fmla="*/ 814388 h 1000125"/>
                    <a:gd name="connsiteX0" fmla="*/ 0 w 4824413"/>
                    <a:gd name="connsiteY0" fmla="*/ 1000125 h 1004888"/>
                    <a:gd name="connsiteX1" fmla="*/ 4824413 w 4824413"/>
                    <a:gd name="connsiteY1" fmla="*/ 1000125 h 1004888"/>
                    <a:gd name="connsiteX2" fmla="*/ 4729163 w 4824413"/>
                    <a:gd name="connsiteY2" fmla="*/ 114300 h 1004888"/>
                    <a:gd name="connsiteX3" fmla="*/ 4486275 w 4824413"/>
                    <a:gd name="connsiteY3" fmla="*/ 0 h 1004888"/>
                    <a:gd name="connsiteX4" fmla="*/ 3938588 w 4824413"/>
                    <a:gd name="connsiteY4" fmla="*/ 0 h 1004888"/>
                    <a:gd name="connsiteX5" fmla="*/ 3714750 w 4824413"/>
                    <a:gd name="connsiteY5" fmla="*/ 90488 h 1004888"/>
                    <a:gd name="connsiteX6" fmla="*/ 3605212 w 4824413"/>
                    <a:gd name="connsiteY6" fmla="*/ 1004888 h 1004888"/>
                    <a:gd name="connsiteX0" fmla="*/ 0 w 4824413"/>
                    <a:gd name="connsiteY0" fmla="*/ 1000125 h 1004888"/>
                    <a:gd name="connsiteX1" fmla="*/ 4824413 w 4824413"/>
                    <a:gd name="connsiteY1" fmla="*/ 1000125 h 1004888"/>
                    <a:gd name="connsiteX2" fmla="*/ 4729163 w 4824413"/>
                    <a:gd name="connsiteY2" fmla="*/ 114300 h 1004888"/>
                    <a:gd name="connsiteX3" fmla="*/ 4486275 w 4824413"/>
                    <a:gd name="connsiteY3" fmla="*/ 0 h 1004888"/>
                    <a:gd name="connsiteX4" fmla="*/ 3938588 w 4824413"/>
                    <a:gd name="connsiteY4" fmla="*/ 0 h 1004888"/>
                    <a:gd name="connsiteX5" fmla="*/ 3714750 w 4824413"/>
                    <a:gd name="connsiteY5" fmla="*/ 90488 h 1004888"/>
                    <a:gd name="connsiteX6" fmla="*/ 3605212 w 4824413"/>
                    <a:gd name="connsiteY6" fmla="*/ 1004888 h 1004888"/>
                    <a:gd name="connsiteX7" fmla="*/ 0 w 4824413"/>
                    <a:gd name="connsiteY7" fmla="*/ 1000125 h 1004888"/>
                    <a:gd name="connsiteX0" fmla="*/ 0 w 1219201"/>
                    <a:gd name="connsiteY0" fmla="*/ 1004888 h 1004888"/>
                    <a:gd name="connsiteX1" fmla="*/ 1219201 w 1219201"/>
                    <a:gd name="connsiteY1" fmla="*/ 1000125 h 1004888"/>
                    <a:gd name="connsiteX2" fmla="*/ 1123951 w 1219201"/>
                    <a:gd name="connsiteY2" fmla="*/ 114300 h 1004888"/>
                    <a:gd name="connsiteX3" fmla="*/ 881063 w 1219201"/>
                    <a:gd name="connsiteY3" fmla="*/ 0 h 1004888"/>
                    <a:gd name="connsiteX4" fmla="*/ 333376 w 1219201"/>
                    <a:gd name="connsiteY4" fmla="*/ 0 h 1004888"/>
                    <a:gd name="connsiteX5" fmla="*/ 109538 w 1219201"/>
                    <a:gd name="connsiteY5" fmla="*/ 90488 h 1004888"/>
                    <a:gd name="connsiteX6" fmla="*/ 0 w 1219201"/>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64154 h 1064154"/>
                    <a:gd name="connsiteX1" fmla="*/ 1219225 w 1219225"/>
                    <a:gd name="connsiteY1" fmla="*/ 1059391 h 1064154"/>
                    <a:gd name="connsiteX2" fmla="*/ 1123975 w 1219225"/>
                    <a:gd name="connsiteY2" fmla="*/ 173566 h 1064154"/>
                    <a:gd name="connsiteX3" fmla="*/ 881087 w 1219225"/>
                    <a:gd name="connsiteY3" fmla="*/ 59266 h 1064154"/>
                    <a:gd name="connsiteX4" fmla="*/ 333400 w 1219225"/>
                    <a:gd name="connsiteY4" fmla="*/ 59266 h 1064154"/>
                    <a:gd name="connsiteX5" fmla="*/ 109562 w 1219225"/>
                    <a:gd name="connsiteY5" fmla="*/ 149754 h 1064154"/>
                    <a:gd name="connsiteX6" fmla="*/ 24 w 1219225"/>
                    <a:gd name="connsiteY6" fmla="*/ 1064154 h 1064154"/>
                    <a:gd name="connsiteX0" fmla="*/ 24 w 1219225"/>
                    <a:gd name="connsiteY0" fmla="*/ 1087989 h 1087989"/>
                    <a:gd name="connsiteX1" fmla="*/ 1219225 w 1219225"/>
                    <a:gd name="connsiteY1" fmla="*/ 1083226 h 1087989"/>
                    <a:gd name="connsiteX2" fmla="*/ 1123975 w 1219225"/>
                    <a:gd name="connsiteY2" fmla="*/ 197401 h 1087989"/>
                    <a:gd name="connsiteX3" fmla="*/ 881087 w 1219225"/>
                    <a:gd name="connsiteY3" fmla="*/ 83101 h 1087989"/>
                    <a:gd name="connsiteX4" fmla="*/ 333400 w 1219225"/>
                    <a:gd name="connsiteY4" fmla="*/ 83101 h 1087989"/>
                    <a:gd name="connsiteX5" fmla="*/ 109562 w 1219225"/>
                    <a:gd name="connsiteY5" fmla="*/ 173589 h 1087989"/>
                    <a:gd name="connsiteX6" fmla="*/ 24 w 1219225"/>
                    <a:gd name="connsiteY6" fmla="*/ 1087989 h 1087989"/>
                    <a:gd name="connsiteX0" fmla="*/ 24 w 1219225"/>
                    <a:gd name="connsiteY0" fmla="*/ 1078382 h 1078382"/>
                    <a:gd name="connsiteX1" fmla="*/ 1219225 w 1219225"/>
                    <a:gd name="connsiteY1" fmla="*/ 1073619 h 1078382"/>
                    <a:gd name="connsiteX2" fmla="*/ 1123975 w 1219225"/>
                    <a:gd name="connsiteY2" fmla="*/ 187794 h 1078382"/>
                    <a:gd name="connsiteX3" fmla="*/ 881087 w 1219225"/>
                    <a:gd name="connsiteY3" fmla="*/ 73494 h 1078382"/>
                    <a:gd name="connsiteX4" fmla="*/ 333400 w 1219225"/>
                    <a:gd name="connsiteY4" fmla="*/ 73494 h 1078382"/>
                    <a:gd name="connsiteX5" fmla="*/ 109562 w 1219225"/>
                    <a:gd name="connsiteY5" fmla="*/ 163982 h 1078382"/>
                    <a:gd name="connsiteX6" fmla="*/ 24 w 1219225"/>
                    <a:gd name="connsiteY6" fmla="*/ 1078382 h 10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25" h="1078382">
                      <a:moveTo>
                        <a:pt x="24" y="1078382"/>
                      </a:moveTo>
                      <a:lnTo>
                        <a:pt x="1219225" y="1073619"/>
                      </a:lnTo>
                      <a:cubicBezTo>
                        <a:pt x="1201762" y="773582"/>
                        <a:pt x="1179537" y="487832"/>
                        <a:pt x="1123975" y="187794"/>
                      </a:cubicBezTo>
                      <a:cubicBezTo>
                        <a:pt x="1071587" y="135407"/>
                        <a:pt x="976338" y="78257"/>
                        <a:pt x="881087" y="73494"/>
                      </a:cubicBezTo>
                      <a:cubicBezTo>
                        <a:pt x="865213" y="-36044"/>
                        <a:pt x="330224" y="-12231"/>
                        <a:pt x="333400" y="73494"/>
                      </a:cubicBezTo>
                      <a:cubicBezTo>
                        <a:pt x="258787" y="79844"/>
                        <a:pt x="160362" y="110006"/>
                        <a:pt x="109562" y="163982"/>
                      </a:cubicBezTo>
                      <a:cubicBezTo>
                        <a:pt x="73049" y="306857"/>
                        <a:pt x="-1563" y="625944"/>
                        <a:pt x="24" y="1078382"/>
                      </a:cubicBezTo>
                      <a:close/>
                    </a:path>
                  </a:pathLst>
                </a:custGeom>
                <a:solidFill>
                  <a:schemeClr val="bg2">
                    <a:lumMod val="50000"/>
                  </a:schemeClr>
                </a:solidFill>
                <a:ln w="9525">
                  <a:solidFill>
                    <a:srgbClr val="002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kern="1200">
                    <a:solidFill>
                      <a:srgbClr val="FFFFFF"/>
                    </a:solidFill>
                  </a:endParaRPr>
                </a:p>
              </p:txBody>
            </p:sp>
            <p:sp>
              <p:nvSpPr>
                <p:cNvPr id="65" name="Freeform 64"/>
                <p:cNvSpPr/>
                <p:nvPr/>
              </p:nvSpPr>
              <p:spPr>
                <a:xfrm>
                  <a:off x="7505499" y="2939555"/>
                  <a:ext cx="87018" cy="98796"/>
                </a:xfrm>
                <a:custGeom>
                  <a:avLst/>
                  <a:gdLst>
                    <a:gd name="connsiteX0" fmla="*/ 0 w 285750"/>
                    <a:gd name="connsiteY0" fmla="*/ 733425 h 733425"/>
                    <a:gd name="connsiteX1" fmla="*/ 285750 w 285750"/>
                    <a:gd name="connsiteY1" fmla="*/ 733425 h 733425"/>
                    <a:gd name="connsiteX2" fmla="*/ 142875 w 285750"/>
                    <a:gd name="connsiteY2" fmla="*/ 0 h 733425"/>
                    <a:gd name="connsiteX3" fmla="*/ 0 w 285750"/>
                    <a:gd name="connsiteY3" fmla="*/ 733425 h 733425"/>
                    <a:gd name="connsiteX0" fmla="*/ 0 w 285750"/>
                    <a:gd name="connsiteY0" fmla="*/ 733425 h 733425"/>
                    <a:gd name="connsiteX1" fmla="*/ 285750 w 285750"/>
                    <a:gd name="connsiteY1" fmla="*/ 733425 h 733425"/>
                    <a:gd name="connsiteX2" fmla="*/ 142875 w 285750"/>
                    <a:gd name="connsiteY2" fmla="*/ 0 h 733425"/>
                    <a:gd name="connsiteX3" fmla="*/ 0 w 285750"/>
                    <a:gd name="connsiteY3" fmla="*/ 733425 h 733425"/>
                    <a:gd name="connsiteX0" fmla="*/ 0 w 285750"/>
                    <a:gd name="connsiteY0" fmla="*/ 733425 h 733425"/>
                    <a:gd name="connsiteX1" fmla="*/ 285750 w 285750"/>
                    <a:gd name="connsiteY1" fmla="*/ 733425 h 733425"/>
                    <a:gd name="connsiteX2" fmla="*/ 142875 w 285750"/>
                    <a:gd name="connsiteY2" fmla="*/ 0 h 733425"/>
                    <a:gd name="connsiteX3" fmla="*/ 0 w 285750"/>
                    <a:gd name="connsiteY3" fmla="*/ 733425 h 733425"/>
                    <a:gd name="connsiteX0" fmla="*/ 0 w 444871"/>
                    <a:gd name="connsiteY0" fmla="*/ 733425 h 733425"/>
                    <a:gd name="connsiteX1" fmla="*/ 285750 w 444871"/>
                    <a:gd name="connsiteY1" fmla="*/ 733425 h 733425"/>
                    <a:gd name="connsiteX2" fmla="*/ 142875 w 444871"/>
                    <a:gd name="connsiteY2" fmla="*/ 0 h 733425"/>
                    <a:gd name="connsiteX3" fmla="*/ 0 w 444871"/>
                    <a:gd name="connsiteY3" fmla="*/ 733425 h 733425"/>
                    <a:gd name="connsiteX0" fmla="*/ 154960 w 599831"/>
                    <a:gd name="connsiteY0" fmla="*/ 733425 h 733425"/>
                    <a:gd name="connsiteX1" fmla="*/ 440710 w 599831"/>
                    <a:gd name="connsiteY1" fmla="*/ 733425 h 733425"/>
                    <a:gd name="connsiteX2" fmla="*/ 297835 w 599831"/>
                    <a:gd name="connsiteY2" fmla="*/ 0 h 733425"/>
                    <a:gd name="connsiteX3" fmla="*/ 154960 w 599831"/>
                    <a:gd name="connsiteY3" fmla="*/ 733425 h 733425"/>
                    <a:gd name="connsiteX0" fmla="*/ 198747 w 643618"/>
                    <a:gd name="connsiteY0" fmla="*/ 733425 h 733425"/>
                    <a:gd name="connsiteX1" fmla="*/ 484497 w 643618"/>
                    <a:gd name="connsiteY1" fmla="*/ 733425 h 733425"/>
                    <a:gd name="connsiteX2" fmla="*/ 341622 w 643618"/>
                    <a:gd name="connsiteY2" fmla="*/ 0 h 733425"/>
                    <a:gd name="connsiteX3" fmla="*/ 198747 w 643618"/>
                    <a:gd name="connsiteY3" fmla="*/ 733425 h 733425"/>
                    <a:gd name="connsiteX0" fmla="*/ 198747 w 692233"/>
                    <a:gd name="connsiteY0" fmla="*/ 733451 h 733451"/>
                    <a:gd name="connsiteX1" fmla="*/ 484497 w 692233"/>
                    <a:gd name="connsiteY1" fmla="*/ 733451 h 733451"/>
                    <a:gd name="connsiteX2" fmla="*/ 341622 w 692233"/>
                    <a:gd name="connsiteY2" fmla="*/ 26 h 733451"/>
                    <a:gd name="connsiteX3" fmla="*/ 198747 w 692233"/>
                    <a:gd name="connsiteY3" fmla="*/ 733451 h 733451"/>
                    <a:gd name="connsiteX0" fmla="*/ 198747 w 664928"/>
                    <a:gd name="connsiteY0" fmla="*/ 733447 h 733447"/>
                    <a:gd name="connsiteX1" fmla="*/ 484497 w 664928"/>
                    <a:gd name="connsiteY1" fmla="*/ 733447 h 733447"/>
                    <a:gd name="connsiteX2" fmla="*/ 341622 w 664928"/>
                    <a:gd name="connsiteY2" fmla="*/ 22 h 733447"/>
                    <a:gd name="connsiteX3" fmla="*/ 198747 w 664928"/>
                    <a:gd name="connsiteY3" fmla="*/ 733447 h 733447"/>
                    <a:gd name="connsiteX0" fmla="*/ 177681 w 643862"/>
                    <a:gd name="connsiteY0" fmla="*/ 733447 h 733447"/>
                    <a:gd name="connsiteX1" fmla="*/ 463431 w 643862"/>
                    <a:gd name="connsiteY1" fmla="*/ 733447 h 733447"/>
                    <a:gd name="connsiteX2" fmla="*/ 320556 w 643862"/>
                    <a:gd name="connsiteY2" fmla="*/ 22 h 733447"/>
                    <a:gd name="connsiteX3" fmla="*/ 177681 w 643862"/>
                    <a:gd name="connsiteY3" fmla="*/ 733447 h 733447"/>
                    <a:gd name="connsiteX0" fmla="*/ 179786 w 645967"/>
                    <a:gd name="connsiteY0" fmla="*/ 733447 h 733447"/>
                    <a:gd name="connsiteX1" fmla="*/ 465536 w 645967"/>
                    <a:gd name="connsiteY1" fmla="*/ 733447 h 733447"/>
                    <a:gd name="connsiteX2" fmla="*/ 322661 w 645967"/>
                    <a:gd name="connsiteY2" fmla="*/ 22 h 733447"/>
                    <a:gd name="connsiteX3" fmla="*/ 179786 w 645967"/>
                    <a:gd name="connsiteY3" fmla="*/ 733447 h 733447"/>
                  </a:gdLst>
                  <a:ahLst/>
                  <a:cxnLst>
                    <a:cxn ang="0">
                      <a:pos x="connsiteX0" y="connsiteY0"/>
                    </a:cxn>
                    <a:cxn ang="0">
                      <a:pos x="connsiteX1" y="connsiteY1"/>
                    </a:cxn>
                    <a:cxn ang="0">
                      <a:pos x="connsiteX2" y="connsiteY2"/>
                    </a:cxn>
                    <a:cxn ang="0">
                      <a:pos x="connsiteX3" y="connsiteY3"/>
                    </a:cxn>
                  </a:cxnLst>
                  <a:rect l="l" t="t" r="r" b="b"/>
                  <a:pathLst>
                    <a:path w="645967" h="733447">
                      <a:moveTo>
                        <a:pt x="179786" y="733447"/>
                      </a:moveTo>
                      <a:cubicBezTo>
                        <a:pt x="294086" y="714397"/>
                        <a:pt x="403623" y="719159"/>
                        <a:pt x="465536" y="733447"/>
                      </a:cubicBezTo>
                      <a:cubicBezTo>
                        <a:pt x="813198" y="346097"/>
                        <a:pt x="598886" y="-3153"/>
                        <a:pt x="322661" y="22"/>
                      </a:cubicBezTo>
                      <a:cubicBezTo>
                        <a:pt x="65486" y="6372"/>
                        <a:pt x="-177402" y="336572"/>
                        <a:pt x="179786" y="733447"/>
                      </a:cubicBezTo>
                      <a:close/>
                    </a:path>
                  </a:pathLst>
                </a:custGeom>
                <a:solidFill>
                  <a:schemeClr val="bg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kern="1200">
                    <a:solidFill>
                      <a:srgbClr val="FFFFFF"/>
                    </a:solidFill>
                  </a:endParaRPr>
                </a:p>
              </p:txBody>
            </p:sp>
          </p:grpSp>
        </p:grpSp>
        <p:sp>
          <p:nvSpPr>
            <p:cNvPr id="60" name="Freeform 87"/>
            <p:cNvSpPr>
              <a:spLocks/>
            </p:cNvSpPr>
            <p:nvPr/>
          </p:nvSpPr>
          <p:spPr bwMode="auto">
            <a:xfrm>
              <a:off x="5248751" y="3415459"/>
              <a:ext cx="247174" cy="226266"/>
            </a:xfrm>
            <a:custGeom>
              <a:avLst/>
              <a:gdLst>
                <a:gd name="T0" fmla="*/ 295 w 368"/>
                <a:gd name="T1" fmla="*/ 0 h 272"/>
                <a:gd name="T2" fmla="*/ 254 w 368"/>
                <a:gd name="T3" fmla="*/ 0 h 272"/>
                <a:gd name="T4" fmla="*/ 254 w 368"/>
                <a:gd name="T5" fmla="*/ 0 h 272"/>
                <a:gd name="T6" fmla="*/ 240 w 368"/>
                <a:gd name="T7" fmla="*/ 2 h 272"/>
                <a:gd name="T8" fmla="*/ 228 w 368"/>
                <a:gd name="T9" fmla="*/ 5 h 272"/>
                <a:gd name="T10" fmla="*/ 217 w 368"/>
                <a:gd name="T11" fmla="*/ 11 h 272"/>
                <a:gd name="T12" fmla="*/ 207 w 368"/>
                <a:gd name="T13" fmla="*/ 18 h 272"/>
                <a:gd name="T14" fmla="*/ 207 w 368"/>
                <a:gd name="T15" fmla="*/ 18 h 272"/>
                <a:gd name="T16" fmla="*/ 205 w 368"/>
                <a:gd name="T17" fmla="*/ 18 h 272"/>
                <a:gd name="T18" fmla="*/ 205 w 368"/>
                <a:gd name="T19" fmla="*/ 18 h 272"/>
                <a:gd name="T20" fmla="*/ 195 w 368"/>
                <a:gd name="T21" fmla="*/ 26 h 272"/>
                <a:gd name="T22" fmla="*/ 186 w 368"/>
                <a:gd name="T23" fmla="*/ 35 h 272"/>
                <a:gd name="T24" fmla="*/ 169 w 368"/>
                <a:gd name="T25" fmla="*/ 56 h 272"/>
                <a:gd name="T26" fmla="*/ 169 w 368"/>
                <a:gd name="T27" fmla="*/ 56 h 272"/>
                <a:gd name="T28" fmla="*/ 147 w 368"/>
                <a:gd name="T29" fmla="*/ 80 h 272"/>
                <a:gd name="T30" fmla="*/ 134 w 368"/>
                <a:gd name="T31" fmla="*/ 92 h 272"/>
                <a:gd name="T32" fmla="*/ 121 w 368"/>
                <a:gd name="T33" fmla="*/ 104 h 272"/>
                <a:gd name="T34" fmla="*/ 103 w 368"/>
                <a:gd name="T35" fmla="*/ 114 h 272"/>
                <a:gd name="T36" fmla="*/ 83 w 368"/>
                <a:gd name="T37" fmla="*/ 123 h 272"/>
                <a:gd name="T38" fmla="*/ 58 w 368"/>
                <a:gd name="T39" fmla="*/ 130 h 272"/>
                <a:gd name="T40" fmla="*/ 29 w 368"/>
                <a:gd name="T41" fmla="*/ 135 h 272"/>
                <a:gd name="T42" fmla="*/ 29 w 368"/>
                <a:gd name="T43" fmla="*/ 135 h 272"/>
                <a:gd name="T44" fmla="*/ 22 w 368"/>
                <a:gd name="T45" fmla="*/ 135 h 272"/>
                <a:gd name="T46" fmla="*/ 17 w 368"/>
                <a:gd name="T47" fmla="*/ 139 h 272"/>
                <a:gd name="T48" fmla="*/ 12 w 368"/>
                <a:gd name="T49" fmla="*/ 142 h 272"/>
                <a:gd name="T50" fmla="*/ 6 w 368"/>
                <a:gd name="T51" fmla="*/ 147 h 272"/>
                <a:gd name="T52" fmla="*/ 3 w 368"/>
                <a:gd name="T53" fmla="*/ 153 h 272"/>
                <a:gd name="T54" fmla="*/ 0 w 368"/>
                <a:gd name="T55" fmla="*/ 159 h 272"/>
                <a:gd name="T56" fmla="*/ 0 w 368"/>
                <a:gd name="T57" fmla="*/ 165 h 272"/>
                <a:gd name="T58" fmla="*/ 0 w 368"/>
                <a:gd name="T59" fmla="*/ 172 h 272"/>
                <a:gd name="T60" fmla="*/ 0 w 368"/>
                <a:gd name="T61" fmla="*/ 172 h 272"/>
                <a:gd name="T62" fmla="*/ 1 w 368"/>
                <a:gd name="T63" fmla="*/ 179 h 272"/>
                <a:gd name="T64" fmla="*/ 3 w 368"/>
                <a:gd name="T65" fmla="*/ 184 h 272"/>
                <a:gd name="T66" fmla="*/ 6 w 368"/>
                <a:gd name="T67" fmla="*/ 189 h 272"/>
                <a:gd name="T68" fmla="*/ 10 w 368"/>
                <a:gd name="T69" fmla="*/ 194 h 272"/>
                <a:gd name="T70" fmla="*/ 15 w 368"/>
                <a:gd name="T71" fmla="*/ 198 h 272"/>
                <a:gd name="T72" fmla="*/ 20 w 368"/>
                <a:gd name="T73" fmla="*/ 201 h 272"/>
                <a:gd name="T74" fmla="*/ 27 w 368"/>
                <a:gd name="T75" fmla="*/ 203 h 272"/>
                <a:gd name="T76" fmla="*/ 32 w 368"/>
                <a:gd name="T77" fmla="*/ 203 h 272"/>
                <a:gd name="T78" fmla="*/ 32 w 368"/>
                <a:gd name="T79" fmla="*/ 203 h 272"/>
                <a:gd name="T80" fmla="*/ 38 w 368"/>
                <a:gd name="T81" fmla="*/ 203 h 272"/>
                <a:gd name="T82" fmla="*/ 38 w 368"/>
                <a:gd name="T83" fmla="*/ 203 h 272"/>
                <a:gd name="T84" fmla="*/ 62 w 368"/>
                <a:gd name="T85" fmla="*/ 199 h 272"/>
                <a:gd name="T86" fmla="*/ 84 w 368"/>
                <a:gd name="T87" fmla="*/ 194 h 272"/>
                <a:gd name="T88" fmla="*/ 105 w 368"/>
                <a:gd name="T89" fmla="*/ 187 h 272"/>
                <a:gd name="T90" fmla="*/ 124 w 368"/>
                <a:gd name="T91" fmla="*/ 180 h 272"/>
                <a:gd name="T92" fmla="*/ 141 w 368"/>
                <a:gd name="T93" fmla="*/ 172 h 272"/>
                <a:gd name="T94" fmla="*/ 155 w 368"/>
                <a:gd name="T95" fmla="*/ 163 h 272"/>
                <a:gd name="T96" fmla="*/ 169 w 368"/>
                <a:gd name="T97" fmla="*/ 153 h 272"/>
                <a:gd name="T98" fmla="*/ 181 w 368"/>
                <a:gd name="T99" fmla="*/ 144 h 272"/>
                <a:gd name="T100" fmla="*/ 181 w 368"/>
                <a:gd name="T101" fmla="*/ 272 h 272"/>
                <a:gd name="T102" fmla="*/ 368 w 368"/>
                <a:gd name="T103" fmla="*/ 272 h 272"/>
                <a:gd name="T104" fmla="*/ 368 w 368"/>
                <a:gd name="T105" fmla="*/ 73 h 272"/>
                <a:gd name="T106" fmla="*/ 368 w 368"/>
                <a:gd name="T107" fmla="*/ 73 h 272"/>
                <a:gd name="T108" fmla="*/ 366 w 368"/>
                <a:gd name="T109" fmla="*/ 57 h 272"/>
                <a:gd name="T110" fmla="*/ 363 w 368"/>
                <a:gd name="T111" fmla="*/ 44 h 272"/>
                <a:gd name="T112" fmla="*/ 356 w 368"/>
                <a:gd name="T113" fmla="*/ 31 h 272"/>
                <a:gd name="T114" fmla="*/ 347 w 368"/>
                <a:gd name="T115" fmla="*/ 21 h 272"/>
                <a:gd name="T116" fmla="*/ 337 w 368"/>
                <a:gd name="T117" fmla="*/ 12 h 272"/>
                <a:gd name="T118" fmla="*/ 325 w 368"/>
                <a:gd name="T119" fmla="*/ 5 h 272"/>
                <a:gd name="T120" fmla="*/ 311 w 368"/>
                <a:gd name="T121" fmla="*/ 2 h 272"/>
                <a:gd name="T122" fmla="*/ 295 w 368"/>
                <a:gd name="T123" fmla="*/ 0 h 272"/>
                <a:gd name="T124" fmla="*/ 295 w 368"/>
                <a:gd name="T12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8" h="272">
                  <a:moveTo>
                    <a:pt x="295" y="0"/>
                  </a:moveTo>
                  <a:lnTo>
                    <a:pt x="254" y="0"/>
                  </a:lnTo>
                  <a:lnTo>
                    <a:pt x="254" y="0"/>
                  </a:lnTo>
                  <a:lnTo>
                    <a:pt x="240" y="2"/>
                  </a:lnTo>
                  <a:lnTo>
                    <a:pt x="228" y="5"/>
                  </a:lnTo>
                  <a:lnTo>
                    <a:pt x="217" y="11"/>
                  </a:lnTo>
                  <a:lnTo>
                    <a:pt x="207" y="18"/>
                  </a:lnTo>
                  <a:lnTo>
                    <a:pt x="207" y="18"/>
                  </a:lnTo>
                  <a:lnTo>
                    <a:pt x="205" y="18"/>
                  </a:lnTo>
                  <a:lnTo>
                    <a:pt x="205" y="18"/>
                  </a:lnTo>
                  <a:lnTo>
                    <a:pt x="195" y="26"/>
                  </a:lnTo>
                  <a:lnTo>
                    <a:pt x="186" y="35"/>
                  </a:lnTo>
                  <a:lnTo>
                    <a:pt x="169" y="56"/>
                  </a:lnTo>
                  <a:lnTo>
                    <a:pt x="169" y="56"/>
                  </a:lnTo>
                  <a:lnTo>
                    <a:pt x="147" y="80"/>
                  </a:lnTo>
                  <a:lnTo>
                    <a:pt x="134" y="92"/>
                  </a:lnTo>
                  <a:lnTo>
                    <a:pt x="121" y="104"/>
                  </a:lnTo>
                  <a:lnTo>
                    <a:pt x="103" y="114"/>
                  </a:lnTo>
                  <a:lnTo>
                    <a:pt x="83" y="123"/>
                  </a:lnTo>
                  <a:lnTo>
                    <a:pt x="58" y="130"/>
                  </a:lnTo>
                  <a:lnTo>
                    <a:pt x="29" y="135"/>
                  </a:lnTo>
                  <a:lnTo>
                    <a:pt x="29" y="135"/>
                  </a:lnTo>
                  <a:lnTo>
                    <a:pt x="22" y="135"/>
                  </a:lnTo>
                  <a:lnTo>
                    <a:pt x="17" y="139"/>
                  </a:lnTo>
                  <a:lnTo>
                    <a:pt x="12" y="142"/>
                  </a:lnTo>
                  <a:lnTo>
                    <a:pt x="6" y="147"/>
                  </a:lnTo>
                  <a:lnTo>
                    <a:pt x="3" y="153"/>
                  </a:lnTo>
                  <a:lnTo>
                    <a:pt x="0" y="159"/>
                  </a:lnTo>
                  <a:lnTo>
                    <a:pt x="0" y="165"/>
                  </a:lnTo>
                  <a:lnTo>
                    <a:pt x="0" y="172"/>
                  </a:lnTo>
                  <a:lnTo>
                    <a:pt x="0" y="172"/>
                  </a:lnTo>
                  <a:lnTo>
                    <a:pt x="1" y="179"/>
                  </a:lnTo>
                  <a:lnTo>
                    <a:pt x="3" y="184"/>
                  </a:lnTo>
                  <a:lnTo>
                    <a:pt x="6" y="189"/>
                  </a:lnTo>
                  <a:lnTo>
                    <a:pt x="10" y="194"/>
                  </a:lnTo>
                  <a:lnTo>
                    <a:pt x="15" y="198"/>
                  </a:lnTo>
                  <a:lnTo>
                    <a:pt x="20" y="201"/>
                  </a:lnTo>
                  <a:lnTo>
                    <a:pt x="27" y="203"/>
                  </a:lnTo>
                  <a:lnTo>
                    <a:pt x="32" y="203"/>
                  </a:lnTo>
                  <a:lnTo>
                    <a:pt x="32" y="203"/>
                  </a:lnTo>
                  <a:lnTo>
                    <a:pt x="38" y="203"/>
                  </a:lnTo>
                  <a:lnTo>
                    <a:pt x="38" y="203"/>
                  </a:lnTo>
                  <a:lnTo>
                    <a:pt x="62" y="199"/>
                  </a:lnTo>
                  <a:lnTo>
                    <a:pt x="84" y="194"/>
                  </a:lnTo>
                  <a:lnTo>
                    <a:pt x="105" y="187"/>
                  </a:lnTo>
                  <a:lnTo>
                    <a:pt x="124" y="180"/>
                  </a:lnTo>
                  <a:lnTo>
                    <a:pt x="141" y="172"/>
                  </a:lnTo>
                  <a:lnTo>
                    <a:pt x="155" y="163"/>
                  </a:lnTo>
                  <a:lnTo>
                    <a:pt x="169" y="153"/>
                  </a:lnTo>
                  <a:lnTo>
                    <a:pt x="181" y="144"/>
                  </a:lnTo>
                  <a:lnTo>
                    <a:pt x="181" y="272"/>
                  </a:lnTo>
                  <a:lnTo>
                    <a:pt x="368" y="272"/>
                  </a:lnTo>
                  <a:lnTo>
                    <a:pt x="368" y="73"/>
                  </a:lnTo>
                  <a:lnTo>
                    <a:pt x="368" y="73"/>
                  </a:lnTo>
                  <a:lnTo>
                    <a:pt x="366" y="57"/>
                  </a:lnTo>
                  <a:lnTo>
                    <a:pt x="363" y="44"/>
                  </a:lnTo>
                  <a:lnTo>
                    <a:pt x="356" y="31"/>
                  </a:lnTo>
                  <a:lnTo>
                    <a:pt x="347" y="21"/>
                  </a:lnTo>
                  <a:lnTo>
                    <a:pt x="337" y="12"/>
                  </a:lnTo>
                  <a:lnTo>
                    <a:pt x="325" y="5"/>
                  </a:lnTo>
                  <a:lnTo>
                    <a:pt x="311" y="2"/>
                  </a:lnTo>
                  <a:lnTo>
                    <a:pt x="295" y="0"/>
                  </a:lnTo>
                  <a:lnTo>
                    <a:pt x="295" y="0"/>
                  </a:lnTo>
                  <a:close/>
                </a:path>
              </a:pathLst>
            </a:custGeom>
            <a:solidFill>
              <a:srgbClr val="4FB3CB"/>
            </a:solidFill>
            <a:ln w="9525">
              <a:noFill/>
              <a:round/>
              <a:headEnd/>
              <a:tailEnd/>
            </a:ln>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endParaRPr lang="en-US" kern="1200">
                <a:latin typeface="Arial" charset="0"/>
                <a:ea typeface="+mn-ea"/>
                <a:cs typeface="+mn-cs"/>
              </a:endParaRPr>
            </a:p>
          </p:txBody>
        </p:sp>
        <p:sp>
          <p:nvSpPr>
            <p:cNvPr id="61" name="Freeform 87"/>
            <p:cNvSpPr>
              <a:spLocks/>
            </p:cNvSpPr>
            <p:nvPr/>
          </p:nvSpPr>
          <p:spPr bwMode="auto">
            <a:xfrm flipH="1">
              <a:off x="4755872" y="3406659"/>
              <a:ext cx="247174" cy="226266"/>
            </a:xfrm>
            <a:custGeom>
              <a:avLst/>
              <a:gdLst>
                <a:gd name="T0" fmla="*/ 295 w 368"/>
                <a:gd name="T1" fmla="*/ 0 h 272"/>
                <a:gd name="T2" fmla="*/ 254 w 368"/>
                <a:gd name="T3" fmla="*/ 0 h 272"/>
                <a:gd name="T4" fmla="*/ 254 w 368"/>
                <a:gd name="T5" fmla="*/ 0 h 272"/>
                <a:gd name="T6" fmla="*/ 240 w 368"/>
                <a:gd name="T7" fmla="*/ 2 h 272"/>
                <a:gd name="T8" fmla="*/ 228 w 368"/>
                <a:gd name="T9" fmla="*/ 5 h 272"/>
                <a:gd name="T10" fmla="*/ 217 w 368"/>
                <a:gd name="T11" fmla="*/ 11 h 272"/>
                <a:gd name="T12" fmla="*/ 207 w 368"/>
                <a:gd name="T13" fmla="*/ 18 h 272"/>
                <a:gd name="T14" fmla="*/ 207 w 368"/>
                <a:gd name="T15" fmla="*/ 18 h 272"/>
                <a:gd name="T16" fmla="*/ 205 w 368"/>
                <a:gd name="T17" fmla="*/ 18 h 272"/>
                <a:gd name="T18" fmla="*/ 205 w 368"/>
                <a:gd name="T19" fmla="*/ 18 h 272"/>
                <a:gd name="T20" fmla="*/ 195 w 368"/>
                <a:gd name="T21" fmla="*/ 26 h 272"/>
                <a:gd name="T22" fmla="*/ 186 w 368"/>
                <a:gd name="T23" fmla="*/ 35 h 272"/>
                <a:gd name="T24" fmla="*/ 169 w 368"/>
                <a:gd name="T25" fmla="*/ 56 h 272"/>
                <a:gd name="T26" fmla="*/ 169 w 368"/>
                <a:gd name="T27" fmla="*/ 56 h 272"/>
                <a:gd name="T28" fmla="*/ 147 w 368"/>
                <a:gd name="T29" fmla="*/ 80 h 272"/>
                <a:gd name="T30" fmla="*/ 134 w 368"/>
                <a:gd name="T31" fmla="*/ 92 h 272"/>
                <a:gd name="T32" fmla="*/ 121 w 368"/>
                <a:gd name="T33" fmla="*/ 104 h 272"/>
                <a:gd name="T34" fmla="*/ 103 w 368"/>
                <a:gd name="T35" fmla="*/ 114 h 272"/>
                <a:gd name="T36" fmla="*/ 83 w 368"/>
                <a:gd name="T37" fmla="*/ 123 h 272"/>
                <a:gd name="T38" fmla="*/ 58 w 368"/>
                <a:gd name="T39" fmla="*/ 130 h 272"/>
                <a:gd name="T40" fmla="*/ 29 w 368"/>
                <a:gd name="T41" fmla="*/ 135 h 272"/>
                <a:gd name="T42" fmla="*/ 29 w 368"/>
                <a:gd name="T43" fmla="*/ 135 h 272"/>
                <a:gd name="T44" fmla="*/ 22 w 368"/>
                <a:gd name="T45" fmla="*/ 135 h 272"/>
                <a:gd name="T46" fmla="*/ 17 w 368"/>
                <a:gd name="T47" fmla="*/ 139 h 272"/>
                <a:gd name="T48" fmla="*/ 12 w 368"/>
                <a:gd name="T49" fmla="*/ 142 h 272"/>
                <a:gd name="T50" fmla="*/ 6 w 368"/>
                <a:gd name="T51" fmla="*/ 147 h 272"/>
                <a:gd name="T52" fmla="*/ 3 w 368"/>
                <a:gd name="T53" fmla="*/ 153 h 272"/>
                <a:gd name="T54" fmla="*/ 0 w 368"/>
                <a:gd name="T55" fmla="*/ 159 h 272"/>
                <a:gd name="T56" fmla="*/ 0 w 368"/>
                <a:gd name="T57" fmla="*/ 165 h 272"/>
                <a:gd name="T58" fmla="*/ 0 w 368"/>
                <a:gd name="T59" fmla="*/ 172 h 272"/>
                <a:gd name="T60" fmla="*/ 0 w 368"/>
                <a:gd name="T61" fmla="*/ 172 h 272"/>
                <a:gd name="T62" fmla="*/ 1 w 368"/>
                <a:gd name="T63" fmla="*/ 179 h 272"/>
                <a:gd name="T64" fmla="*/ 3 w 368"/>
                <a:gd name="T65" fmla="*/ 184 h 272"/>
                <a:gd name="T66" fmla="*/ 6 w 368"/>
                <a:gd name="T67" fmla="*/ 189 h 272"/>
                <a:gd name="T68" fmla="*/ 10 w 368"/>
                <a:gd name="T69" fmla="*/ 194 h 272"/>
                <a:gd name="T70" fmla="*/ 15 w 368"/>
                <a:gd name="T71" fmla="*/ 198 h 272"/>
                <a:gd name="T72" fmla="*/ 20 w 368"/>
                <a:gd name="T73" fmla="*/ 201 h 272"/>
                <a:gd name="T74" fmla="*/ 27 w 368"/>
                <a:gd name="T75" fmla="*/ 203 h 272"/>
                <a:gd name="T76" fmla="*/ 32 w 368"/>
                <a:gd name="T77" fmla="*/ 203 h 272"/>
                <a:gd name="T78" fmla="*/ 32 w 368"/>
                <a:gd name="T79" fmla="*/ 203 h 272"/>
                <a:gd name="T80" fmla="*/ 38 w 368"/>
                <a:gd name="T81" fmla="*/ 203 h 272"/>
                <a:gd name="T82" fmla="*/ 38 w 368"/>
                <a:gd name="T83" fmla="*/ 203 h 272"/>
                <a:gd name="T84" fmla="*/ 62 w 368"/>
                <a:gd name="T85" fmla="*/ 199 h 272"/>
                <a:gd name="T86" fmla="*/ 84 w 368"/>
                <a:gd name="T87" fmla="*/ 194 h 272"/>
                <a:gd name="T88" fmla="*/ 105 w 368"/>
                <a:gd name="T89" fmla="*/ 187 h 272"/>
                <a:gd name="T90" fmla="*/ 124 w 368"/>
                <a:gd name="T91" fmla="*/ 180 h 272"/>
                <a:gd name="T92" fmla="*/ 141 w 368"/>
                <a:gd name="T93" fmla="*/ 172 h 272"/>
                <a:gd name="T94" fmla="*/ 155 w 368"/>
                <a:gd name="T95" fmla="*/ 163 h 272"/>
                <a:gd name="T96" fmla="*/ 169 w 368"/>
                <a:gd name="T97" fmla="*/ 153 h 272"/>
                <a:gd name="T98" fmla="*/ 181 w 368"/>
                <a:gd name="T99" fmla="*/ 144 h 272"/>
                <a:gd name="T100" fmla="*/ 181 w 368"/>
                <a:gd name="T101" fmla="*/ 272 h 272"/>
                <a:gd name="T102" fmla="*/ 368 w 368"/>
                <a:gd name="T103" fmla="*/ 272 h 272"/>
                <a:gd name="T104" fmla="*/ 368 w 368"/>
                <a:gd name="T105" fmla="*/ 73 h 272"/>
                <a:gd name="T106" fmla="*/ 368 w 368"/>
                <a:gd name="T107" fmla="*/ 73 h 272"/>
                <a:gd name="T108" fmla="*/ 366 w 368"/>
                <a:gd name="T109" fmla="*/ 57 h 272"/>
                <a:gd name="T110" fmla="*/ 363 w 368"/>
                <a:gd name="T111" fmla="*/ 44 h 272"/>
                <a:gd name="T112" fmla="*/ 356 w 368"/>
                <a:gd name="T113" fmla="*/ 31 h 272"/>
                <a:gd name="T114" fmla="*/ 347 w 368"/>
                <a:gd name="T115" fmla="*/ 21 h 272"/>
                <a:gd name="T116" fmla="*/ 337 w 368"/>
                <a:gd name="T117" fmla="*/ 12 h 272"/>
                <a:gd name="T118" fmla="*/ 325 w 368"/>
                <a:gd name="T119" fmla="*/ 5 h 272"/>
                <a:gd name="T120" fmla="*/ 311 w 368"/>
                <a:gd name="T121" fmla="*/ 2 h 272"/>
                <a:gd name="T122" fmla="*/ 295 w 368"/>
                <a:gd name="T123" fmla="*/ 0 h 272"/>
                <a:gd name="T124" fmla="*/ 295 w 368"/>
                <a:gd name="T12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8" h="272">
                  <a:moveTo>
                    <a:pt x="295" y="0"/>
                  </a:moveTo>
                  <a:lnTo>
                    <a:pt x="254" y="0"/>
                  </a:lnTo>
                  <a:lnTo>
                    <a:pt x="254" y="0"/>
                  </a:lnTo>
                  <a:lnTo>
                    <a:pt x="240" y="2"/>
                  </a:lnTo>
                  <a:lnTo>
                    <a:pt x="228" y="5"/>
                  </a:lnTo>
                  <a:lnTo>
                    <a:pt x="217" y="11"/>
                  </a:lnTo>
                  <a:lnTo>
                    <a:pt x="207" y="18"/>
                  </a:lnTo>
                  <a:lnTo>
                    <a:pt x="207" y="18"/>
                  </a:lnTo>
                  <a:lnTo>
                    <a:pt x="205" y="18"/>
                  </a:lnTo>
                  <a:lnTo>
                    <a:pt x="205" y="18"/>
                  </a:lnTo>
                  <a:lnTo>
                    <a:pt x="195" y="26"/>
                  </a:lnTo>
                  <a:lnTo>
                    <a:pt x="186" y="35"/>
                  </a:lnTo>
                  <a:lnTo>
                    <a:pt x="169" y="56"/>
                  </a:lnTo>
                  <a:lnTo>
                    <a:pt x="169" y="56"/>
                  </a:lnTo>
                  <a:lnTo>
                    <a:pt x="147" y="80"/>
                  </a:lnTo>
                  <a:lnTo>
                    <a:pt x="134" y="92"/>
                  </a:lnTo>
                  <a:lnTo>
                    <a:pt x="121" y="104"/>
                  </a:lnTo>
                  <a:lnTo>
                    <a:pt x="103" y="114"/>
                  </a:lnTo>
                  <a:lnTo>
                    <a:pt x="83" y="123"/>
                  </a:lnTo>
                  <a:lnTo>
                    <a:pt x="58" y="130"/>
                  </a:lnTo>
                  <a:lnTo>
                    <a:pt x="29" y="135"/>
                  </a:lnTo>
                  <a:lnTo>
                    <a:pt x="29" y="135"/>
                  </a:lnTo>
                  <a:lnTo>
                    <a:pt x="22" y="135"/>
                  </a:lnTo>
                  <a:lnTo>
                    <a:pt x="17" y="139"/>
                  </a:lnTo>
                  <a:lnTo>
                    <a:pt x="12" y="142"/>
                  </a:lnTo>
                  <a:lnTo>
                    <a:pt x="6" y="147"/>
                  </a:lnTo>
                  <a:lnTo>
                    <a:pt x="3" y="153"/>
                  </a:lnTo>
                  <a:lnTo>
                    <a:pt x="0" y="159"/>
                  </a:lnTo>
                  <a:lnTo>
                    <a:pt x="0" y="165"/>
                  </a:lnTo>
                  <a:lnTo>
                    <a:pt x="0" y="172"/>
                  </a:lnTo>
                  <a:lnTo>
                    <a:pt x="0" y="172"/>
                  </a:lnTo>
                  <a:lnTo>
                    <a:pt x="1" y="179"/>
                  </a:lnTo>
                  <a:lnTo>
                    <a:pt x="3" y="184"/>
                  </a:lnTo>
                  <a:lnTo>
                    <a:pt x="6" y="189"/>
                  </a:lnTo>
                  <a:lnTo>
                    <a:pt x="10" y="194"/>
                  </a:lnTo>
                  <a:lnTo>
                    <a:pt x="15" y="198"/>
                  </a:lnTo>
                  <a:lnTo>
                    <a:pt x="20" y="201"/>
                  </a:lnTo>
                  <a:lnTo>
                    <a:pt x="27" y="203"/>
                  </a:lnTo>
                  <a:lnTo>
                    <a:pt x="32" y="203"/>
                  </a:lnTo>
                  <a:lnTo>
                    <a:pt x="32" y="203"/>
                  </a:lnTo>
                  <a:lnTo>
                    <a:pt x="38" y="203"/>
                  </a:lnTo>
                  <a:lnTo>
                    <a:pt x="38" y="203"/>
                  </a:lnTo>
                  <a:lnTo>
                    <a:pt x="62" y="199"/>
                  </a:lnTo>
                  <a:lnTo>
                    <a:pt x="84" y="194"/>
                  </a:lnTo>
                  <a:lnTo>
                    <a:pt x="105" y="187"/>
                  </a:lnTo>
                  <a:lnTo>
                    <a:pt x="124" y="180"/>
                  </a:lnTo>
                  <a:lnTo>
                    <a:pt x="141" y="172"/>
                  </a:lnTo>
                  <a:lnTo>
                    <a:pt x="155" y="163"/>
                  </a:lnTo>
                  <a:lnTo>
                    <a:pt x="169" y="153"/>
                  </a:lnTo>
                  <a:lnTo>
                    <a:pt x="181" y="144"/>
                  </a:lnTo>
                  <a:lnTo>
                    <a:pt x="181" y="272"/>
                  </a:lnTo>
                  <a:lnTo>
                    <a:pt x="368" y="272"/>
                  </a:lnTo>
                  <a:lnTo>
                    <a:pt x="368" y="73"/>
                  </a:lnTo>
                  <a:lnTo>
                    <a:pt x="368" y="73"/>
                  </a:lnTo>
                  <a:lnTo>
                    <a:pt x="366" y="57"/>
                  </a:lnTo>
                  <a:lnTo>
                    <a:pt x="363" y="44"/>
                  </a:lnTo>
                  <a:lnTo>
                    <a:pt x="356" y="31"/>
                  </a:lnTo>
                  <a:lnTo>
                    <a:pt x="347" y="21"/>
                  </a:lnTo>
                  <a:lnTo>
                    <a:pt x="337" y="12"/>
                  </a:lnTo>
                  <a:lnTo>
                    <a:pt x="325" y="5"/>
                  </a:lnTo>
                  <a:lnTo>
                    <a:pt x="311" y="2"/>
                  </a:lnTo>
                  <a:lnTo>
                    <a:pt x="295" y="0"/>
                  </a:lnTo>
                  <a:lnTo>
                    <a:pt x="295" y="0"/>
                  </a:lnTo>
                  <a:close/>
                </a:path>
              </a:pathLst>
            </a:custGeom>
            <a:solidFill>
              <a:srgbClr val="47A3FF"/>
            </a:solidFill>
            <a:ln w="9525">
              <a:noFill/>
              <a:round/>
              <a:headEnd/>
              <a:tailEnd/>
            </a:ln>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endParaRPr lang="en-US" kern="1200">
                <a:latin typeface="Arial" charset="0"/>
                <a:ea typeface="+mn-ea"/>
                <a:cs typeface="+mn-cs"/>
              </a:endParaRPr>
            </a:p>
          </p:txBody>
        </p:sp>
      </p:grpSp>
      <p:grpSp>
        <p:nvGrpSpPr>
          <p:cNvPr id="26" name="Group 25"/>
          <p:cNvGrpSpPr/>
          <p:nvPr/>
        </p:nvGrpSpPr>
        <p:grpSpPr>
          <a:xfrm>
            <a:off x="425942" y="2695306"/>
            <a:ext cx="701324" cy="701281"/>
            <a:chOff x="656930" y="2652878"/>
            <a:chExt cx="687322" cy="687320"/>
          </a:xfrm>
        </p:grpSpPr>
        <p:sp>
          <p:nvSpPr>
            <p:cNvPr id="71" name="Oval 30"/>
            <p:cNvSpPr>
              <a:spLocks noChangeArrowheads="1"/>
            </p:cNvSpPr>
            <p:nvPr>
              <p:custDataLst>
                <p:tags r:id="rId6"/>
              </p:custDataLst>
            </p:nvPr>
          </p:nvSpPr>
          <p:spPr bwMode="auto">
            <a:xfrm>
              <a:off x="656930" y="2652878"/>
              <a:ext cx="687322" cy="687320"/>
            </a:xfrm>
            <a:prstGeom prst="ellipse">
              <a:avLst/>
            </a:prstGeom>
            <a:solidFill>
              <a:schemeClr val="accent4">
                <a:lumMod val="50000"/>
                <a:lumOff val="50000"/>
              </a:schemeClr>
            </a:solidFill>
            <a:ln w="9525">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kern="1200" dirty="0">
                <a:solidFill>
                  <a:srgbClr val="FFFFFF"/>
                </a:solidFill>
              </a:endParaRPr>
            </a:p>
          </p:txBody>
        </p:sp>
        <p:grpSp>
          <p:nvGrpSpPr>
            <p:cNvPr id="72" name="Group 71"/>
            <p:cNvGrpSpPr/>
            <p:nvPr/>
          </p:nvGrpSpPr>
          <p:grpSpPr>
            <a:xfrm>
              <a:off x="727845" y="2762740"/>
              <a:ext cx="545490" cy="467603"/>
              <a:chOff x="3532162" y="5890831"/>
              <a:chExt cx="793166" cy="679917"/>
            </a:xfrm>
            <a:solidFill>
              <a:schemeClr val="bg1"/>
            </a:solidFill>
          </p:grpSpPr>
          <p:grpSp>
            <p:nvGrpSpPr>
              <p:cNvPr id="73" name="Group 72"/>
              <p:cNvGrpSpPr/>
              <p:nvPr/>
            </p:nvGrpSpPr>
            <p:grpSpPr>
              <a:xfrm>
                <a:off x="3532162" y="5890831"/>
                <a:ext cx="793166" cy="615036"/>
                <a:chOff x="1975721" y="2682240"/>
                <a:chExt cx="4729879" cy="3667859"/>
              </a:xfrm>
              <a:grpFill/>
            </p:grpSpPr>
            <p:sp>
              <p:nvSpPr>
                <p:cNvPr id="77" name="Oval 76"/>
                <p:cNvSpPr/>
                <p:nvPr/>
              </p:nvSpPr>
              <p:spPr bwMode="auto">
                <a:xfrm>
                  <a:off x="3962400" y="2682240"/>
                  <a:ext cx="762000" cy="762000"/>
                </a:xfrm>
                <a:prstGeom prst="ellipse">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defTabSz="951598" fontAlgn="base">
                    <a:spcBef>
                      <a:spcPct val="0"/>
                    </a:spcBef>
                    <a:spcAft>
                      <a:spcPct val="0"/>
                    </a:spcAft>
                  </a:pPr>
                  <a:endParaRPr lang="en-US" b="1" kern="1200" dirty="0">
                    <a:latin typeface="Arial" charset="0"/>
                    <a:ea typeface="+mn-ea"/>
                    <a:cs typeface="+mn-cs"/>
                  </a:endParaRPr>
                </a:p>
              </p:txBody>
            </p:sp>
            <p:sp>
              <p:nvSpPr>
                <p:cNvPr id="78" name="Oval 77"/>
                <p:cNvSpPr/>
                <p:nvPr/>
              </p:nvSpPr>
              <p:spPr bwMode="auto">
                <a:xfrm>
                  <a:off x="5932611" y="3757612"/>
                  <a:ext cx="762000" cy="762000"/>
                </a:xfrm>
                <a:prstGeom prst="ellipse">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defTabSz="951598" fontAlgn="base">
                    <a:spcBef>
                      <a:spcPct val="0"/>
                    </a:spcBef>
                    <a:spcAft>
                      <a:spcPct val="0"/>
                    </a:spcAft>
                  </a:pPr>
                  <a:endParaRPr lang="en-US" b="1" kern="1200" dirty="0">
                    <a:latin typeface="Arial" charset="0"/>
                    <a:ea typeface="+mn-ea"/>
                    <a:cs typeface="+mn-cs"/>
                  </a:endParaRPr>
                </a:p>
              </p:txBody>
            </p:sp>
            <p:sp>
              <p:nvSpPr>
                <p:cNvPr id="79" name="Oval 78"/>
                <p:cNvSpPr/>
                <p:nvPr/>
              </p:nvSpPr>
              <p:spPr bwMode="auto">
                <a:xfrm>
                  <a:off x="1975721" y="3757612"/>
                  <a:ext cx="762000" cy="762000"/>
                </a:xfrm>
                <a:prstGeom prst="ellipse">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defTabSz="951598" fontAlgn="base">
                    <a:spcBef>
                      <a:spcPct val="0"/>
                    </a:spcBef>
                    <a:spcAft>
                      <a:spcPct val="0"/>
                    </a:spcAft>
                  </a:pPr>
                  <a:endParaRPr lang="en-US" b="1" kern="1200" dirty="0">
                    <a:latin typeface="Arial" charset="0"/>
                    <a:ea typeface="+mn-ea"/>
                    <a:cs typeface="+mn-cs"/>
                  </a:endParaRPr>
                </a:p>
              </p:txBody>
            </p:sp>
            <p:sp>
              <p:nvSpPr>
                <p:cNvPr id="80" name="Freeform 79"/>
                <p:cNvSpPr/>
                <p:nvPr/>
              </p:nvSpPr>
              <p:spPr bwMode="auto">
                <a:xfrm>
                  <a:off x="1981201" y="3595689"/>
                  <a:ext cx="4724399" cy="2754410"/>
                </a:xfrm>
                <a:custGeom>
                  <a:avLst/>
                  <a:gdLst/>
                  <a:ahLst/>
                  <a:cxnLst/>
                  <a:rect l="l" t="t" r="r" b="b"/>
                  <a:pathLst>
                    <a:path w="4724399" h="2754410">
                      <a:moveTo>
                        <a:pt x="3274863" y="1059108"/>
                      </a:moveTo>
                      <a:cubicBezTo>
                        <a:pt x="3262708" y="1060844"/>
                        <a:pt x="3251464" y="1065475"/>
                        <a:pt x="3241674" y="1074735"/>
                      </a:cubicBezTo>
                      <a:cubicBezTo>
                        <a:pt x="3202516" y="1111777"/>
                        <a:pt x="3186641" y="1222902"/>
                        <a:pt x="3159124" y="1296985"/>
                      </a:cubicBezTo>
                      <a:cubicBezTo>
                        <a:pt x="3113616" y="1385356"/>
                        <a:pt x="2840566" y="1448327"/>
                        <a:pt x="2854324" y="1185860"/>
                      </a:cubicBezTo>
                      <a:lnTo>
                        <a:pt x="2895599" y="1074735"/>
                      </a:lnTo>
                      <a:lnTo>
                        <a:pt x="1828799" y="1074735"/>
                      </a:lnTo>
                      <a:lnTo>
                        <a:pt x="1870074" y="1195385"/>
                      </a:lnTo>
                      <a:cubicBezTo>
                        <a:pt x="1874307" y="1398585"/>
                        <a:pt x="1634066" y="1433510"/>
                        <a:pt x="1558924" y="1290635"/>
                      </a:cubicBezTo>
                      <a:lnTo>
                        <a:pt x="1479549" y="1071560"/>
                      </a:lnTo>
                      <a:lnTo>
                        <a:pt x="1330324" y="1071560"/>
                      </a:lnTo>
                      <a:lnTo>
                        <a:pt x="1130299" y="1738310"/>
                      </a:lnTo>
                      <a:lnTo>
                        <a:pt x="1441449" y="1839911"/>
                      </a:lnTo>
                      <a:cubicBezTo>
                        <a:pt x="1534582" y="1880657"/>
                        <a:pt x="1575328" y="2128836"/>
                        <a:pt x="1358899" y="2138361"/>
                      </a:cubicBezTo>
                      <a:lnTo>
                        <a:pt x="1038224" y="2049460"/>
                      </a:lnTo>
                      <a:lnTo>
                        <a:pt x="962024" y="2303460"/>
                      </a:lnTo>
                      <a:lnTo>
                        <a:pt x="3756024" y="2303460"/>
                      </a:lnTo>
                      <a:lnTo>
                        <a:pt x="3686174" y="2055810"/>
                      </a:lnTo>
                      <a:lnTo>
                        <a:pt x="3406774" y="2141536"/>
                      </a:lnTo>
                      <a:cubicBezTo>
                        <a:pt x="3263899" y="2193394"/>
                        <a:pt x="3086099" y="1943628"/>
                        <a:pt x="3295649" y="1836736"/>
                      </a:cubicBezTo>
                      <a:lnTo>
                        <a:pt x="3590924" y="1741485"/>
                      </a:lnTo>
                      <a:lnTo>
                        <a:pt x="3394074" y="1074735"/>
                      </a:lnTo>
                      <a:cubicBezTo>
                        <a:pt x="3355974" y="1074735"/>
                        <a:pt x="3311326" y="1053899"/>
                        <a:pt x="3274863" y="1059108"/>
                      </a:cubicBezTo>
                      <a:close/>
                      <a:moveTo>
                        <a:pt x="2813049" y="484186"/>
                      </a:moveTo>
                      <a:lnTo>
                        <a:pt x="2743199" y="925511"/>
                      </a:lnTo>
                      <a:lnTo>
                        <a:pt x="2949574" y="925511"/>
                      </a:lnTo>
                      <a:lnTo>
                        <a:pt x="3006724" y="766761"/>
                      </a:lnTo>
                      <a:close/>
                      <a:moveTo>
                        <a:pt x="1914524" y="484186"/>
                      </a:moveTo>
                      <a:lnTo>
                        <a:pt x="1720849" y="766761"/>
                      </a:lnTo>
                      <a:lnTo>
                        <a:pt x="1777999" y="925511"/>
                      </a:lnTo>
                      <a:lnTo>
                        <a:pt x="1984374" y="925511"/>
                      </a:lnTo>
                      <a:close/>
                      <a:moveTo>
                        <a:pt x="2019299" y="0"/>
                      </a:moveTo>
                      <a:lnTo>
                        <a:pt x="2209799" y="404812"/>
                      </a:lnTo>
                      <a:lnTo>
                        <a:pt x="2305049" y="219075"/>
                      </a:lnTo>
                      <a:cubicBezTo>
                        <a:pt x="2250281" y="137318"/>
                        <a:pt x="2257424" y="96044"/>
                        <a:pt x="2262187" y="38100"/>
                      </a:cubicBezTo>
                      <a:cubicBezTo>
                        <a:pt x="2324100" y="-19050"/>
                        <a:pt x="2447924" y="16668"/>
                        <a:pt x="2462212" y="38100"/>
                      </a:cubicBezTo>
                      <a:cubicBezTo>
                        <a:pt x="2479674" y="123030"/>
                        <a:pt x="2444750" y="174625"/>
                        <a:pt x="2414587" y="214312"/>
                      </a:cubicBezTo>
                      <a:lnTo>
                        <a:pt x="2509837" y="409575"/>
                      </a:lnTo>
                      <a:lnTo>
                        <a:pt x="2705099" y="4762"/>
                      </a:lnTo>
                      <a:cubicBezTo>
                        <a:pt x="2855118" y="14287"/>
                        <a:pt x="2969418" y="114299"/>
                        <a:pt x="3019424" y="204787"/>
                      </a:cubicBezTo>
                      <a:lnTo>
                        <a:pt x="3314699" y="647700"/>
                      </a:lnTo>
                      <a:cubicBezTo>
                        <a:pt x="3360737" y="733425"/>
                        <a:pt x="3371055" y="771525"/>
                        <a:pt x="3295649" y="933450"/>
                      </a:cubicBezTo>
                      <a:lnTo>
                        <a:pt x="3409949" y="933450"/>
                      </a:lnTo>
                      <a:cubicBezTo>
                        <a:pt x="3480592" y="932656"/>
                        <a:pt x="3522662" y="979488"/>
                        <a:pt x="3543299" y="1052512"/>
                      </a:cubicBezTo>
                      <a:lnTo>
                        <a:pt x="3729037" y="1695450"/>
                      </a:lnTo>
                      <a:lnTo>
                        <a:pt x="3981449" y="1462087"/>
                      </a:lnTo>
                      <a:lnTo>
                        <a:pt x="4162424" y="1147762"/>
                      </a:lnTo>
                      <a:cubicBezTo>
                        <a:pt x="4182269" y="1112044"/>
                        <a:pt x="4209255" y="1078706"/>
                        <a:pt x="4271962" y="1076325"/>
                      </a:cubicBezTo>
                      <a:lnTo>
                        <a:pt x="4510087" y="1076325"/>
                      </a:lnTo>
                      <a:cubicBezTo>
                        <a:pt x="4619624" y="1080293"/>
                        <a:pt x="4722018" y="1153319"/>
                        <a:pt x="4724399" y="1281112"/>
                      </a:cubicBezTo>
                      <a:lnTo>
                        <a:pt x="4724399" y="2181225"/>
                      </a:lnTo>
                      <a:cubicBezTo>
                        <a:pt x="4716461" y="2237582"/>
                        <a:pt x="4663281" y="2296319"/>
                        <a:pt x="4600574" y="2286000"/>
                      </a:cubicBezTo>
                      <a:lnTo>
                        <a:pt x="4229099" y="2286000"/>
                      </a:lnTo>
                      <a:cubicBezTo>
                        <a:pt x="4174331" y="2286000"/>
                        <a:pt x="4121942" y="2281237"/>
                        <a:pt x="4100512" y="2200275"/>
                      </a:cubicBezTo>
                      <a:lnTo>
                        <a:pt x="4024312" y="1847850"/>
                      </a:lnTo>
                      <a:cubicBezTo>
                        <a:pt x="3959224" y="1900237"/>
                        <a:pt x="3906043" y="1997869"/>
                        <a:pt x="3829049" y="2005012"/>
                      </a:cubicBezTo>
                      <a:lnTo>
                        <a:pt x="3952874" y="2462212"/>
                      </a:lnTo>
                      <a:lnTo>
                        <a:pt x="3952874" y="2657475"/>
                      </a:lnTo>
                      <a:cubicBezTo>
                        <a:pt x="3958960" y="2724415"/>
                        <a:pt x="3894401" y="2756428"/>
                        <a:pt x="3809999" y="2754312"/>
                      </a:cubicBezTo>
                      <a:lnTo>
                        <a:pt x="914399" y="2754312"/>
                      </a:lnTo>
                      <a:cubicBezTo>
                        <a:pt x="871007" y="2748756"/>
                        <a:pt x="788723" y="2766218"/>
                        <a:pt x="761999" y="2665412"/>
                      </a:cubicBezTo>
                      <a:lnTo>
                        <a:pt x="761999" y="2455862"/>
                      </a:lnTo>
                      <a:lnTo>
                        <a:pt x="889000" y="2005012"/>
                      </a:lnTo>
                      <a:cubicBezTo>
                        <a:pt x="815711" y="1989137"/>
                        <a:pt x="718608" y="1875630"/>
                        <a:pt x="685800" y="1835943"/>
                      </a:cubicBezTo>
                      <a:cubicBezTo>
                        <a:pt x="678656" y="1954212"/>
                        <a:pt x="647700" y="2062956"/>
                        <a:pt x="628650" y="2176462"/>
                      </a:cubicBezTo>
                      <a:cubicBezTo>
                        <a:pt x="610393" y="2234406"/>
                        <a:pt x="608806" y="2292349"/>
                        <a:pt x="495300" y="2290762"/>
                      </a:cubicBezTo>
                      <a:cubicBezTo>
                        <a:pt x="400050" y="2293937"/>
                        <a:pt x="165100" y="2304256"/>
                        <a:pt x="80963" y="2281237"/>
                      </a:cubicBezTo>
                      <a:cubicBezTo>
                        <a:pt x="27782" y="2270124"/>
                        <a:pt x="11113" y="2222500"/>
                        <a:pt x="4763" y="2169319"/>
                      </a:cubicBezTo>
                      <a:cubicBezTo>
                        <a:pt x="3175" y="1866900"/>
                        <a:pt x="1588" y="1564481"/>
                        <a:pt x="0" y="1262062"/>
                      </a:cubicBezTo>
                      <a:cubicBezTo>
                        <a:pt x="7144" y="1151731"/>
                        <a:pt x="109537" y="1081881"/>
                        <a:pt x="173831" y="1081087"/>
                      </a:cubicBezTo>
                      <a:lnTo>
                        <a:pt x="435769" y="1076325"/>
                      </a:lnTo>
                      <a:cubicBezTo>
                        <a:pt x="488951" y="1067595"/>
                        <a:pt x="539750" y="1106487"/>
                        <a:pt x="564357" y="1147763"/>
                      </a:cubicBezTo>
                      <a:lnTo>
                        <a:pt x="752475" y="1443037"/>
                      </a:lnTo>
                      <a:lnTo>
                        <a:pt x="985838" y="1676400"/>
                      </a:lnTo>
                      <a:lnTo>
                        <a:pt x="1190625" y="1028700"/>
                      </a:lnTo>
                      <a:cubicBezTo>
                        <a:pt x="1212057" y="928687"/>
                        <a:pt x="1281113" y="921544"/>
                        <a:pt x="1426370" y="919163"/>
                      </a:cubicBezTo>
                      <a:cubicBezTo>
                        <a:pt x="1361282" y="778670"/>
                        <a:pt x="1365251" y="714375"/>
                        <a:pt x="1395413" y="666750"/>
                      </a:cubicBezTo>
                      <a:lnTo>
                        <a:pt x="1728788" y="152400"/>
                      </a:lnTo>
                      <a:cubicBezTo>
                        <a:pt x="1818481" y="44450"/>
                        <a:pt x="1908174" y="10319"/>
                        <a:pt x="2019299" y="0"/>
                      </a:cubicBezTo>
                      <a:close/>
                    </a:path>
                  </a:pathLst>
                </a:cu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defTabSz="951598" fontAlgn="base">
                    <a:spcBef>
                      <a:spcPct val="0"/>
                    </a:spcBef>
                    <a:spcAft>
                      <a:spcPct val="0"/>
                    </a:spcAft>
                  </a:pPr>
                  <a:endParaRPr lang="en-US" b="1" kern="1200" dirty="0">
                    <a:latin typeface="Arial" charset="0"/>
                    <a:ea typeface="+mn-ea"/>
                    <a:cs typeface="+mn-cs"/>
                  </a:endParaRPr>
                </a:p>
              </p:txBody>
            </p:sp>
          </p:grpSp>
          <p:grpSp>
            <p:nvGrpSpPr>
              <p:cNvPr id="74" name="Group 73"/>
              <p:cNvGrpSpPr/>
              <p:nvPr/>
            </p:nvGrpSpPr>
            <p:grpSpPr>
              <a:xfrm>
                <a:off x="3835469" y="6262587"/>
                <a:ext cx="200750" cy="308161"/>
                <a:chOff x="7466842" y="2939555"/>
                <a:chExt cx="164241" cy="252118"/>
              </a:xfrm>
              <a:grpFill/>
            </p:grpSpPr>
            <p:sp>
              <p:nvSpPr>
                <p:cNvPr id="75" name="Freeform 74"/>
                <p:cNvSpPr/>
                <p:nvPr/>
              </p:nvSpPr>
              <p:spPr>
                <a:xfrm>
                  <a:off x="7466842" y="3046414"/>
                  <a:ext cx="164241" cy="145259"/>
                </a:xfrm>
                <a:custGeom>
                  <a:avLst/>
                  <a:gdLst>
                    <a:gd name="connsiteX0" fmla="*/ 0 w 4824413"/>
                    <a:gd name="connsiteY0" fmla="*/ 1000125 h 1000125"/>
                    <a:gd name="connsiteX1" fmla="*/ 4824413 w 4824413"/>
                    <a:gd name="connsiteY1" fmla="*/ 1000125 h 1000125"/>
                    <a:gd name="connsiteX2" fmla="*/ 4729163 w 4824413"/>
                    <a:gd name="connsiteY2" fmla="*/ 114300 h 1000125"/>
                    <a:gd name="connsiteX3" fmla="*/ 4486275 w 4824413"/>
                    <a:gd name="connsiteY3" fmla="*/ 0 h 1000125"/>
                    <a:gd name="connsiteX4" fmla="*/ 3938588 w 4824413"/>
                    <a:gd name="connsiteY4" fmla="*/ 0 h 1000125"/>
                    <a:gd name="connsiteX5" fmla="*/ 3714750 w 4824413"/>
                    <a:gd name="connsiteY5" fmla="*/ 90488 h 1000125"/>
                    <a:gd name="connsiteX6" fmla="*/ 3619500 w 4824413"/>
                    <a:gd name="connsiteY6" fmla="*/ 814388 h 1000125"/>
                    <a:gd name="connsiteX7" fmla="*/ 3519488 w 4824413"/>
                    <a:gd name="connsiteY7" fmla="*/ 100013 h 1000125"/>
                    <a:gd name="connsiteX0" fmla="*/ 0 w 4824413"/>
                    <a:gd name="connsiteY0" fmla="*/ 1000125 h 1000125"/>
                    <a:gd name="connsiteX1" fmla="*/ 4824413 w 4824413"/>
                    <a:gd name="connsiteY1" fmla="*/ 1000125 h 1000125"/>
                    <a:gd name="connsiteX2" fmla="*/ 4729163 w 4824413"/>
                    <a:gd name="connsiteY2" fmla="*/ 114300 h 1000125"/>
                    <a:gd name="connsiteX3" fmla="*/ 4486275 w 4824413"/>
                    <a:gd name="connsiteY3" fmla="*/ 0 h 1000125"/>
                    <a:gd name="connsiteX4" fmla="*/ 3938588 w 4824413"/>
                    <a:gd name="connsiteY4" fmla="*/ 0 h 1000125"/>
                    <a:gd name="connsiteX5" fmla="*/ 3714750 w 4824413"/>
                    <a:gd name="connsiteY5" fmla="*/ 90488 h 1000125"/>
                    <a:gd name="connsiteX6" fmla="*/ 3619500 w 4824413"/>
                    <a:gd name="connsiteY6" fmla="*/ 814388 h 1000125"/>
                    <a:gd name="connsiteX0" fmla="*/ 0 w 4824413"/>
                    <a:gd name="connsiteY0" fmla="*/ 1000125 h 1004888"/>
                    <a:gd name="connsiteX1" fmla="*/ 4824413 w 4824413"/>
                    <a:gd name="connsiteY1" fmla="*/ 1000125 h 1004888"/>
                    <a:gd name="connsiteX2" fmla="*/ 4729163 w 4824413"/>
                    <a:gd name="connsiteY2" fmla="*/ 114300 h 1004888"/>
                    <a:gd name="connsiteX3" fmla="*/ 4486275 w 4824413"/>
                    <a:gd name="connsiteY3" fmla="*/ 0 h 1004888"/>
                    <a:gd name="connsiteX4" fmla="*/ 3938588 w 4824413"/>
                    <a:gd name="connsiteY4" fmla="*/ 0 h 1004888"/>
                    <a:gd name="connsiteX5" fmla="*/ 3714750 w 4824413"/>
                    <a:gd name="connsiteY5" fmla="*/ 90488 h 1004888"/>
                    <a:gd name="connsiteX6" fmla="*/ 3605212 w 4824413"/>
                    <a:gd name="connsiteY6" fmla="*/ 1004888 h 1004888"/>
                    <a:gd name="connsiteX0" fmla="*/ 0 w 4824413"/>
                    <a:gd name="connsiteY0" fmla="*/ 1000125 h 1004888"/>
                    <a:gd name="connsiteX1" fmla="*/ 4824413 w 4824413"/>
                    <a:gd name="connsiteY1" fmla="*/ 1000125 h 1004888"/>
                    <a:gd name="connsiteX2" fmla="*/ 4729163 w 4824413"/>
                    <a:gd name="connsiteY2" fmla="*/ 114300 h 1004888"/>
                    <a:gd name="connsiteX3" fmla="*/ 4486275 w 4824413"/>
                    <a:gd name="connsiteY3" fmla="*/ 0 h 1004888"/>
                    <a:gd name="connsiteX4" fmla="*/ 3938588 w 4824413"/>
                    <a:gd name="connsiteY4" fmla="*/ 0 h 1004888"/>
                    <a:gd name="connsiteX5" fmla="*/ 3714750 w 4824413"/>
                    <a:gd name="connsiteY5" fmla="*/ 90488 h 1004888"/>
                    <a:gd name="connsiteX6" fmla="*/ 3605212 w 4824413"/>
                    <a:gd name="connsiteY6" fmla="*/ 1004888 h 1004888"/>
                    <a:gd name="connsiteX7" fmla="*/ 0 w 4824413"/>
                    <a:gd name="connsiteY7" fmla="*/ 1000125 h 1004888"/>
                    <a:gd name="connsiteX0" fmla="*/ 0 w 1219201"/>
                    <a:gd name="connsiteY0" fmla="*/ 1004888 h 1004888"/>
                    <a:gd name="connsiteX1" fmla="*/ 1219201 w 1219201"/>
                    <a:gd name="connsiteY1" fmla="*/ 1000125 h 1004888"/>
                    <a:gd name="connsiteX2" fmla="*/ 1123951 w 1219201"/>
                    <a:gd name="connsiteY2" fmla="*/ 114300 h 1004888"/>
                    <a:gd name="connsiteX3" fmla="*/ 881063 w 1219201"/>
                    <a:gd name="connsiteY3" fmla="*/ 0 h 1004888"/>
                    <a:gd name="connsiteX4" fmla="*/ 333376 w 1219201"/>
                    <a:gd name="connsiteY4" fmla="*/ 0 h 1004888"/>
                    <a:gd name="connsiteX5" fmla="*/ 109538 w 1219201"/>
                    <a:gd name="connsiteY5" fmla="*/ 90488 h 1004888"/>
                    <a:gd name="connsiteX6" fmla="*/ 0 w 1219201"/>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04888 h 1004888"/>
                    <a:gd name="connsiteX1" fmla="*/ 1219225 w 1219225"/>
                    <a:gd name="connsiteY1" fmla="*/ 1000125 h 1004888"/>
                    <a:gd name="connsiteX2" fmla="*/ 1123975 w 1219225"/>
                    <a:gd name="connsiteY2" fmla="*/ 114300 h 1004888"/>
                    <a:gd name="connsiteX3" fmla="*/ 881087 w 1219225"/>
                    <a:gd name="connsiteY3" fmla="*/ 0 h 1004888"/>
                    <a:gd name="connsiteX4" fmla="*/ 333400 w 1219225"/>
                    <a:gd name="connsiteY4" fmla="*/ 0 h 1004888"/>
                    <a:gd name="connsiteX5" fmla="*/ 109562 w 1219225"/>
                    <a:gd name="connsiteY5" fmla="*/ 90488 h 1004888"/>
                    <a:gd name="connsiteX6" fmla="*/ 24 w 1219225"/>
                    <a:gd name="connsiteY6" fmla="*/ 1004888 h 1004888"/>
                    <a:gd name="connsiteX0" fmla="*/ 24 w 1219225"/>
                    <a:gd name="connsiteY0" fmla="*/ 1064154 h 1064154"/>
                    <a:gd name="connsiteX1" fmla="*/ 1219225 w 1219225"/>
                    <a:gd name="connsiteY1" fmla="*/ 1059391 h 1064154"/>
                    <a:gd name="connsiteX2" fmla="*/ 1123975 w 1219225"/>
                    <a:gd name="connsiteY2" fmla="*/ 173566 h 1064154"/>
                    <a:gd name="connsiteX3" fmla="*/ 881087 w 1219225"/>
                    <a:gd name="connsiteY3" fmla="*/ 59266 h 1064154"/>
                    <a:gd name="connsiteX4" fmla="*/ 333400 w 1219225"/>
                    <a:gd name="connsiteY4" fmla="*/ 59266 h 1064154"/>
                    <a:gd name="connsiteX5" fmla="*/ 109562 w 1219225"/>
                    <a:gd name="connsiteY5" fmla="*/ 149754 h 1064154"/>
                    <a:gd name="connsiteX6" fmla="*/ 24 w 1219225"/>
                    <a:gd name="connsiteY6" fmla="*/ 1064154 h 1064154"/>
                    <a:gd name="connsiteX0" fmla="*/ 24 w 1219225"/>
                    <a:gd name="connsiteY0" fmla="*/ 1087989 h 1087989"/>
                    <a:gd name="connsiteX1" fmla="*/ 1219225 w 1219225"/>
                    <a:gd name="connsiteY1" fmla="*/ 1083226 h 1087989"/>
                    <a:gd name="connsiteX2" fmla="*/ 1123975 w 1219225"/>
                    <a:gd name="connsiteY2" fmla="*/ 197401 h 1087989"/>
                    <a:gd name="connsiteX3" fmla="*/ 881087 w 1219225"/>
                    <a:gd name="connsiteY3" fmla="*/ 83101 h 1087989"/>
                    <a:gd name="connsiteX4" fmla="*/ 333400 w 1219225"/>
                    <a:gd name="connsiteY4" fmla="*/ 83101 h 1087989"/>
                    <a:gd name="connsiteX5" fmla="*/ 109562 w 1219225"/>
                    <a:gd name="connsiteY5" fmla="*/ 173589 h 1087989"/>
                    <a:gd name="connsiteX6" fmla="*/ 24 w 1219225"/>
                    <a:gd name="connsiteY6" fmla="*/ 1087989 h 1087989"/>
                    <a:gd name="connsiteX0" fmla="*/ 24 w 1219225"/>
                    <a:gd name="connsiteY0" fmla="*/ 1078382 h 1078382"/>
                    <a:gd name="connsiteX1" fmla="*/ 1219225 w 1219225"/>
                    <a:gd name="connsiteY1" fmla="*/ 1073619 h 1078382"/>
                    <a:gd name="connsiteX2" fmla="*/ 1123975 w 1219225"/>
                    <a:gd name="connsiteY2" fmla="*/ 187794 h 1078382"/>
                    <a:gd name="connsiteX3" fmla="*/ 881087 w 1219225"/>
                    <a:gd name="connsiteY3" fmla="*/ 73494 h 1078382"/>
                    <a:gd name="connsiteX4" fmla="*/ 333400 w 1219225"/>
                    <a:gd name="connsiteY4" fmla="*/ 73494 h 1078382"/>
                    <a:gd name="connsiteX5" fmla="*/ 109562 w 1219225"/>
                    <a:gd name="connsiteY5" fmla="*/ 163982 h 1078382"/>
                    <a:gd name="connsiteX6" fmla="*/ 24 w 1219225"/>
                    <a:gd name="connsiteY6" fmla="*/ 1078382 h 10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25" h="1078382">
                      <a:moveTo>
                        <a:pt x="24" y="1078382"/>
                      </a:moveTo>
                      <a:lnTo>
                        <a:pt x="1219225" y="1073619"/>
                      </a:lnTo>
                      <a:cubicBezTo>
                        <a:pt x="1201762" y="773582"/>
                        <a:pt x="1179537" y="487832"/>
                        <a:pt x="1123975" y="187794"/>
                      </a:cubicBezTo>
                      <a:cubicBezTo>
                        <a:pt x="1071587" y="135407"/>
                        <a:pt x="976338" y="78257"/>
                        <a:pt x="881087" y="73494"/>
                      </a:cubicBezTo>
                      <a:cubicBezTo>
                        <a:pt x="865213" y="-36044"/>
                        <a:pt x="330224" y="-12231"/>
                        <a:pt x="333400" y="73494"/>
                      </a:cubicBezTo>
                      <a:cubicBezTo>
                        <a:pt x="258787" y="79844"/>
                        <a:pt x="160362" y="110006"/>
                        <a:pt x="109562" y="163982"/>
                      </a:cubicBezTo>
                      <a:cubicBezTo>
                        <a:pt x="73049" y="306857"/>
                        <a:pt x="-1563" y="625944"/>
                        <a:pt x="24" y="1078382"/>
                      </a:cubicBezTo>
                      <a:close/>
                    </a:path>
                  </a:pathLst>
                </a:custGeom>
                <a:grpFill/>
                <a:ln w="9525">
                  <a:solidFill>
                    <a:srgbClr val="308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kern="1200" dirty="0">
                    <a:solidFill>
                      <a:srgbClr val="FFFFFF"/>
                    </a:solidFill>
                  </a:endParaRPr>
                </a:p>
              </p:txBody>
            </p:sp>
            <p:sp>
              <p:nvSpPr>
                <p:cNvPr id="76" name="Freeform 75"/>
                <p:cNvSpPr/>
                <p:nvPr/>
              </p:nvSpPr>
              <p:spPr>
                <a:xfrm>
                  <a:off x="7505499" y="2939555"/>
                  <a:ext cx="87018" cy="98796"/>
                </a:xfrm>
                <a:custGeom>
                  <a:avLst/>
                  <a:gdLst>
                    <a:gd name="connsiteX0" fmla="*/ 0 w 285750"/>
                    <a:gd name="connsiteY0" fmla="*/ 733425 h 733425"/>
                    <a:gd name="connsiteX1" fmla="*/ 285750 w 285750"/>
                    <a:gd name="connsiteY1" fmla="*/ 733425 h 733425"/>
                    <a:gd name="connsiteX2" fmla="*/ 142875 w 285750"/>
                    <a:gd name="connsiteY2" fmla="*/ 0 h 733425"/>
                    <a:gd name="connsiteX3" fmla="*/ 0 w 285750"/>
                    <a:gd name="connsiteY3" fmla="*/ 733425 h 733425"/>
                    <a:gd name="connsiteX0" fmla="*/ 0 w 285750"/>
                    <a:gd name="connsiteY0" fmla="*/ 733425 h 733425"/>
                    <a:gd name="connsiteX1" fmla="*/ 285750 w 285750"/>
                    <a:gd name="connsiteY1" fmla="*/ 733425 h 733425"/>
                    <a:gd name="connsiteX2" fmla="*/ 142875 w 285750"/>
                    <a:gd name="connsiteY2" fmla="*/ 0 h 733425"/>
                    <a:gd name="connsiteX3" fmla="*/ 0 w 285750"/>
                    <a:gd name="connsiteY3" fmla="*/ 733425 h 733425"/>
                    <a:gd name="connsiteX0" fmla="*/ 0 w 285750"/>
                    <a:gd name="connsiteY0" fmla="*/ 733425 h 733425"/>
                    <a:gd name="connsiteX1" fmla="*/ 285750 w 285750"/>
                    <a:gd name="connsiteY1" fmla="*/ 733425 h 733425"/>
                    <a:gd name="connsiteX2" fmla="*/ 142875 w 285750"/>
                    <a:gd name="connsiteY2" fmla="*/ 0 h 733425"/>
                    <a:gd name="connsiteX3" fmla="*/ 0 w 285750"/>
                    <a:gd name="connsiteY3" fmla="*/ 733425 h 733425"/>
                    <a:gd name="connsiteX0" fmla="*/ 0 w 444871"/>
                    <a:gd name="connsiteY0" fmla="*/ 733425 h 733425"/>
                    <a:gd name="connsiteX1" fmla="*/ 285750 w 444871"/>
                    <a:gd name="connsiteY1" fmla="*/ 733425 h 733425"/>
                    <a:gd name="connsiteX2" fmla="*/ 142875 w 444871"/>
                    <a:gd name="connsiteY2" fmla="*/ 0 h 733425"/>
                    <a:gd name="connsiteX3" fmla="*/ 0 w 444871"/>
                    <a:gd name="connsiteY3" fmla="*/ 733425 h 733425"/>
                    <a:gd name="connsiteX0" fmla="*/ 154960 w 599831"/>
                    <a:gd name="connsiteY0" fmla="*/ 733425 h 733425"/>
                    <a:gd name="connsiteX1" fmla="*/ 440710 w 599831"/>
                    <a:gd name="connsiteY1" fmla="*/ 733425 h 733425"/>
                    <a:gd name="connsiteX2" fmla="*/ 297835 w 599831"/>
                    <a:gd name="connsiteY2" fmla="*/ 0 h 733425"/>
                    <a:gd name="connsiteX3" fmla="*/ 154960 w 599831"/>
                    <a:gd name="connsiteY3" fmla="*/ 733425 h 733425"/>
                    <a:gd name="connsiteX0" fmla="*/ 198747 w 643618"/>
                    <a:gd name="connsiteY0" fmla="*/ 733425 h 733425"/>
                    <a:gd name="connsiteX1" fmla="*/ 484497 w 643618"/>
                    <a:gd name="connsiteY1" fmla="*/ 733425 h 733425"/>
                    <a:gd name="connsiteX2" fmla="*/ 341622 w 643618"/>
                    <a:gd name="connsiteY2" fmla="*/ 0 h 733425"/>
                    <a:gd name="connsiteX3" fmla="*/ 198747 w 643618"/>
                    <a:gd name="connsiteY3" fmla="*/ 733425 h 733425"/>
                    <a:gd name="connsiteX0" fmla="*/ 198747 w 692233"/>
                    <a:gd name="connsiteY0" fmla="*/ 733451 h 733451"/>
                    <a:gd name="connsiteX1" fmla="*/ 484497 w 692233"/>
                    <a:gd name="connsiteY1" fmla="*/ 733451 h 733451"/>
                    <a:gd name="connsiteX2" fmla="*/ 341622 w 692233"/>
                    <a:gd name="connsiteY2" fmla="*/ 26 h 733451"/>
                    <a:gd name="connsiteX3" fmla="*/ 198747 w 692233"/>
                    <a:gd name="connsiteY3" fmla="*/ 733451 h 733451"/>
                    <a:gd name="connsiteX0" fmla="*/ 198747 w 664928"/>
                    <a:gd name="connsiteY0" fmla="*/ 733447 h 733447"/>
                    <a:gd name="connsiteX1" fmla="*/ 484497 w 664928"/>
                    <a:gd name="connsiteY1" fmla="*/ 733447 h 733447"/>
                    <a:gd name="connsiteX2" fmla="*/ 341622 w 664928"/>
                    <a:gd name="connsiteY2" fmla="*/ 22 h 733447"/>
                    <a:gd name="connsiteX3" fmla="*/ 198747 w 664928"/>
                    <a:gd name="connsiteY3" fmla="*/ 733447 h 733447"/>
                    <a:gd name="connsiteX0" fmla="*/ 177681 w 643862"/>
                    <a:gd name="connsiteY0" fmla="*/ 733447 h 733447"/>
                    <a:gd name="connsiteX1" fmla="*/ 463431 w 643862"/>
                    <a:gd name="connsiteY1" fmla="*/ 733447 h 733447"/>
                    <a:gd name="connsiteX2" fmla="*/ 320556 w 643862"/>
                    <a:gd name="connsiteY2" fmla="*/ 22 h 733447"/>
                    <a:gd name="connsiteX3" fmla="*/ 177681 w 643862"/>
                    <a:gd name="connsiteY3" fmla="*/ 733447 h 733447"/>
                    <a:gd name="connsiteX0" fmla="*/ 179786 w 645967"/>
                    <a:gd name="connsiteY0" fmla="*/ 733447 h 733447"/>
                    <a:gd name="connsiteX1" fmla="*/ 465536 w 645967"/>
                    <a:gd name="connsiteY1" fmla="*/ 733447 h 733447"/>
                    <a:gd name="connsiteX2" fmla="*/ 322661 w 645967"/>
                    <a:gd name="connsiteY2" fmla="*/ 22 h 733447"/>
                    <a:gd name="connsiteX3" fmla="*/ 179786 w 645967"/>
                    <a:gd name="connsiteY3" fmla="*/ 733447 h 733447"/>
                  </a:gdLst>
                  <a:ahLst/>
                  <a:cxnLst>
                    <a:cxn ang="0">
                      <a:pos x="connsiteX0" y="connsiteY0"/>
                    </a:cxn>
                    <a:cxn ang="0">
                      <a:pos x="connsiteX1" y="connsiteY1"/>
                    </a:cxn>
                    <a:cxn ang="0">
                      <a:pos x="connsiteX2" y="connsiteY2"/>
                    </a:cxn>
                    <a:cxn ang="0">
                      <a:pos x="connsiteX3" y="connsiteY3"/>
                    </a:cxn>
                  </a:cxnLst>
                  <a:rect l="l" t="t" r="r" b="b"/>
                  <a:pathLst>
                    <a:path w="645967" h="733447">
                      <a:moveTo>
                        <a:pt x="179786" y="733447"/>
                      </a:moveTo>
                      <a:cubicBezTo>
                        <a:pt x="294086" y="714397"/>
                        <a:pt x="403623" y="719159"/>
                        <a:pt x="465536" y="733447"/>
                      </a:cubicBezTo>
                      <a:cubicBezTo>
                        <a:pt x="813198" y="346097"/>
                        <a:pt x="598886" y="-3153"/>
                        <a:pt x="322661" y="22"/>
                      </a:cubicBezTo>
                      <a:cubicBezTo>
                        <a:pt x="65486" y="6372"/>
                        <a:pt x="-177402" y="336572"/>
                        <a:pt x="179786" y="733447"/>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kern="1200" dirty="0">
                    <a:solidFill>
                      <a:srgbClr val="FFFFFF"/>
                    </a:solidFill>
                  </a:endParaRPr>
                </a:p>
              </p:txBody>
            </p:sp>
          </p:grpSp>
        </p:grpSp>
      </p:grpSp>
      <p:sp>
        <p:nvSpPr>
          <p:cNvPr id="81" name="TextBox 80"/>
          <p:cNvSpPr txBox="1">
            <a:spLocks/>
          </p:cNvSpPr>
          <p:nvPr/>
        </p:nvSpPr>
        <p:spPr>
          <a:xfrm>
            <a:off x="1211489" y="2695307"/>
            <a:ext cx="3124901"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solidFill>
                  <a:srgbClr val="002960">
                    <a:lumMod val="50000"/>
                    <a:lumOff val="50000"/>
                  </a:srgbClr>
                </a:solidFill>
                <a:latin typeface="Arial" charset="0"/>
                <a:ea typeface="+mn-ea"/>
                <a:cs typeface="+mn-cs"/>
              </a:rPr>
              <a:t>“Jack of all trades”</a:t>
            </a:r>
            <a:r>
              <a:rPr lang="en-US" sz="1400" kern="1200" dirty="0">
                <a:solidFill>
                  <a:srgbClr val="002960">
                    <a:lumMod val="50000"/>
                    <a:lumOff val="50000"/>
                  </a:srgbClr>
                </a:solidFill>
                <a:latin typeface="Arial" charset="0"/>
                <a:ea typeface="+mn-ea"/>
                <a:cs typeface="+mn-cs"/>
              </a:rPr>
              <a:t> </a:t>
            </a:r>
            <a:r>
              <a:rPr lang="en-US" sz="1400" b="1" kern="1200" dirty="0">
                <a:solidFill>
                  <a:srgbClr val="002960">
                    <a:lumMod val="50000"/>
                    <a:lumOff val="50000"/>
                  </a:srgbClr>
                </a:solidFill>
                <a:latin typeface="Arial" charset="0"/>
                <a:ea typeface="+mn-ea"/>
                <a:cs typeface="+mn-cs"/>
              </a:rPr>
              <a:t>roles at </a:t>
            </a:r>
            <a:r>
              <a:rPr lang="en-US" sz="1400" b="1" kern="1200" dirty="0" err="1">
                <a:solidFill>
                  <a:srgbClr val="002960">
                    <a:lumMod val="50000"/>
                    <a:lumOff val="50000"/>
                  </a:srgbClr>
                </a:solidFill>
                <a:latin typeface="Arial" charset="0"/>
                <a:ea typeface="+mn-ea"/>
                <a:cs typeface="+mn-cs"/>
              </a:rPr>
              <a:t>WFOs</a:t>
            </a:r>
            <a:endParaRPr lang="en-US" sz="1400" kern="1200" dirty="0">
              <a:latin typeface="Arial" charset="0"/>
              <a:ea typeface="+mn-ea"/>
              <a:cs typeface="+mn-cs"/>
            </a:endParaRPr>
          </a:p>
        </p:txBody>
      </p:sp>
      <p:sp>
        <p:nvSpPr>
          <p:cNvPr id="82" name="TextBox 81"/>
          <p:cNvSpPr txBox="1"/>
          <p:nvPr/>
        </p:nvSpPr>
        <p:spPr>
          <a:xfrm>
            <a:off x="5525418" y="4446403"/>
            <a:ext cx="3150820" cy="4396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solidFill>
                  <a:srgbClr val="002960"/>
                </a:solidFill>
                <a:latin typeface="Arial" charset="0"/>
                <a:ea typeface="+mn-ea"/>
                <a:cs typeface="+mn-cs"/>
              </a:rPr>
              <a:t>Local staff operate business hours to match their partners</a:t>
            </a:r>
            <a:endParaRPr lang="en-US" sz="1400" kern="1200" dirty="0">
              <a:latin typeface="Arial" charset="0"/>
              <a:ea typeface="+mn-ea"/>
              <a:cs typeface="+mn-cs"/>
            </a:endParaRPr>
          </a:p>
        </p:txBody>
      </p:sp>
      <p:grpSp>
        <p:nvGrpSpPr>
          <p:cNvPr id="29" name="Group 28"/>
          <p:cNvGrpSpPr/>
          <p:nvPr/>
        </p:nvGrpSpPr>
        <p:grpSpPr>
          <a:xfrm>
            <a:off x="4649212" y="4446401"/>
            <a:ext cx="701324" cy="701281"/>
            <a:chOff x="4795881" y="4369113"/>
            <a:chExt cx="687322" cy="687320"/>
          </a:xfrm>
        </p:grpSpPr>
        <p:sp>
          <p:nvSpPr>
            <p:cNvPr id="84" name="Oval 83"/>
            <p:cNvSpPr>
              <a:spLocks/>
            </p:cNvSpPr>
            <p:nvPr/>
          </p:nvSpPr>
          <p:spPr>
            <a:xfrm>
              <a:off x="4795881" y="4369113"/>
              <a:ext cx="687322" cy="687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kern="1200" dirty="0" err="1">
                <a:solidFill>
                  <a:srgbClr val="000000"/>
                </a:solidFill>
              </a:endParaRPr>
            </a:p>
          </p:txBody>
        </p:sp>
        <p:pic>
          <p:nvPicPr>
            <p:cNvPr id="85" name="Picture 84"/>
            <p:cNvPicPr>
              <a:picLocks noChangeAspect="1"/>
            </p:cNvPicPr>
            <p:nvPr/>
          </p:nvPicPr>
          <p:blipFill>
            <a:blip r:embed="rId12"/>
            <a:stretch>
              <a:fillRect/>
            </a:stretch>
          </p:blipFill>
          <p:spPr>
            <a:xfrm>
              <a:off x="5000191" y="4481902"/>
              <a:ext cx="323336" cy="465983"/>
            </a:xfrm>
            <a:prstGeom prst="rect">
              <a:avLst/>
            </a:prstGeom>
          </p:spPr>
        </p:pic>
      </p:grpSp>
      <p:sp>
        <p:nvSpPr>
          <p:cNvPr id="91" name="TextBox 90"/>
          <p:cNvSpPr txBox="1">
            <a:spLocks/>
          </p:cNvSpPr>
          <p:nvPr/>
        </p:nvSpPr>
        <p:spPr>
          <a:xfrm>
            <a:off x="1211489" y="4446403"/>
            <a:ext cx="3124901" cy="4396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err="1">
                <a:solidFill>
                  <a:srgbClr val="002960">
                    <a:lumMod val="50000"/>
                    <a:lumOff val="50000"/>
                  </a:srgbClr>
                </a:solidFill>
                <a:latin typeface="Arial" charset="0"/>
                <a:ea typeface="+mn-ea"/>
                <a:cs typeface="+mn-cs"/>
              </a:rPr>
              <a:t>WFO</a:t>
            </a:r>
            <a:r>
              <a:rPr lang="en-US" sz="1400" b="1" kern="1200" dirty="0">
                <a:solidFill>
                  <a:srgbClr val="002960">
                    <a:lumMod val="50000"/>
                    <a:lumOff val="50000"/>
                  </a:srgbClr>
                </a:solidFill>
                <a:latin typeface="Arial" charset="0"/>
                <a:ea typeface="+mn-ea"/>
                <a:cs typeface="+mn-cs"/>
              </a:rPr>
              <a:t> staff constrained by 24/7/365 shift requirements</a:t>
            </a:r>
            <a:endParaRPr lang="en-US" sz="1400" kern="1200" dirty="0">
              <a:latin typeface="Arial" charset="0"/>
              <a:ea typeface="+mn-ea"/>
              <a:cs typeface="+mn-cs"/>
            </a:endParaRPr>
          </a:p>
        </p:txBody>
      </p:sp>
      <p:cxnSp>
        <p:nvCxnSpPr>
          <p:cNvPr id="142" name="Straight Connector 141"/>
          <p:cNvCxnSpPr>
            <a:cxnSpLocks/>
          </p:cNvCxnSpPr>
          <p:nvPr/>
        </p:nvCxnSpPr>
        <p:spPr>
          <a:xfrm>
            <a:off x="445115" y="3511486"/>
            <a:ext cx="3891275"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cxnSpLocks/>
          </p:cNvCxnSpPr>
          <p:nvPr/>
        </p:nvCxnSpPr>
        <p:spPr>
          <a:xfrm>
            <a:off x="4641478" y="3511486"/>
            <a:ext cx="4034760"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cxnSpLocks/>
          </p:cNvCxnSpPr>
          <p:nvPr/>
        </p:nvCxnSpPr>
        <p:spPr>
          <a:xfrm>
            <a:off x="445115" y="2614609"/>
            <a:ext cx="3891275"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cxnSpLocks/>
          </p:cNvCxnSpPr>
          <p:nvPr/>
        </p:nvCxnSpPr>
        <p:spPr>
          <a:xfrm>
            <a:off x="4643936" y="2614609"/>
            <a:ext cx="4034760"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5525418" y="5379555"/>
            <a:ext cx="3150820" cy="4396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solidFill>
                  <a:srgbClr val="002960"/>
                </a:solidFill>
                <a:latin typeface="Arial" charset="0"/>
                <a:ea typeface="+mn-ea"/>
                <a:cs typeface="+mn-cs"/>
              </a:rPr>
              <a:t>Staff focus on areas of highest impact</a:t>
            </a:r>
            <a:endParaRPr lang="en-US" sz="1400" kern="1200" dirty="0">
              <a:latin typeface="Arial" charset="0"/>
              <a:ea typeface="+mn-ea"/>
              <a:cs typeface="+mn-cs"/>
            </a:endParaRPr>
          </a:p>
        </p:txBody>
      </p:sp>
      <p:sp>
        <p:nvSpPr>
          <p:cNvPr id="154" name="TextBox 153"/>
          <p:cNvSpPr txBox="1">
            <a:spLocks/>
          </p:cNvSpPr>
          <p:nvPr/>
        </p:nvSpPr>
        <p:spPr>
          <a:xfrm>
            <a:off x="1211489" y="5379553"/>
            <a:ext cx="3124901"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solidFill>
                  <a:srgbClr val="002960">
                    <a:lumMod val="50000"/>
                    <a:lumOff val="50000"/>
                  </a:srgbClr>
                </a:solidFill>
                <a:latin typeface="Arial" charset="0"/>
                <a:ea typeface="+mn-ea"/>
                <a:cs typeface="+mn-cs"/>
              </a:rPr>
              <a:t>Staff operate forecast “desks”</a:t>
            </a:r>
            <a:endParaRPr lang="en-US" sz="1400" kern="1200" dirty="0">
              <a:latin typeface="Arial" charset="0"/>
              <a:ea typeface="+mn-ea"/>
              <a:cs typeface="+mn-cs"/>
            </a:endParaRPr>
          </a:p>
        </p:txBody>
      </p:sp>
      <p:cxnSp>
        <p:nvCxnSpPr>
          <p:cNvPr id="155" name="Straight Connector 154"/>
          <p:cNvCxnSpPr>
            <a:cxnSpLocks/>
          </p:cNvCxnSpPr>
          <p:nvPr/>
        </p:nvCxnSpPr>
        <p:spPr>
          <a:xfrm>
            <a:off x="445115" y="5262512"/>
            <a:ext cx="3891275"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cxnSpLocks/>
          </p:cNvCxnSpPr>
          <p:nvPr/>
        </p:nvCxnSpPr>
        <p:spPr>
          <a:xfrm>
            <a:off x="4641478" y="5262512"/>
            <a:ext cx="4034760"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5525418" y="3646079"/>
            <a:ext cx="3150820" cy="6594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solidFill>
                  <a:srgbClr val="002960"/>
                </a:solidFill>
                <a:latin typeface="Arial" charset="0"/>
                <a:ea typeface="+mn-ea"/>
                <a:cs typeface="+mn-cs"/>
              </a:rPr>
              <a:t>Field offices in the same area support each other and their partners</a:t>
            </a:r>
            <a:endParaRPr lang="en-US" sz="1400" kern="1200" dirty="0">
              <a:latin typeface="Arial" charset="0"/>
              <a:ea typeface="+mn-ea"/>
              <a:cs typeface="+mn-cs"/>
            </a:endParaRPr>
          </a:p>
        </p:txBody>
      </p:sp>
      <p:sp>
        <p:nvSpPr>
          <p:cNvPr id="164" name="TextBox 163"/>
          <p:cNvSpPr txBox="1">
            <a:spLocks/>
          </p:cNvSpPr>
          <p:nvPr/>
        </p:nvSpPr>
        <p:spPr>
          <a:xfrm>
            <a:off x="1211489" y="3666213"/>
            <a:ext cx="3124901"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solidFill>
                  <a:srgbClr val="002960">
                    <a:lumMod val="50000"/>
                    <a:lumOff val="50000"/>
                  </a:srgbClr>
                </a:solidFill>
                <a:latin typeface="Arial" charset="0"/>
                <a:ea typeface="+mn-ea"/>
                <a:cs typeface="+mn-cs"/>
              </a:rPr>
              <a:t>Each office must fully support itself</a:t>
            </a:r>
            <a:endParaRPr lang="en-US" sz="1400" kern="1200" dirty="0">
              <a:latin typeface="Arial" charset="0"/>
              <a:ea typeface="+mn-ea"/>
              <a:cs typeface="+mn-cs"/>
            </a:endParaRPr>
          </a:p>
        </p:txBody>
      </p:sp>
      <p:cxnSp>
        <p:nvCxnSpPr>
          <p:cNvPr id="171" name="Straight Connector 170"/>
          <p:cNvCxnSpPr>
            <a:cxnSpLocks/>
          </p:cNvCxnSpPr>
          <p:nvPr/>
        </p:nvCxnSpPr>
        <p:spPr>
          <a:xfrm>
            <a:off x="445115" y="4393211"/>
            <a:ext cx="3891275"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a:cxnSpLocks/>
          </p:cNvCxnSpPr>
          <p:nvPr/>
        </p:nvCxnSpPr>
        <p:spPr>
          <a:xfrm>
            <a:off x="4641478" y="4393211"/>
            <a:ext cx="4034760" cy="0"/>
          </a:xfrm>
          <a:prstGeom prst="line">
            <a:avLst/>
          </a:prstGeom>
          <a:ln w="63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92" name="Oval 30"/>
          <p:cNvSpPr>
            <a:spLocks noChangeArrowheads="1"/>
          </p:cNvSpPr>
          <p:nvPr>
            <p:custDataLst>
              <p:tags r:id="rId4"/>
            </p:custDataLst>
          </p:nvPr>
        </p:nvSpPr>
        <p:spPr bwMode="auto">
          <a:xfrm>
            <a:off x="425942" y="3620605"/>
            <a:ext cx="701324" cy="701281"/>
          </a:xfrm>
          <a:prstGeom prst="ellipse">
            <a:avLst/>
          </a:prstGeom>
          <a:solidFill>
            <a:schemeClr val="accent4">
              <a:lumMod val="50000"/>
              <a:lumOff val="50000"/>
            </a:schemeClr>
          </a:solidFill>
          <a:ln w="9525">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86" tIns="46643" rIns="93286" bIns="46643" numCol="1" spcCol="0" rtlCol="0" fromWordArt="0" anchor="ctr" anchorCtr="0" forceAA="0" compatLnSpc="1">
            <a:prstTxWarp prst="textNoShape">
              <a:avLst/>
            </a:prstTxWarp>
            <a:noAutofit/>
          </a:bodyPr>
          <a:lstStyle/>
          <a:p>
            <a:pPr algn="ctr" fontAlgn="base">
              <a:spcBef>
                <a:spcPct val="0"/>
              </a:spcBef>
              <a:spcAft>
                <a:spcPct val="0"/>
              </a:spcAft>
            </a:pPr>
            <a:endParaRPr lang="en-US" kern="1200" dirty="0">
              <a:solidFill>
                <a:srgbClr val="FFFFFF"/>
              </a:solidFill>
            </a:endParaRPr>
          </a:p>
        </p:txBody>
      </p:sp>
      <p:sp>
        <p:nvSpPr>
          <p:cNvPr id="93" name="Oval 92"/>
          <p:cNvSpPr>
            <a:spLocks/>
          </p:cNvSpPr>
          <p:nvPr/>
        </p:nvSpPr>
        <p:spPr>
          <a:xfrm>
            <a:off x="4641476" y="3624890"/>
            <a:ext cx="701324" cy="701281"/>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noAutofit/>
          </a:bodyPr>
          <a:lstStyle/>
          <a:p>
            <a:pPr algn="ctr" fontAlgn="base">
              <a:spcBef>
                <a:spcPct val="0"/>
              </a:spcBef>
              <a:spcAft>
                <a:spcPct val="0"/>
              </a:spcAft>
            </a:pPr>
            <a:endParaRPr lang="en-US" kern="1200" dirty="0" err="1">
              <a:solidFill>
                <a:srgbClr val="000000"/>
              </a:solidFill>
            </a:endParaRPr>
          </a:p>
        </p:txBody>
      </p:sp>
      <p:grpSp>
        <p:nvGrpSpPr>
          <p:cNvPr id="24" name="Group 23"/>
          <p:cNvGrpSpPr/>
          <p:nvPr/>
        </p:nvGrpSpPr>
        <p:grpSpPr>
          <a:xfrm>
            <a:off x="425942" y="4446401"/>
            <a:ext cx="701324" cy="701281"/>
            <a:chOff x="656930" y="4369113"/>
            <a:chExt cx="687322" cy="687320"/>
          </a:xfrm>
        </p:grpSpPr>
        <p:sp>
          <p:nvSpPr>
            <p:cNvPr id="87" name="Oval 86"/>
            <p:cNvSpPr>
              <a:spLocks/>
            </p:cNvSpPr>
            <p:nvPr/>
          </p:nvSpPr>
          <p:spPr>
            <a:xfrm>
              <a:off x="656930" y="4369113"/>
              <a:ext cx="687322" cy="687320"/>
            </a:xfrm>
            <a:prstGeom prst="ellipse">
              <a:avLst/>
            </a:prstGeom>
            <a:solidFill>
              <a:schemeClr val="accent4">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kern="1200" dirty="0" err="1">
                <a:solidFill>
                  <a:srgbClr val="000000"/>
                </a:solidFill>
              </a:endParaRPr>
            </a:p>
          </p:txBody>
        </p:sp>
        <p:grpSp>
          <p:nvGrpSpPr>
            <p:cNvPr id="23" name="Group 22"/>
            <p:cNvGrpSpPr/>
            <p:nvPr/>
          </p:nvGrpSpPr>
          <p:grpSpPr>
            <a:xfrm>
              <a:off x="767335" y="4479518"/>
              <a:ext cx="466512" cy="466510"/>
              <a:chOff x="761072" y="4479517"/>
              <a:chExt cx="466512" cy="466510"/>
            </a:xfrm>
          </p:grpSpPr>
          <p:sp>
            <p:nvSpPr>
              <p:cNvPr id="89" name="Freeform 635"/>
              <p:cNvSpPr>
                <a:spLocks/>
              </p:cNvSpPr>
              <p:nvPr/>
            </p:nvSpPr>
            <p:spPr bwMode="auto">
              <a:xfrm>
                <a:off x="971755" y="4602416"/>
                <a:ext cx="122899" cy="190617"/>
              </a:xfrm>
              <a:custGeom>
                <a:avLst/>
                <a:gdLst>
                  <a:gd name="T0" fmla="*/ 5 w 49"/>
                  <a:gd name="T1" fmla="*/ 39 h 76"/>
                  <a:gd name="T2" fmla="*/ 0 w 49"/>
                  <a:gd name="T3" fmla="*/ 43 h 76"/>
                  <a:gd name="T4" fmla="*/ 4 w 49"/>
                  <a:gd name="T5" fmla="*/ 47 h 76"/>
                  <a:gd name="T6" fmla="*/ 30 w 49"/>
                  <a:gd name="T7" fmla="*/ 76 h 76"/>
                  <a:gd name="T8" fmla="*/ 32 w 49"/>
                  <a:gd name="T9" fmla="*/ 74 h 76"/>
                  <a:gd name="T10" fmla="*/ 16 w 49"/>
                  <a:gd name="T11" fmla="*/ 45 h 76"/>
                  <a:gd name="T12" fmla="*/ 49 w 49"/>
                  <a:gd name="T13" fmla="*/ 3 h 76"/>
                  <a:gd name="T14" fmla="*/ 46 w 49"/>
                  <a:gd name="T15" fmla="*/ 0 h 76"/>
                  <a:gd name="T16" fmla="*/ 5 w 49"/>
                  <a:gd name="T1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6">
                    <a:moveTo>
                      <a:pt x="5" y="39"/>
                    </a:moveTo>
                    <a:lnTo>
                      <a:pt x="0" y="43"/>
                    </a:lnTo>
                    <a:lnTo>
                      <a:pt x="4" y="47"/>
                    </a:lnTo>
                    <a:lnTo>
                      <a:pt x="30" y="76"/>
                    </a:lnTo>
                    <a:lnTo>
                      <a:pt x="32" y="74"/>
                    </a:lnTo>
                    <a:lnTo>
                      <a:pt x="16" y="45"/>
                    </a:lnTo>
                    <a:lnTo>
                      <a:pt x="49" y="3"/>
                    </a:lnTo>
                    <a:lnTo>
                      <a:pt x="46" y="0"/>
                    </a:lnTo>
                    <a:lnTo>
                      <a:pt x="5"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endParaRPr lang="en-US" kern="1200" dirty="0">
                  <a:latin typeface="Arial" charset="0"/>
                  <a:ea typeface="+mn-ea"/>
                  <a:cs typeface="+mn-cs"/>
                </a:endParaRPr>
              </a:p>
            </p:txBody>
          </p:sp>
          <p:sp>
            <p:nvSpPr>
              <p:cNvPr id="90" name="Freeform 636"/>
              <p:cNvSpPr>
                <a:spLocks noEditPoints="1"/>
              </p:cNvSpPr>
              <p:nvPr/>
            </p:nvSpPr>
            <p:spPr bwMode="auto">
              <a:xfrm>
                <a:off x="761072" y="4479517"/>
                <a:ext cx="466512" cy="466510"/>
              </a:xfrm>
              <a:custGeom>
                <a:avLst/>
                <a:gdLst>
                  <a:gd name="T0" fmla="*/ 260 w 260"/>
                  <a:gd name="T1" fmla="*/ 130 h 260"/>
                  <a:gd name="T2" fmla="*/ 130 w 260"/>
                  <a:gd name="T3" fmla="*/ 0 h 260"/>
                  <a:gd name="T4" fmla="*/ 0 w 260"/>
                  <a:gd name="T5" fmla="*/ 130 h 260"/>
                  <a:gd name="T6" fmla="*/ 130 w 260"/>
                  <a:gd name="T7" fmla="*/ 260 h 260"/>
                  <a:gd name="T8" fmla="*/ 260 w 260"/>
                  <a:gd name="T9" fmla="*/ 130 h 260"/>
                  <a:gd name="T10" fmla="*/ 125 w 260"/>
                  <a:gd name="T11" fmla="*/ 233 h 260"/>
                  <a:gd name="T12" fmla="*/ 81 w 260"/>
                  <a:gd name="T13" fmla="*/ 221 h 260"/>
                  <a:gd name="T14" fmla="*/ 93 w 260"/>
                  <a:gd name="T15" fmla="*/ 199 h 260"/>
                  <a:gd name="T16" fmla="*/ 90 w 260"/>
                  <a:gd name="T17" fmla="*/ 198 h 260"/>
                  <a:gd name="T18" fmla="*/ 78 w 260"/>
                  <a:gd name="T19" fmla="*/ 219 h 260"/>
                  <a:gd name="T20" fmla="*/ 42 w 260"/>
                  <a:gd name="T21" fmla="*/ 184 h 260"/>
                  <a:gd name="T22" fmla="*/ 63 w 260"/>
                  <a:gd name="T23" fmla="*/ 171 h 260"/>
                  <a:gd name="T24" fmla="*/ 61 w 260"/>
                  <a:gd name="T25" fmla="*/ 168 h 260"/>
                  <a:gd name="T26" fmla="*/ 40 w 260"/>
                  <a:gd name="T27" fmla="*/ 181 h 260"/>
                  <a:gd name="T28" fmla="*/ 26 w 260"/>
                  <a:gd name="T29" fmla="*/ 135 h 260"/>
                  <a:gd name="T30" fmla="*/ 58 w 260"/>
                  <a:gd name="T31" fmla="*/ 135 h 260"/>
                  <a:gd name="T32" fmla="*/ 58 w 260"/>
                  <a:gd name="T33" fmla="*/ 125 h 260"/>
                  <a:gd name="T34" fmla="*/ 26 w 260"/>
                  <a:gd name="T35" fmla="*/ 125 h 260"/>
                  <a:gd name="T36" fmla="*/ 39 w 260"/>
                  <a:gd name="T37" fmla="*/ 81 h 260"/>
                  <a:gd name="T38" fmla="*/ 60 w 260"/>
                  <a:gd name="T39" fmla="*/ 93 h 260"/>
                  <a:gd name="T40" fmla="*/ 62 w 260"/>
                  <a:gd name="T41" fmla="*/ 90 h 260"/>
                  <a:gd name="T42" fmla="*/ 40 w 260"/>
                  <a:gd name="T43" fmla="*/ 78 h 260"/>
                  <a:gd name="T44" fmla="*/ 76 w 260"/>
                  <a:gd name="T45" fmla="*/ 42 h 260"/>
                  <a:gd name="T46" fmla="*/ 88 w 260"/>
                  <a:gd name="T47" fmla="*/ 63 h 260"/>
                  <a:gd name="T48" fmla="*/ 92 w 260"/>
                  <a:gd name="T49" fmla="*/ 61 h 260"/>
                  <a:gd name="T50" fmla="*/ 79 w 260"/>
                  <a:gd name="T51" fmla="*/ 40 h 260"/>
                  <a:gd name="T52" fmla="*/ 125 w 260"/>
                  <a:gd name="T53" fmla="*/ 27 h 260"/>
                  <a:gd name="T54" fmla="*/ 125 w 260"/>
                  <a:gd name="T55" fmla="*/ 59 h 260"/>
                  <a:gd name="T56" fmla="*/ 135 w 260"/>
                  <a:gd name="T57" fmla="*/ 59 h 260"/>
                  <a:gd name="T58" fmla="*/ 135 w 260"/>
                  <a:gd name="T59" fmla="*/ 27 h 260"/>
                  <a:gd name="T60" fmla="*/ 179 w 260"/>
                  <a:gd name="T61" fmla="*/ 39 h 260"/>
                  <a:gd name="T62" fmla="*/ 166 w 260"/>
                  <a:gd name="T63" fmla="*/ 61 h 260"/>
                  <a:gd name="T64" fmla="*/ 169 w 260"/>
                  <a:gd name="T65" fmla="*/ 63 h 260"/>
                  <a:gd name="T66" fmla="*/ 182 w 260"/>
                  <a:gd name="T67" fmla="*/ 40 h 260"/>
                  <a:gd name="T68" fmla="*/ 218 w 260"/>
                  <a:gd name="T69" fmla="*/ 76 h 260"/>
                  <a:gd name="T70" fmla="*/ 195 w 260"/>
                  <a:gd name="T71" fmla="*/ 89 h 260"/>
                  <a:gd name="T72" fmla="*/ 197 w 260"/>
                  <a:gd name="T73" fmla="*/ 92 h 260"/>
                  <a:gd name="T74" fmla="*/ 220 w 260"/>
                  <a:gd name="T75" fmla="*/ 79 h 260"/>
                  <a:gd name="T76" fmla="*/ 233 w 260"/>
                  <a:gd name="T77" fmla="*/ 130 h 260"/>
                  <a:gd name="T78" fmla="*/ 203 w 260"/>
                  <a:gd name="T79" fmla="*/ 130 h 260"/>
                  <a:gd name="T80" fmla="*/ 203 w 260"/>
                  <a:gd name="T81" fmla="*/ 140 h 260"/>
                  <a:gd name="T82" fmla="*/ 233 w 260"/>
                  <a:gd name="T83" fmla="*/ 140 h 260"/>
                  <a:gd name="T84" fmla="*/ 218 w 260"/>
                  <a:gd name="T85" fmla="*/ 183 h 260"/>
                  <a:gd name="T86" fmla="*/ 197 w 260"/>
                  <a:gd name="T87" fmla="*/ 172 h 260"/>
                  <a:gd name="T88" fmla="*/ 196 w 260"/>
                  <a:gd name="T89" fmla="*/ 175 h 260"/>
                  <a:gd name="T90" fmla="*/ 216 w 260"/>
                  <a:gd name="T91" fmla="*/ 186 h 260"/>
                  <a:gd name="T92" fmla="*/ 179 w 260"/>
                  <a:gd name="T93" fmla="*/ 221 h 260"/>
                  <a:gd name="T94" fmla="*/ 167 w 260"/>
                  <a:gd name="T95" fmla="*/ 200 h 260"/>
                  <a:gd name="T96" fmla="*/ 164 w 260"/>
                  <a:gd name="T97" fmla="*/ 202 h 260"/>
                  <a:gd name="T98" fmla="*/ 176 w 260"/>
                  <a:gd name="T99" fmla="*/ 222 h 260"/>
                  <a:gd name="T100" fmla="*/ 135 w 260"/>
                  <a:gd name="T101" fmla="*/ 233 h 260"/>
                  <a:gd name="T102" fmla="*/ 135 w 260"/>
                  <a:gd name="T103" fmla="*/ 202 h 260"/>
                  <a:gd name="T104" fmla="*/ 125 w 260"/>
                  <a:gd name="T105" fmla="*/ 202 h 260"/>
                  <a:gd name="T106" fmla="*/ 125 w 260"/>
                  <a:gd name="T107" fmla="*/ 23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0" h="260">
                    <a:moveTo>
                      <a:pt x="260" y="130"/>
                    </a:moveTo>
                    <a:cubicBezTo>
                      <a:pt x="260" y="58"/>
                      <a:pt x="201" y="0"/>
                      <a:pt x="130" y="0"/>
                    </a:cubicBezTo>
                    <a:cubicBezTo>
                      <a:pt x="58" y="0"/>
                      <a:pt x="0" y="58"/>
                      <a:pt x="0" y="130"/>
                    </a:cubicBezTo>
                    <a:cubicBezTo>
                      <a:pt x="0" y="202"/>
                      <a:pt x="58" y="260"/>
                      <a:pt x="130" y="260"/>
                    </a:cubicBezTo>
                    <a:cubicBezTo>
                      <a:pt x="201" y="260"/>
                      <a:pt x="260" y="202"/>
                      <a:pt x="260" y="130"/>
                    </a:cubicBezTo>
                    <a:close/>
                    <a:moveTo>
                      <a:pt x="125" y="233"/>
                    </a:moveTo>
                    <a:cubicBezTo>
                      <a:pt x="109" y="232"/>
                      <a:pt x="94" y="228"/>
                      <a:pt x="81" y="221"/>
                    </a:cubicBezTo>
                    <a:cubicBezTo>
                      <a:pt x="93" y="199"/>
                      <a:pt x="93" y="199"/>
                      <a:pt x="93" y="199"/>
                    </a:cubicBezTo>
                    <a:cubicBezTo>
                      <a:pt x="90" y="198"/>
                      <a:pt x="90" y="198"/>
                      <a:pt x="90" y="198"/>
                    </a:cubicBezTo>
                    <a:cubicBezTo>
                      <a:pt x="78" y="219"/>
                      <a:pt x="78" y="219"/>
                      <a:pt x="78" y="219"/>
                    </a:cubicBezTo>
                    <a:cubicBezTo>
                      <a:pt x="63" y="211"/>
                      <a:pt x="51" y="199"/>
                      <a:pt x="42" y="184"/>
                    </a:cubicBezTo>
                    <a:cubicBezTo>
                      <a:pt x="63" y="171"/>
                      <a:pt x="63" y="171"/>
                      <a:pt x="63" y="171"/>
                    </a:cubicBezTo>
                    <a:cubicBezTo>
                      <a:pt x="61" y="168"/>
                      <a:pt x="61" y="168"/>
                      <a:pt x="61" y="168"/>
                    </a:cubicBezTo>
                    <a:cubicBezTo>
                      <a:pt x="40" y="181"/>
                      <a:pt x="40" y="181"/>
                      <a:pt x="40" y="181"/>
                    </a:cubicBezTo>
                    <a:cubicBezTo>
                      <a:pt x="32" y="167"/>
                      <a:pt x="27" y="152"/>
                      <a:pt x="26" y="135"/>
                    </a:cubicBezTo>
                    <a:cubicBezTo>
                      <a:pt x="58" y="135"/>
                      <a:pt x="58" y="135"/>
                      <a:pt x="58" y="135"/>
                    </a:cubicBezTo>
                    <a:cubicBezTo>
                      <a:pt x="58" y="125"/>
                      <a:pt x="58" y="125"/>
                      <a:pt x="58" y="125"/>
                    </a:cubicBezTo>
                    <a:cubicBezTo>
                      <a:pt x="26" y="125"/>
                      <a:pt x="26" y="125"/>
                      <a:pt x="26" y="125"/>
                    </a:cubicBezTo>
                    <a:cubicBezTo>
                      <a:pt x="27" y="109"/>
                      <a:pt x="32" y="94"/>
                      <a:pt x="39" y="81"/>
                    </a:cubicBezTo>
                    <a:cubicBezTo>
                      <a:pt x="60" y="93"/>
                      <a:pt x="60" y="93"/>
                      <a:pt x="60" y="93"/>
                    </a:cubicBezTo>
                    <a:cubicBezTo>
                      <a:pt x="62" y="90"/>
                      <a:pt x="62" y="90"/>
                      <a:pt x="62" y="90"/>
                    </a:cubicBezTo>
                    <a:cubicBezTo>
                      <a:pt x="40" y="78"/>
                      <a:pt x="40" y="78"/>
                      <a:pt x="40" y="78"/>
                    </a:cubicBezTo>
                    <a:cubicBezTo>
                      <a:pt x="49" y="63"/>
                      <a:pt x="61" y="51"/>
                      <a:pt x="76" y="42"/>
                    </a:cubicBezTo>
                    <a:cubicBezTo>
                      <a:pt x="88" y="63"/>
                      <a:pt x="88" y="63"/>
                      <a:pt x="88" y="63"/>
                    </a:cubicBezTo>
                    <a:cubicBezTo>
                      <a:pt x="92" y="61"/>
                      <a:pt x="92" y="61"/>
                      <a:pt x="92" y="61"/>
                    </a:cubicBezTo>
                    <a:cubicBezTo>
                      <a:pt x="79" y="40"/>
                      <a:pt x="79" y="40"/>
                      <a:pt x="79" y="40"/>
                    </a:cubicBezTo>
                    <a:cubicBezTo>
                      <a:pt x="93" y="32"/>
                      <a:pt x="108" y="27"/>
                      <a:pt x="125" y="27"/>
                    </a:cubicBezTo>
                    <a:cubicBezTo>
                      <a:pt x="125" y="59"/>
                      <a:pt x="125" y="59"/>
                      <a:pt x="125" y="59"/>
                    </a:cubicBezTo>
                    <a:cubicBezTo>
                      <a:pt x="135" y="59"/>
                      <a:pt x="135" y="59"/>
                      <a:pt x="135" y="59"/>
                    </a:cubicBezTo>
                    <a:cubicBezTo>
                      <a:pt x="135" y="27"/>
                      <a:pt x="135" y="27"/>
                      <a:pt x="135" y="27"/>
                    </a:cubicBezTo>
                    <a:cubicBezTo>
                      <a:pt x="151" y="27"/>
                      <a:pt x="165" y="32"/>
                      <a:pt x="179" y="39"/>
                    </a:cubicBezTo>
                    <a:cubicBezTo>
                      <a:pt x="166" y="61"/>
                      <a:pt x="166" y="61"/>
                      <a:pt x="166" y="61"/>
                    </a:cubicBezTo>
                    <a:cubicBezTo>
                      <a:pt x="169" y="63"/>
                      <a:pt x="169" y="63"/>
                      <a:pt x="169" y="63"/>
                    </a:cubicBezTo>
                    <a:cubicBezTo>
                      <a:pt x="182" y="40"/>
                      <a:pt x="182" y="40"/>
                      <a:pt x="182" y="40"/>
                    </a:cubicBezTo>
                    <a:cubicBezTo>
                      <a:pt x="197" y="49"/>
                      <a:pt x="209" y="61"/>
                      <a:pt x="218" y="76"/>
                    </a:cubicBezTo>
                    <a:cubicBezTo>
                      <a:pt x="195" y="89"/>
                      <a:pt x="195" y="89"/>
                      <a:pt x="195" y="89"/>
                    </a:cubicBezTo>
                    <a:cubicBezTo>
                      <a:pt x="197" y="92"/>
                      <a:pt x="197" y="92"/>
                      <a:pt x="197" y="92"/>
                    </a:cubicBezTo>
                    <a:cubicBezTo>
                      <a:pt x="220" y="79"/>
                      <a:pt x="220" y="79"/>
                      <a:pt x="220" y="79"/>
                    </a:cubicBezTo>
                    <a:cubicBezTo>
                      <a:pt x="228" y="94"/>
                      <a:pt x="233" y="111"/>
                      <a:pt x="233" y="130"/>
                    </a:cubicBezTo>
                    <a:cubicBezTo>
                      <a:pt x="203" y="130"/>
                      <a:pt x="203" y="130"/>
                      <a:pt x="203" y="130"/>
                    </a:cubicBezTo>
                    <a:cubicBezTo>
                      <a:pt x="203" y="140"/>
                      <a:pt x="203" y="140"/>
                      <a:pt x="203" y="140"/>
                    </a:cubicBezTo>
                    <a:cubicBezTo>
                      <a:pt x="233" y="140"/>
                      <a:pt x="233" y="140"/>
                      <a:pt x="233" y="140"/>
                    </a:cubicBezTo>
                    <a:cubicBezTo>
                      <a:pt x="231" y="156"/>
                      <a:pt x="226" y="170"/>
                      <a:pt x="218" y="183"/>
                    </a:cubicBezTo>
                    <a:cubicBezTo>
                      <a:pt x="197" y="172"/>
                      <a:pt x="197" y="172"/>
                      <a:pt x="197" y="172"/>
                    </a:cubicBezTo>
                    <a:cubicBezTo>
                      <a:pt x="196" y="175"/>
                      <a:pt x="196" y="175"/>
                      <a:pt x="196" y="175"/>
                    </a:cubicBezTo>
                    <a:cubicBezTo>
                      <a:pt x="216" y="186"/>
                      <a:pt x="216" y="186"/>
                      <a:pt x="216" y="186"/>
                    </a:cubicBezTo>
                    <a:cubicBezTo>
                      <a:pt x="207" y="201"/>
                      <a:pt x="194" y="212"/>
                      <a:pt x="179" y="221"/>
                    </a:cubicBezTo>
                    <a:cubicBezTo>
                      <a:pt x="167" y="200"/>
                      <a:pt x="167" y="200"/>
                      <a:pt x="167" y="200"/>
                    </a:cubicBezTo>
                    <a:cubicBezTo>
                      <a:pt x="164" y="202"/>
                      <a:pt x="164" y="202"/>
                      <a:pt x="164" y="202"/>
                    </a:cubicBezTo>
                    <a:cubicBezTo>
                      <a:pt x="176" y="222"/>
                      <a:pt x="176" y="222"/>
                      <a:pt x="176" y="222"/>
                    </a:cubicBezTo>
                    <a:cubicBezTo>
                      <a:pt x="164" y="229"/>
                      <a:pt x="150" y="232"/>
                      <a:pt x="135" y="233"/>
                    </a:cubicBezTo>
                    <a:cubicBezTo>
                      <a:pt x="135" y="202"/>
                      <a:pt x="135" y="202"/>
                      <a:pt x="135" y="202"/>
                    </a:cubicBezTo>
                    <a:cubicBezTo>
                      <a:pt x="125" y="202"/>
                      <a:pt x="125" y="202"/>
                      <a:pt x="125" y="202"/>
                    </a:cubicBezTo>
                    <a:lnTo>
                      <a:pt x="125" y="23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endParaRPr lang="en-US" kern="1200" dirty="0">
                  <a:latin typeface="Arial" charset="0"/>
                  <a:ea typeface="+mn-ea"/>
                  <a:cs typeface="+mn-cs"/>
                </a:endParaRPr>
              </a:p>
            </p:txBody>
          </p:sp>
        </p:grpSp>
      </p:grpSp>
      <p:grpSp>
        <p:nvGrpSpPr>
          <p:cNvPr id="21" name="Group 20"/>
          <p:cNvGrpSpPr/>
          <p:nvPr/>
        </p:nvGrpSpPr>
        <p:grpSpPr>
          <a:xfrm>
            <a:off x="425942" y="5361114"/>
            <a:ext cx="701324" cy="701281"/>
            <a:chOff x="656930" y="5265615"/>
            <a:chExt cx="687322" cy="687320"/>
          </a:xfrm>
        </p:grpSpPr>
        <p:sp>
          <p:nvSpPr>
            <p:cNvPr id="95" name="Oval 30"/>
            <p:cNvSpPr>
              <a:spLocks noChangeArrowheads="1"/>
            </p:cNvSpPr>
            <p:nvPr>
              <p:custDataLst>
                <p:tags r:id="rId5"/>
              </p:custDataLst>
            </p:nvPr>
          </p:nvSpPr>
          <p:spPr bwMode="auto">
            <a:xfrm>
              <a:off x="656930" y="5265615"/>
              <a:ext cx="687322" cy="687320"/>
            </a:xfrm>
            <a:prstGeom prst="ellipse">
              <a:avLst/>
            </a:prstGeom>
            <a:solidFill>
              <a:schemeClr val="accent4">
                <a:lumMod val="50000"/>
                <a:lumOff val="50000"/>
              </a:schemeClr>
            </a:solidFill>
            <a:ln w="9525">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kern="1200" dirty="0">
                <a:solidFill>
                  <a:srgbClr val="FFFFFF"/>
                </a:solidFill>
              </a:endParaRPr>
            </a:p>
          </p:txBody>
        </p:sp>
        <p:sp>
          <p:nvSpPr>
            <p:cNvPr id="20" name="Freeform 61"/>
            <p:cNvSpPr>
              <a:spLocks noEditPoints="1"/>
            </p:cNvSpPr>
            <p:nvPr/>
          </p:nvSpPr>
          <p:spPr bwMode="auto">
            <a:xfrm>
              <a:off x="781387" y="5414844"/>
              <a:ext cx="438408" cy="388862"/>
            </a:xfrm>
            <a:custGeom>
              <a:avLst/>
              <a:gdLst>
                <a:gd name="T0" fmla="*/ 2382 w 3208"/>
                <a:gd name="T1" fmla="*/ 2790 h 2850"/>
                <a:gd name="T2" fmla="*/ 2634 w 3208"/>
                <a:gd name="T3" fmla="*/ 2701 h 2850"/>
                <a:gd name="T4" fmla="*/ 574 w 3208"/>
                <a:gd name="T5" fmla="*/ 2701 h 2850"/>
                <a:gd name="T6" fmla="*/ 826 w 3208"/>
                <a:gd name="T7" fmla="*/ 2790 h 2850"/>
                <a:gd name="T8" fmla="*/ 574 w 3208"/>
                <a:gd name="T9" fmla="*/ 2701 h 2850"/>
                <a:gd name="T10" fmla="*/ 3110 w 3208"/>
                <a:gd name="T11" fmla="*/ 2413 h 2850"/>
                <a:gd name="T12" fmla="*/ 1828 w 3208"/>
                <a:gd name="T13" fmla="*/ 2850 h 2850"/>
                <a:gd name="T14" fmla="*/ 98 w 3208"/>
                <a:gd name="T15" fmla="*/ 2413 h 2850"/>
                <a:gd name="T16" fmla="*/ 1379 w 3208"/>
                <a:gd name="T17" fmla="*/ 2850 h 2850"/>
                <a:gd name="T18" fmla="*/ 98 w 3208"/>
                <a:gd name="T19" fmla="*/ 2413 h 2850"/>
                <a:gd name="T20" fmla="*/ 1844 w 3208"/>
                <a:gd name="T21" fmla="*/ 1940 h 2850"/>
                <a:gd name="T22" fmla="*/ 1838 w 3208"/>
                <a:gd name="T23" fmla="*/ 2030 h 2850"/>
                <a:gd name="T24" fmla="*/ 1844 w 3208"/>
                <a:gd name="T25" fmla="*/ 1940 h 2850"/>
                <a:gd name="T26" fmla="*/ 1398 w 3208"/>
                <a:gd name="T27" fmla="*/ 1982 h 2850"/>
                <a:gd name="T28" fmla="*/ 1306 w 3208"/>
                <a:gd name="T29" fmla="*/ 1988 h 2850"/>
                <a:gd name="T30" fmla="*/ 1700 w 3208"/>
                <a:gd name="T31" fmla="*/ 1777 h 2850"/>
                <a:gd name="T32" fmla="*/ 1723 w 3208"/>
                <a:gd name="T33" fmla="*/ 1901 h 2850"/>
                <a:gd name="T34" fmla="*/ 1700 w 3208"/>
                <a:gd name="T35" fmla="*/ 1777 h 2850"/>
                <a:gd name="T36" fmla="*/ 1543 w 3208"/>
                <a:gd name="T37" fmla="*/ 1820 h 2850"/>
                <a:gd name="T38" fmla="*/ 1422 w 3208"/>
                <a:gd name="T39" fmla="*/ 1858 h 2850"/>
                <a:gd name="T40" fmla="*/ 2013 w 3208"/>
                <a:gd name="T41" fmla="*/ 1776 h 2850"/>
                <a:gd name="T42" fmla="*/ 3023 w 3208"/>
                <a:gd name="T43" fmla="*/ 2316 h 2850"/>
                <a:gd name="T44" fmla="*/ 2013 w 3208"/>
                <a:gd name="T45" fmla="*/ 1776 h 2850"/>
                <a:gd name="T46" fmla="*/ 185 w 3208"/>
                <a:gd name="T47" fmla="*/ 2316 h 2850"/>
                <a:gd name="T48" fmla="*/ 1195 w 3208"/>
                <a:gd name="T49" fmla="*/ 1776 h 2850"/>
                <a:gd name="T50" fmla="*/ 1928 w 3208"/>
                <a:gd name="T51" fmla="*/ 1693 h 2850"/>
                <a:gd name="T52" fmla="*/ 3107 w 3208"/>
                <a:gd name="T53" fmla="*/ 2385 h 2850"/>
                <a:gd name="T54" fmla="*/ 1928 w 3208"/>
                <a:gd name="T55" fmla="*/ 1693 h 2850"/>
                <a:gd name="T56" fmla="*/ 1279 w 3208"/>
                <a:gd name="T57" fmla="*/ 1693 h 2850"/>
                <a:gd name="T58" fmla="*/ 101 w 3208"/>
                <a:gd name="T59" fmla="*/ 2385 h 2850"/>
                <a:gd name="T60" fmla="*/ 1564 w 3208"/>
                <a:gd name="T61" fmla="*/ 1611 h 2850"/>
                <a:gd name="T62" fmla="*/ 1629 w 3208"/>
                <a:gd name="T63" fmla="*/ 1722 h 2850"/>
                <a:gd name="T64" fmla="*/ 1597 w 3208"/>
                <a:gd name="T65" fmla="*/ 1722 h 2850"/>
                <a:gd name="T66" fmla="*/ 1564 w 3208"/>
                <a:gd name="T67" fmla="*/ 1722 h 2850"/>
                <a:gd name="T68" fmla="*/ 1564 w 3208"/>
                <a:gd name="T69" fmla="*/ 1393 h 2850"/>
                <a:gd name="T70" fmla="*/ 1629 w 3208"/>
                <a:gd name="T71" fmla="*/ 1503 h 2850"/>
                <a:gd name="T72" fmla="*/ 1564 w 3208"/>
                <a:gd name="T73" fmla="*/ 1393 h 2850"/>
                <a:gd name="T74" fmla="*/ 1629 w 3208"/>
                <a:gd name="T75" fmla="*/ 1221 h 2850"/>
                <a:gd name="T76" fmla="*/ 1564 w 3208"/>
                <a:gd name="T77" fmla="*/ 1285 h 2850"/>
                <a:gd name="T78" fmla="*/ 1494 w 3208"/>
                <a:gd name="T79" fmla="*/ 1008 h 2850"/>
                <a:gd name="T80" fmla="*/ 1746 w 3208"/>
                <a:gd name="T81" fmla="*/ 1097 h 2850"/>
                <a:gd name="T82" fmla="*/ 1494 w 3208"/>
                <a:gd name="T83" fmla="*/ 1008 h 2850"/>
                <a:gd name="T84" fmla="*/ 2203 w 3208"/>
                <a:gd name="T85" fmla="*/ 720 h 2850"/>
                <a:gd name="T86" fmla="*/ 921 w 3208"/>
                <a:gd name="T87" fmla="*/ 1158 h 2850"/>
                <a:gd name="T88" fmla="*/ 1105 w 3208"/>
                <a:gd name="T89" fmla="*/ 83 h 2850"/>
                <a:gd name="T90" fmla="*/ 2116 w 3208"/>
                <a:gd name="T91" fmla="*/ 623 h 2850"/>
                <a:gd name="T92" fmla="*/ 1105 w 3208"/>
                <a:gd name="T93" fmla="*/ 83 h 2850"/>
                <a:gd name="T94" fmla="*/ 2200 w 3208"/>
                <a:gd name="T95" fmla="*/ 0 h 2850"/>
                <a:gd name="T96" fmla="*/ 1021 w 3208"/>
                <a:gd name="T97" fmla="*/ 693 h 2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08" h="2850">
                  <a:moveTo>
                    <a:pt x="2401" y="2701"/>
                  </a:moveTo>
                  <a:lnTo>
                    <a:pt x="2382" y="2790"/>
                  </a:lnTo>
                  <a:lnTo>
                    <a:pt x="2654" y="2790"/>
                  </a:lnTo>
                  <a:lnTo>
                    <a:pt x="2634" y="2701"/>
                  </a:lnTo>
                  <a:lnTo>
                    <a:pt x="2401" y="2701"/>
                  </a:lnTo>
                  <a:close/>
                  <a:moveTo>
                    <a:pt x="574" y="2701"/>
                  </a:moveTo>
                  <a:lnTo>
                    <a:pt x="553" y="2790"/>
                  </a:lnTo>
                  <a:lnTo>
                    <a:pt x="826" y="2790"/>
                  </a:lnTo>
                  <a:lnTo>
                    <a:pt x="806" y="2701"/>
                  </a:lnTo>
                  <a:lnTo>
                    <a:pt x="574" y="2701"/>
                  </a:lnTo>
                  <a:close/>
                  <a:moveTo>
                    <a:pt x="1925" y="2413"/>
                  </a:moveTo>
                  <a:lnTo>
                    <a:pt x="3110" y="2413"/>
                  </a:lnTo>
                  <a:lnTo>
                    <a:pt x="3208" y="2850"/>
                  </a:lnTo>
                  <a:lnTo>
                    <a:pt x="1828" y="2850"/>
                  </a:lnTo>
                  <a:lnTo>
                    <a:pt x="1925" y="2413"/>
                  </a:lnTo>
                  <a:close/>
                  <a:moveTo>
                    <a:pt x="98" y="2413"/>
                  </a:moveTo>
                  <a:lnTo>
                    <a:pt x="1282" y="2413"/>
                  </a:lnTo>
                  <a:lnTo>
                    <a:pt x="1379" y="2850"/>
                  </a:lnTo>
                  <a:lnTo>
                    <a:pt x="0" y="2850"/>
                  </a:lnTo>
                  <a:lnTo>
                    <a:pt x="98" y="2413"/>
                  </a:lnTo>
                  <a:lnTo>
                    <a:pt x="98" y="2413"/>
                  </a:lnTo>
                  <a:close/>
                  <a:moveTo>
                    <a:pt x="1844" y="1940"/>
                  </a:moveTo>
                  <a:lnTo>
                    <a:pt x="1887" y="1988"/>
                  </a:lnTo>
                  <a:lnTo>
                    <a:pt x="1838" y="2030"/>
                  </a:lnTo>
                  <a:lnTo>
                    <a:pt x="1796" y="1982"/>
                  </a:lnTo>
                  <a:lnTo>
                    <a:pt x="1844" y="1940"/>
                  </a:lnTo>
                  <a:close/>
                  <a:moveTo>
                    <a:pt x="1349" y="1940"/>
                  </a:moveTo>
                  <a:lnTo>
                    <a:pt x="1398" y="1982"/>
                  </a:lnTo>
                  <a:lnTo>
                    <a:pt x="1355" y="2030"/>
                  </a:lnTo>
                  <a:lnTo>
                    <a:pt x="1306" y="1988"/>
                  </a:lnTo>
                  <a:lnTo>
                    <a:pt x="1349" y="1940"/>
                  </a:lnTo>
                  <a:close/>
                  <a:moveTo>
                    <a:pt x="1700" y="1777"/>
                  </a:moveTo>
                  <a:lnTo>
                    <a:pt x="1773" y="1859"/>
                  </a:lnTo>
                  <a:lnTo>
                    <a:pt x="1723" y="1901"/>
                  </a:lnTo>
                  <a:lnTo>
                    <a:pt x="1651" y="1820"/>
                  </a:lnTo>
                  <a:lnTo>
                    <a:pt x="1700" y="1777"/>
                  </a:lnTo>
                  <a:close/>
                  <a:moveTo>
                    <a:pt x="1494" y="1777"/>
                  </a:moveTo>
                  <a:lnTo>
                    <a:pt x="1543" y="1820"/>
                  </a:lnTo>
                  <a:lnTo>
                    <a:pt x="1471" y="1901"/>
                  </a:lnTo>
                  <a:lnTo>
                    <a:pt x="1422" y="1858"/>
                  </a:lnTo>
                  <a:lnTo>
                    <a:pt x="1494" y="1777"/>
                  </a:lnTo>
                  <a:close/>
                  <a:moveTo>
                    <a:pt x="2013" y="1776"/>
                  </a:moveTo>
                  <a:lnTo>
                    <a:pt x="2013" y="2316"/>
                  </a:lnTo>
                  <a:lnTo>
                    <a:pt x="3023" y="2316"/>
                  </a:lnTo>
                  <a:lnTo>
                    <a:pt x="3023" y="1776"/>
                  </a:lnTo>
                  <a:lnTo>
                    <a:pt x="2013" y="1776"/>
                  </a:lnTo>
                  <a:close/>
                  <a:moveTo>
                    <a:pt x="185" y="1776"/>
                  </a:moveTo>
                  <a:lnTo>
                    <a:pt x="185" y="2316"/>
                  </a:lnTo>
                  <a:lnTo>
                    <a:pt x="1195" y="2316"/>
                  </a:lnTo>
                  <a:lnTo>
                    <a:pt x="1195" y="1776"/>
                  </a:lnTo>
                  <a:lnTo>
                    <a:pt x="185" y="1776"/>
                  </a:lnTo>
                  <a:close/>
                  <a:moveTo>
                    <a:pt x="1928" y="1693"/>
                  </a:moveTo>
                  <a:lnTo>
                    <a:pt x="3107" y="1693"/>
                  </a:lnTo>
                  <a:lnTo>
                    <a:pt x="3107" y="2385"/>
                  </a:lnTo>
                  <a:lnTo>
                    <a:pt x="1928" y="2385"/>
                  </a:lnTo>
                  <a:lnTo>
                    <a:pt x="1928" y="1693"/>
                  </a:lnTo>
                  <a:close/>
                  <a:moveTo>
                    <a:pt x="101" y="1693"/>
                  </a:moveTo>
                  <a:lnTo>
                    <a:pt x="1279" y="1693"/>
                  </a:lnTo>
                  <a:lnTo>
                    <a:pt x="1279" y="2385"/>
                  </a:lnTo>
                  <a:lnTo>
                    <a:pt x="101" y="2385"/>
                  </a:lnTo>
                  <a:lnTo>
                    <a:pt x="101" y="1693"/>
                  </a:lnTo>
                  <a:close/>
                  <a:moveTo>
                    <a:pt x="1564" y="1611"/>
                  </a:moveTo>
                  <a:lnTo>
                    <a:pt x="1629" y="1611"/>
                  </a:lnTo>
                  <a:lnTo>
                    <a:pt x="1629" y="1722"/>
                  </a:lnTo>
                  <a:lnTo>
                    <a:pt x="1615" y="1738"/>
                  </a:lnTo>
                  <a:lnTo>
                    <a:pt x="1597" y="1722"/>
                  </a:lnTo>
                  <a:lnTo>
                    <a:pt x="1579" y="1738"/>
                  </a:lnTo>
                  <a:lnTo>
                    <a:pt x="1564" y="1722"/>
                  </a:lnTo>
                  <a:lnTo>
                    <a:pt x="1564" y="1611"/>
                  </a:lnTo>
                  <a:close/>
                  <a:moveTo>
                    <a:pt x="1564" y="1393"/>
                  </a:moveTo>
                  <a:lnTo>
                    <a:pt x="1629" y="1393"/>
                  </a:lnTo>
                  <a:lnTo>
                    <a:pt x="1629" y="1503"/>
                  </a:lnTo>
                  <a:lnTo>
                    <a:pt x="1564" y="1503"/>
                  </a:lnTo>
                  <a:lnTo>
                    <a:pt x="1564" y="1393"/>
                  </a:lnTo>
                  <a:close/>
                  <a:moveTo>
                    <a:pt x="1564" y="1221"/>
                  </a:moveTo>
                  <a:lnTo>
                    <a:pt x="1629" y="1221"/>
                  </a:lnTo>
                  <a:lnTo>
                    <a:pt x="1629" y="1285"/>
                  </a:lnTo>
                  <a:lnTo>
                    <a:pt x="1564" y="1285"/>
                  </a:lnTo>
                  <a:lnTo>
                    <a:pt x="1564" y="1221"/>
                  </a:lnTo>
                  <a:close/>
                  <a:moveTo>
                    <a:pt x="1494" y="1008"/>
                  </a:moveTo>
                  <a:lnTo>
                    <a:pt x="1475" y="1097"/>
                  </a:lnTo>
                  <a:lnTo>
                    <a:pt x="1746" y="1097"/>
                  </a:lnTo>
                  <a:lnTo>
                    <a:pt x="1727" y="1008"/>
                  </a:lnTo>
                  <a:lnTo>
                    <a:pt x="1494" y="1008"/>
                  </a:lnTo>
                  <a:close/>
                  <a:moveTo>
                    <a:pt x="1018" y="720"/>
                  </a:moveTo>
                  <a:lnTo>
                    <a:pt x="2203" y="720"/>
                  </a:lnTo>
                  <a:lnTo>
                    <a:pt x="2300" y="1158"/>
                  </a:lnTo>
                  <a:lnTo>
                    <a:pt x="921" y="1158"/>
                  </a:lnTo>
                  <a:lnTo>
                    <a:pt x="1018" y="720"/>
                  </a:lnTo>
                  <a:close/>
                  <a:moveTo>
                    <a:pt x="1105" y="83"/>
                  </a:moveTo>
                  <a:lnTo>
                    <a:pt x="1105" y="623"/>
                  </a:lnTo>
                  <a:lnTo>
                    <a:pt x="2116" y="623"/>
                  </a:lnTo>
                  <a:lnTo>
                    <a:pt x="2116" y="83"/>
                  </a:lnTo>
                  <a:lnTo>
                    <a:pt x="1105" y="83"/>
                  </a:lnTo>
                  <a:close/>
                  <a:moveTo>
                    <a:pt x="1021" y="0"/>
                  </a:moveTo>
                  <a:lnTo>
                    <a:pt x="2200" y="0"/>
                  </a:lnTo>
                  <a:lnTo>
                    <a:pt x="2200" y="693"/>
                  </a:lnTo>
                  <a:lnTo>
                    <a:pt x="1021" y="693"/>
                  </a:lnTo>
                  <a:lnTo>
                    <a:pt x="102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grpSp>
      <p:grpSp>
        <p:nvGrpSpPr>
          <p:cNvPr id="30" name="Group 29"/>
          <p:cNvGrpSpPr/>
          <p:nvPr/>
        </p:nvGrpSpPr>
        <p:grpSpPr>
          <a:xfrm>
            <a:off x="4641476" y="5361114"/>
            <a:ext cx="701324" cy="701281"/>
            <a:chOff x="4788300" y="5265615"/>
            <a:chExt cx="687322" cy="687320"/>
          </a:xfrm>
        </p:grpSpPr>
        <p:sp>
          <p:nvSpPr>
            <p:cNvPr id="94" name="Oval 93"/>
            <p:cNvSpPr>
              <a:spLocks/>
            </p:cNvSpPr>
            <p:nvPr/>
          </p:nvSpPr>
          <p:spPr>
            <a:xfrm>
              <a:off x="4788300" y="5265615"/>
              <a:ext cx="687322" cy="687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pPr>
              <a:endParaRPr lang="en-US" kern="1200" dirty="0" err="1">
                <a:solidFill>
                  <a:srgbClr val="000000"/>
                </a:solidFill>
              </a:endParaRPr>
            </a:p>
          </p:txBody>
        </p:sp>
        <p:grpSp>
          <p:nvGrpSpPr>
            <p:cNvPr id="22" name="Group 21"/>
            <p:cNvGrpSpPr/>
            <p:nvPr/>
          </p:nvGrpSpPr>
          <p:grpSpPr>
            <a:xfrm>
              <a:off x="4962051" y="5350936"/>
              <a:ext cx="339821" cy="472229"/>
              <a:chOff x="4967732" y="5327650"/>
              <a:chExt cx="339821" cy="472229"/>
            </a:xfrm>
          </p:grpSpPr>
          <p:sp>
            <p:nvSpPr>
              <p:cNvPr id="6" name="TextBox 5"/>
              <p:cNvSpPr txBox="1"/>
              <p:nvPr/>
            </p:nvSpPr>
            <p:spPr>
              <a:xfrm>
                <a:off x="5084804" y="5327650"/>
                <a:ext cx="105677" cy="472229"/>
              </a:xfrm>
              <a:prstGeom prst="rect">
                <a:avLst/>
              </a:prstGeom>
              <a:noFill/>
              <a:ln w="9525">
                <a:noFill/>
                <a:miter lim="800000"/>
                <a:headEnd/>
                <a:tailEnd/>
              </a:ln>
              <a:effectLst/>
            </p:spPr>
            <p:txBody>
              <a:bodyPr vert="horz" wrap="none" lIns="0" tIns="0" rIns="0" bIns="0" numCol="1" anchor="t" anchorCtr="0" compatLnSpc="1">
                <a:prstTxWarp prst="textPlain">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a:solidFill>
                      <a:srgbClr val="FFFFFF"/>
                    </a:solidFill>
                    <a:latin typeface="Georgia" panose="02040502050405020303" pitchFamily="18" charset="0"/>
                    <a:ea typeface="+mn-ea"/>
                    <a:cs typeface="+mn-cs"/>
                  </a:rPr>
                  <a:t>!</a:t>
                </a:r>
              </a:p>
            </p:txBody>
          </p:sp>
          <p:sp>
            <p:nvSpPr>
              <p:cNvPr id="106" name="TextBox 105"/>
              <p:cNvSpPr txBox="1"/>
              <p:nvPr/>
            </p:nvSpPr>
            <p:spPr>
              <a:xfrm>
                <a:off x="5238027" y="5489195"/>
                <a:ext cx="69526" cy="310683"/>
              </a:xfrm>
              <a:prstGeom prst="rect">
                <a:avLst/>
              </a:prstGeom>
              <a:noFill/>
              <a:ln w="9525">
                <a:noFill/>
                <a:miter lim="800000"/>
                <a:headEnd/>
                <a:tailEnd/>
              </a:ln>
              <a:effectLst/>
            </p:spPr>
            <p:txBody>
              <a:bodyPr vert="horz" wrap="none" lIns="0" tIns="0" rIns="0" bIns="0" numCol="1" anchor="t" anchorCtr="0" compatLnSpc="1">
                <a:prstTxWarp prst="textPlain">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a:solidFill>
                      <a:srgbClr val="FFFFFF"/>
                    </a:solidFill>
                    <a:latin typeface="Georgia" panose="02040502050405020303" pitchFamily="18" charset="0"/>
                    <a:ea typeface="+mn-ea"/>
                    <a:cs typeface="+mn-cs"/>
                  </a:rPr>
                  <a:t>!</a:t>
                </a:r>
              </a:p>
            </p:txBody>
          </p:sp>
          <p:sp>
            <p:nvSpPr>
              <p:cNvPr id="107" name="TextBox 106"/>
              <p:cNvSpPr txBox="1"/>
              <p:nvPr/>
            </p:nvSpPr>
            <p:spPr>
              <a:xfrm>
                <a:off x="4967732" y="5476291"/>
                <a:ext cx="69526" cy="310683"/>
              </a:xfrm>
              <a:prstGeom prst="rect">
                <a:avLst/>
              </a:prstGeom>
              <a:noFill/>
              <a:ln w="9525">
                <a:noFill/>
                <a:miter lim="800000"/>
                <a:headEnd/>
                <a:tailEnd/>
              </a:ln>
              <a:effectLst/>
            </p:spPr>
            <p:txBody>
              <a:bodyPr vert="horz" wrap="none" lIns="0" tIns="0" rIns="0" bIns="0" numCol="1" anchor="t" anchorCtr="0" compatLnSpc="1">
                <a:prstTxWarp prst="textPlain">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a:solidFill>
                      <a:srgbClr val="FFFFFF"/>
                    </a:solidFill>
                    <a:latin typeface="Georgia" panose="02040502050405020303" pitchFamily="18" charset="0"/>
                    <a:ea typeface="+mn-ea"/>
                    <a:cs typeface="+mn-cs"/>
                  </a:rPr>
                  <a:t>!</a:t>
                </a:r>
              </a:p>
            </p:txBody>
          </p:sp>
        </p:grpSp>
      </p:grpSp>
      <p:sp>
        <p:nvSpPr>
          <p:cNvPr id="108"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OWA Strategic staffing team, June 2016</a:t>
            </a:r>
          </a:p>
        </p:txBody>
      </p:sp>
      <p:grpSp>
        <p:nvGrpSpPr>
          <p:cNvPr id="16" name="Group 15"/>
          <p:cNvGrpSpPr/>
          <p:nvPr/>
        </p:nvGrpSpPr>
        <p:grpSpPr>
          <a:xfrm>
            <a:off x="478911" y="3751236"/>
            <a:ext cx="565746" cy="445956"/>
            <a:chOff x="708841" y="3622007"/>
            <a:chExt cx="554451" cy="437078"/>
          </a:xfrm>
        </p:grpSpPr>
        <p:sp>
          <p:nvSpPr>
            <p:cNvPr id="5" name="Oval 4"/>
            <p:cNvSpPr/>
            <p:nvPr/>
          </p:nvSpPr>
          <p:spPr>
            <a:xfrm>
              <a:off x="708841" y="3721749"/>
              <a:ext cx="333302" cy="114531"/>
            </a:xfrm>
            <a:prstGeom prst="ellipse">
              <a:avLst/>
            </a:prstGeom>
            <a:noFill/>
            <a:ln w="9525" cap="rnd">
              <a:gradFill flip="none" rotWithShape="1">
                <a:gsLst>
                  <a:gs pos="0">
                    <a:schemeClr val="bg1"/>
                  </a:gs>
                  <a:gs pos="100000">
                    <a:schemeClr val="accent1">
                      <a:alpha val="12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kern="1200" dirty="0" err="1">
                <a:solidFill>
                  <a:srgbClr val="000000"/>
                </a:solidFill>
              </a:endParaRPr>
            </a:p>
          </p:txBody>
        </p:sp>
        <p:grpSp>
          <p:nvGrpSpPr>
            <p:cNvPr id="103" name="Group 102"/>
            <p:cNvGrpSpPr/>
            <p:nvPr/>
          </p:nvGrpSpPr>
          <p:grpSpPr>
            <a:xfrm>
              <a:off x="771055" y="3622007"/>
              <a:ext cx="217286" cy="195870"/>
              <a:chOff x="4611688" y="1235076"/>
              <a:chExt cx="773113" cy="696913"/>
            </a:xfrm>
            <a:solidFill>
              <a:schemeClr val="bg1"/>
            </a:solidFill>
          </p:grpSpPr>
          <p:sp>
            <p:nvSpPr>
              <p:cNvPr id="109" name="Freeform 32"/>
              <p:cNvSpPr>
                <a:spLocks noEditPoints="1"/>
              </p:cNvSpPr>
              <p:nvPr/>
            </p:nvSpPr>
            <p:spPr bwMode="auto">
              <a:xfrm>
                <a:off x="4837113" y="1254126"/>
                <a:ext cx="187325" cy="677863"/>
              </a:xfrm>
              <a:custGeom>
                <a:avLst/>
                <a:gdLst>
                  <a:gd name="T0" fmla="*/ 118 w 118"/>
                  <a:gd name="T1" fmla="*/ 4 h 427"/>
                  <a:gd name="T2" fmla="*/ 118 w 118"/>
                  <a:gd name="T3" fmla="*/ 16 h 427"/>
                  <a:gd name="T4" fmla="*/ 0 w 118"/>
                  <a:gd name="T5" fmla="*/ 14 h 427"/>
                  <a:gd name="T6" fmla="*/ 0 w 118"/>
                  <a:gd name="T7" fmla="*/ 0 h 427"/>
                  <a:gd name="T8" fmla="*/ 118 w 118"/>
                  <a:gd name="T9" fmla="*/ 4 h 427"/>
                  <a:gd name="T10" fmla="*/ 118 w 118"/>
                  <a:gd name="T11" fmla="*/ 406 h 427"/>
                  <a:gd name="T12" fmla="*/ 0 w 118"/>
                  <a:gd name="T13" fmla="*/ 427 h 427"/>
                  <a:gd name="T14" fmla="*/ 0 w 118"/>
                  <a:gd name="T15" fmla="*/ 26 h 427"/>
                  <a:gd name="T16" fmla="*/ 118 w 118"/>
                  <a:gd name="T17" fmla="*/ 28 h 427"/>
                  <a:gd name="T18" fmla="*/ 118 w 118"/>
                  <a:gd name="T19" fmla="*/ 406 h 427"/>
                  <a:gd name="T20" fmla="*/ 54 w 118"/>
                  <a:gd name="T21" fmla="*/ 68 h 427"/>
                  <a:gd name="T22" fmla="*/ 21 w 118"/>
                  <a:gd name="T23" fmla="*/ 68 h 427"/>
                  <a:gd name="T24" fmla="*/ 21 w 118"/>
                  <a:gd name="T25" fmla="*/ 118 h 427"/>
                  <a:gd name="T26" fmla="*/ 54 w 118"/>
                  <a:gd name="T27" fmla="*/ 118 h 427"/>
                  <a:gd name="T28" fmla="*/ 54 w 118"/>
                  <a:gd name="T29" fmla="*/ 68 h 427"/>
                  <a:gd name="T30" fmla="*/ 54 w 118"/>
                  <a:gd name="T31" fmla="*/ 149 h 427"/>
                  <a:gd name="T32" fmla="*/ 21 w 118"/>
                  <a:gd name="T33" fmla="*/ 149 h 427"/>
                  <a:gd name="T34" fmla="*/ 21 w 118"/>
                  <a:gd name="T35" fmla="*/ 201 h 427"/>
                  <a:gd name="T36" fmla="*/ 54 w 118"/>
                  <a:gd name="T37" fmla="*/ 201 h 427"/>
                  <a:gd name="T38" fmla="*/ 54 w 118"/>
                  <a:gd name="T39" fmla="*/ 149 h 427"/>
                  <a:gd name="T40" fmla="*/ 54 w 118"/>
                  <a:gd name="T41" fmla="*/ 229 h 427"/>
                  <a:gd name="T42" fmla="*/ 21 w 118"/>
                  <a:gd name="T43" fmla="*/ 231 h 427"/>
                  <a:gd name="T44" fmla="*/ 21 w 118"/>
                  <a:gd name="T45" fmla="*/ 286 h 427"/>
                  <a:gd name="T46" fmla="*/ 54 w 118"/>
                  <a:gd name="T47" fmla="*/ 281 h 427"/>
                  <a:gd name="T48" fmla="*/ 54 w 118"/>
                  <a:gd name="T49" fmla="*/ 229 h 427"/>
                  <a:gd name="T50" fmla="*/ 54 w 118"/>
                  <a:gd name="T51" fmla="*/ 312 h 427"/>
                  <a:gd name="T52" fmla="*/ 21 w 118"/>
                  <a:gd name="T53" fmla="*/ 316 h 427"/>
                  <a:gd name="T54" fmla="*/ 21 w 118"/>
                  <a:gd name="T55" fmla="*/ 368 h 427"/>
                  <a:gd name="T56" fmla="*/ 54 w 118"/>
                  <a:gd name="T57" fmla="*/ 364 h 427"/>
                  <a:gd name="T58" fmla="*/ 54 w 118"/>
                  <a:gd name="T59" fmla="*/ 312 h 427"/>
                  <a:gd name="T60" fmla="*/ 95 w 118"/>
                  <a:gd name="T61" fmla="*/ 68 h 427"/>
                  <a:gd name="T62" fmla="*/ 64 w 118"/>
                  <a:gd name="T63" fmla="*/ 68 h 427"/>
                  <a:gd name="T64" fmla="*/ 64 w 118"/>
                  <a:gd name="T65" fmla="*/ 118 h 427"/>
                  <a:gd name="T66" fmla="*/ 95 w 118"/>
                  <a:gd name="T67" fmla="*/ 118 h 427"/>
                  <a:gd name="T68" fmla="*/ 95 w 118"/>
                  <a:gd name="T69" fmla="*/ 68 h 427"/>
                  <a:gd name="T70" fmla="*/ 95 w 118"/>
                  <a:gd name="T71" fmla="*/ 146 h 427"/>
                  <a:gd name="T72" fmla="*/ 64 w 118"/>
                  <a:gd name="T73" fmla="*/ 149 h 427"/>
                  <a:gd name="T74" fmla="*/ 64 w 118"/>
                  <a:gd name="T75" fmla="*/ 198 h 427"/>
                  <a:gd name="T76" fmla="*/ 95 w 118"/>
                  <a:gd name="T77" fmla="*/ 198 h 427"/>
                  <a:gd name="T78" fmla="*/ 95 w 118"/>
                  <a:gd name="T79" fmla="*/ 146 h 427"/>
                  <a:gd name="T80" fmla="*/ 95 w 118"/>
                  <a:gd name="T81" fmla="*/ 226 h 427"/>
                  <a:gd name="T82" fmla="*/ 64 w 118"/>
                  <a:gd name="T83" fmla="*/ 229 h 427"/>
                  <a:gd name="T84" fmla="*/ 64 w 118"/>
                  <a:gd name="T85" fmla="*/ 281 h 427"/>
                  <a:gd name="T86" fmla="*/ 95 w 118"/>
                  <a:gd name="T87" fmla="*/ 278 h 427"/>
                  <a:gd name="T88" fmla="*/ 95 w 118"/>
                  <a:gd name="T89" fmla="*/ 226 h 427"/>
                  <a:gd name="T90" fmla="*/ 95 w 118"/>
                  <a:gd name="T91" fmla="*/ 307 h 427"/>
                  <a:gd name="T92" fmla="*/ 64 w 118"/>
                  <a:gd name="T93" fmla="*/ 312 h 427"/>
                  <a:gd name="T94" fmla="*/ 64 w 118"/>
                  <a:gd name="T95" fmla="*/ 364 h 427"/>
                  <a:gd name="T96" fmla="*/ 95 w 118"/>
                  <a:gd name="T97" fmla="*/ 359 h 427"/>
                  <a:gd name="T98" fmla="*/ 95 w 118"/>
                  <a:gd name="T99" fmla="*/ 30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27">
                    <a:moveTo>
                      <a:pt x="118" y="4"/>
                    </a:moveTo>
                    <a:lnTo>
                      <a:pt x="118" y="16"/>
                    </a:lnTo>
                    <a:lnTo>
                      <a:pt x="0" y="14"/>
                    </a:lnTo>
                    <a:lnTo>
                      <a:pt x="0" y="0"/>
                    </a:lnTo>
                    <a:lnTo>
                      <a:pt x="118" y="4"/>
                    </a:lnTo>
                    <a:close/>
                    <a:moveTo>
                      <a:pt x="118" y="406"/>
                    </a:moveTo>
                    <a:lnTo>
                      <a:pt x="0" y="427"/>
                    </a:lnTo>
                    <a:lnTo>
                      <a:pt x="0" y="26"/>
                    </a:lnTo>
                    <a:lnTo>
                      <a:pt x="118" y="28"/>
                    </a:lnTo>
                    <a:lnTo>
                      <a:pt x="118" y="406"/>
                    </a:lnTo>
                    <a:close/>
                    <a:moveTo>
                      <a:pt x="54" y="68"/>
                    </a:moveTo>
                    <a:lnTo>
                      <a:pt x="21" y="68"/>
                    </a:lnTo>
                    <a:lnTo>
                      <a:pt x="21" y="118"/>
                    </a:lnTo>
                    <a:lnTo>
                      <a:pt x="54" y="118"/>
                    </a:lnTo>
                    <a:lnTo>
                      <a:pt x="54" y="68"/>
                    </a:lnTo>
                    <a:close/>
                    <a:moveTo>
                      <a:pt x="54" y="149"/>
                    </a:moveTo>
                    <a:lnTo>
                      <a:pt x="21" y="149"/>
                    </a:lnTo>
                    <a:lnTo>
                      <a:pt x="21" y="201"/>
                    </a:lnTo>
                    <a:lnTo>
                      <a:pt x="54" y="201"/>
                    </a:lnTo>
                    <a:lnTo>
                      <a:pt x="54" y="149"/>
                    </a:lnTo>
                    <a:close/>
                    <a:moveTo>
                      <a:pt x="54" y="229"/>
                    </a:moveTo>
                    <a:lnTo>
                      <a:pt x="21" y="231"/>
                    </a:lnTo>
                    <a:lnTo>
                      <a:pt x="21" y="286"/>
                    </a:lnTo>
                    <a:lnTo>
                      <a:pt x="54" y="281"/>
                    </a:lnTo>
                    <a:lnTo>
                      <a:pt x="54" y="229"/>
                    </a:lnTo>
                    <a:close/>
                    <a:moveTo>
                      <a:pt x="54" y="312"/>
                    </a:moveTo>
                    <a:lnTo>
                      <a:pt x="21" y="316"/>
                    </a:lnTo>
                    <a:lnTo>
                      <a:pt x="21" y="368"/>
                    </a:lnTo>
                    <a:lnTo>
                      <a:pt x="54" y="364"/>
                    </a:lnTo>
                    <a:lnTo>
                      <a:pt x="54" y="312"/>
                    </a:lnTo>
                    <a:close/>
                    <a:moveTo>
                      <a:pt x="95" y="68"/>
                    </a:moveTo>
                    <a:lnTo>
                      <a:pt x="64" y="68"/>
                    </a:lnTo>
                    <a:lnTo>
                      <a:pt x="64" y="118"/>
                    </a:lnTo>
                    <a:lnTo>
                      <a:pt x="95" y="118"/>
                    </a:lnTo>
                    <a:lnTo>
                      <a:pt x="95" y="68"/>
                    </a:lnTo>
                    <a:close/>
                    <a:moveTo>
                      <a:pt x="95" y="146"/>
                    </a:moveTo>
                    <a:lnTo>
                      <a:pt x="64" y="149"/>
                    </a:lnTo>
                    <a:lnTo>
                      <a:pt x="64" y="198"/>
                    </a:lnTo>
                    <a:lnTo>
                      <a:pt x="95" y="198"/>
                    </a:lnTo>
                    <a:lnTo>
                      <a:pt x="95" y="146"/>
                    </a:lnTo>
                    <a:close/>
                    <a:moveTo>
                      <a:pt x="95" y="226"/>
                    </a:moveTo>
                    <a:lnTo>
                      <a:pt x="64" y="229"/>
                    </a:lnTo>
                    <a:lnTo>
                      <a:pt x="64" y="281"/>
                    </a:lnTo>
                    <a:lnTo>
                      <a:pt x="95" y="278"/>
                    </a:lnTo>
                    <a:lnTo>
                      <a:pt x="95" y="226"/>
                    </a:lnTo>
                    <a:close/>
                    <a:moveTo>
                      <a:pt x="95" y="307"/>
                    </a:moveTo>
                    <a:lnTo>
                      <a:pt x="64" y="312"/>
                    </a:lnTo>
                    <a:lnTo>
                      <a:pt x="64" y="364"/>
                    </a:lnTo>
                    <a:lnTo>
                      <a:pt x="95" y="359"/>
                    </a:lnTo>
                    <a:lnTo>
                      <a:pt x="95"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15" name="Freeform 33"/>
              <p:cNvSpPr>
                <a:spLocks noEditPoints="1"/>
              </p:cNvSpPr>
              <p:nvPr/>
            </p:nvSpPr>
            <p:spPr bwMode="auto">
              <a:xfrm>
                <a:off x="5219701" y="1268413"/>
                <a:ext cx="165100" cy="600075"/>
              </a:xfrm>
              <a:custGeom>
                <a:avLst/>
                <a:gdLst>
                  <a:gd name="T0" fmla="*/ 92 w 104"/>
                  <a:gd name="T1" fmla="*/ 362 h 378"/>
                  <a:gd name="T2" fmla="*/ 0 w 104"/>
                  <a:gd name="T3" fmla="*/ 378 h 378"/>
                  <a:gd name="T4" fmla="*/ 0 w 104"/>
                  <a:gd name="T5" fmla="*/ 24 h 378"/>
                  <a:gd name="T6" fmla="*/ 92 w 104"/>
                  <a:gd name="T7" fmla="*/ 26 h 378"/>
                  <a:gd name="T8" fmla="*/ 92 w 104"/>
                  <a:gd name="T9" fmla="*/ 362 h 378"/>
                  <a:gd name="T10" fmla="*/ 45 w 104"/>
                  <a:gd name="T11" fmla="*/ 64 h 378"/>
                  <a:gd name="T12" fmla="*/ 19 w 104"/>
                  <a:gd name="T13" fmla="*/ 62 h 378"/>
                  <a:gd name="T14" fmla="*/ 19 w 104"/>
                  <a:gd name="T15" fmla="*/ 106 h 378"/>
                  <a:gd name="T16" fmla="*/ 45 w 104"/>
                  <a:gd name="T17" fmla="*/ 106 h 378"/>
                  <a:gd name="T18" fmla="*/ 45 w 104"/>
                  <a:gd name="T19" fmla="*/ 64 h 378"/>
                  <a:gd name="T20" fmla="*/ 45 w 104"/>
                  <a:gd name="T21" fmla="*/ 132 h 378"/>
                  <a:gd name="T22" fmla="*/ 19 w 104"/>
                  <a:gd name="T23" fmla="*/ 132 h 378"/>
                  <a:gd name="T24" fmla="*/ 19 w 104"/>
                  <a:gd name="T25" fmla="*/ 180 h 378"/>
                  <a:gd name="T26" fmla="*/ 45 w 104"/>
                  <a:gd name="T27" fmla="*/ 177 h 378"/>
                  <a:gd name="T28" fmla="*/ 45 w 104"/>
                  <a:gd name="T29" fmla="*/ 132 h 378"/>
                  <a:gd name="T30" fmla="*/ 45 w 104"/>
                  <a:gd name="T31" fmla="*/ 203 h 378"/>
                  <a:gd name="T32" fmla="*/ 19 w 104"/>
                  <a:gd name="T33" fmla="*/ 206 h 378"/>
                  <a:gd name="T34" fmla="*/ 19 w 104"/>
                  <a:gd name="T35" fmla="*/ 253 h 378"/>
                  <a:gd name="T36" fmla="*/ 45 w 104"/>
                  <a:gd name="T37" fmla="*/ 248 h 378"/>
                  <a:gd name="T38" fmla="*/ 45 w 104"/>
                  <a:gd name="T39" fmla="*/ 203 h 378"/>
                  <a:gd name="T40" fmla="*/ 45 w 104"/>
                  <a:gd name="T41" fmla="*/ 277 h 378"/>
                  <a:gd name="T42" fmla="*/ 19 w 104"/>
                  <a:gd name="T43" fmla="*/ 279 h 378"/>
                  <a:gd name="T44" fmla="*/ 19 w 104"/>
                  <a:gd name="T45" fmla="*/ 324 h 378"/>
                  <a:gd name="T46" fmla="*/ 45 w 104"/>
                  <a:gd name="T47" fmla="*/ 321 h 378"/>
                  <a:gd name="T48" fmla="*/ 45 w 104"/>
                  <a:gd name="T49" fmla="*/ 277 h 378"/>
                  <a:gd name="T50" fmla="*/ 73 w 104"/>
                  <a:gd name="T51" fmla="*/ 64 h 378"/>
                  <a:gd name="T52" fmla="*/ 52 w 104"/>
                  <a:gd name="T53" fmla="*/ 64 h 378"/>
                  <a:gd name="T54" fmla="*/ 52 w 104"/>
                  <a:gd name="T55" fmla="*/ 106 h 378"/>
                  <a:gd name="T56" fmla="*/ 73 w 104"/>
                  <a:gd name="T57" fmla="*/ 106 h 378"/>
                  <a:gd name="T58" fmla="*/ 73 w 104"/>
                  <a:gd name="T59" fmla="*/ 64 h 378"/>
                  <a:gd name="T60" fmla="*/ 73 w 104"/>
                  <a:gd name="T61" fmla="*/ 130 h 378"/>
                  <a:gd name="T62" fmla="*/ 52 w 104"/>
                  <a:gd name="T63" fmla="*/ 132 h 378"/>
                  <a:gd name="T64" fmla="*/ 52 w 104"/>
                  <a:gd name="T65" fmla="*/ 177 h 378"/>
                  <a:gd name="T66" fmla="*/ 73 w 104"/>
                  <a:gd name="T67" fmla="*/ 175 h 378"/>
                  <a:gd name="T68" fmla="*/ 73 w 104"/>
                  <a:gd name="T69" fmla="*/ 130 h 378"/>
                  <a:gd name="T70" fmla="*/ 73 w 104"/>
                  <a:gd name="T71" fmla="*/ 201 h 378"/>
                  <a:gd name="T72" fmla="*/ 52 w 104"/>
                  <a:gd name="T73" fmla="*/ 203 h 378"/>
                  <a:gd name="T74" fmla="*/ 52 w 104"/>
                  <a:gd name="T75" fmla="*/ 248 h 378"/>
                  <a:gd name="T76" fmla="*/ 73 w 104"/>
                  <a:gd name="T77" fmla="*/ 246 h 378"/>
                  <a:gd name="T78" fmla="*/ 73 w 104"/>
                  <a:gd name="T79" fmla="*/ 201 h 378"/>
                  <a:gd name="T80" fmla="*/ 73 w 104"/>
                  <a:gd name="T81" fmla="*/ 272 h 378"/>
                  <a:gd name="T82" fmla="*/ 52 w 104"/>
                  <a:gd name="T83" fmla="*/ 274 h 378"/>
                  <a:gd name="T84" fmla="*/ 52 w 104"/>
                  <a:gd name="T85" fmla="*/ 319 h 378"/>
                  <a:gd name="T86" fmla="*/ 73 w 104"/>
                  <a:gd name="T87" fmla="*/ 317 h 378"/>
                  <a:gd name="T88" fmla="*/ 73 w 104"/>
                  <a:gd name="T89" fmla="*/ 272 h 378"/>
                  <a:gd name="T90" fmla="*/ 104 w 104"/>
                  <a:gd name="T91" fmla="*/ 5 h 378"/>
                  <a:gd name="T92" fmla="*/ 104 w 104"/>
                  <a:gd name="T93" fmla="*/ 14 h 378"/>
                  <a:gd name="T94" fmla="*/ 0 w 104"/>
                  <a:gd name="T95" fmla="*/ 12 h 378"/>
                  <a:gd name="T96" fmla="*/ 0 w 104"/>
                  <a:gd name="T97" fmla="*/ 0 h 378"/>
                  <a:gd name="T98" fmla="*/ 104 w 104"/>
                  <a:gd name="T99" fmla="*/ 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378">
                    <a:moveTo>
                      <a:pt x="92" y="362"/>
                    </a:moveTo>
                    <a:lnTo>
                      <a:pt x="0" y="378"/>
                    </a:lnTo>
                    <a:lnTo>
                      <a:pt x="0" y="24"/>
                    </a:lnTo>
                    <a:lnTo>
                      <a:pt x="92" y="26"/>
                    </a:lnTo>
                    <a:lnTo>
                      <a:pt x="92" y="362"/>
                    </a:lnTo>
                    <a:close/>
                    <a:moveTo>
                      <a:pt x="45" y="64"/>
                    </a:moveTo>
                    <a:lnTo>
                      <a:pt x="19" y="62"/>
                    </a:lnTo>
                    <a:lnTo>
                      <a:pt x="19" y="106"/>
                    </a:lnTo>
                    <a:lnTo>
                      <a:pt x="45" y="106"/>
                    </a:lnTo>
                    <a:lnTo>
                      <a:pt x="45" y="64"/>
                    </a:lnTo>
                    <a:close/>
                    <a:moveTo>
                      <a:pt x="45" y="132"/>
                    </a:moveTo>
                    <a:lnTo>
                      <a:pt x="19" y="132"/>
                    </a:lnTo>
                    <a:lnTo>
                      <a:pt x="19" y="180"/>
                    </a:lnTo>
                    <a:lnTo>
                      <a:pt x="45" y="177"/>
                    </a:lnTo>
                    <a:lnTo>
                      <a:pt x="45" y="132"/>
                    </a:lnTo>
                    <a:close/>
                    <a:moveTo>
                      <a:pt x="45" y="203"/>
                    </a:moveTo>
                    <a:lnTo>
                      <a:pt x="19" y="206"/>
                    </a:lnTo>
                    <a:lnTo>
                      <a:pt x="19" y="253"/>
                    </a:lnTo>
                    <a:lnTo>
                      <a:pt x="45" y="248"/>
                    </a:lnTo>
                    <a:lnTo>
                      <a:pt x="45" y="203"/>
                    </a:lnTo>
                    <a:close/>
                    <a:moveTo>
                      <a:pt x="45" y="277"/>
                    </a:moveTo>
                    <a:lnTo>
                      <a:pt x="19" y="279"/>
                    </a:lnTo>
                    <a:lnTo>
                      <a:pt x="19" y="324"/>
                    </a:lnTo>
                    <a:lnTo>
                      <a:pt x="45" y="321"/>
                    </a:lnTo>
                    <a:lnTo>
                      <a:pt x="45" y="277"/>
                    </a:lnTo>
                    <a:close/>
                    <a:moveTo>
                      <a:pt x="73" y="64"/>
                    </a:moveTo>
                    <a:lnTo>
                      <a:pt x="52" y="64"/>
                    </a:lnTo>
                    <a:lnTo>
                      <a:pt x="52" y="106"/>
                    </a:lnTo>
                    <a:lnTo>
                      <a:pt x="73" y="106"/>
                    </a:lnTo>
                    <a:lnTo>
                      <a:pt x="73" y="64"/>
                    </a:lnTo>
                    <a:close/>
                    <a:moveTo>
                      <a:pt x="73" y="130"/>
                    </a:moveTo>
                    <a:lnTo>
                      <a:pt x="52" y="132"/>
                    </a:lnTo>
                    <a:lnTo>
                      <a:pt x="52" y="177"/>
                    </a:lnTo>
                    <a:lnTo>
                      <a:pt x="73" y="175"/>
                    </a:lnTo>
                    <a:lnTo>
                      <a:pt x="73" y="130"/>
                    </a:lnTo>
                    <a:close/>
                    <a:moveTo>
                      <a:pt x="73" y="201"/>
                    </a:moveTo>
                    <a:lnTo>
                      <a:pt x="52" y="203"/>
                    </a:lnTo>
                    <a:lnTo>
                      <a:pt x="52" y="248"/>
                    </a:lnTo>
                    <a:lnTo>
                      <a:pt x="73" y="246"/>
                    </a:lnTo>
                    <a:lnTo>
                      <a:pt x="73" y="201"/>
                    </a:lnTo>
                    <a:close/>
                    <a:moveTo>
                      <a:pt x="73" y="272"/>
                    </a:moveTo>
                    <a:lnTo>
                      <a:pt x="52" y="274"/>
                    </a:lnTo>
                    <a:lnTo>
                      <a:pt x="52" y="319"/>
                    </a:lnTo>
                    <a:lnTo>
                      <a:pt x="73" y="317"/>
                    </a:lnTo>
                    <a:lnTo>
                      <a:pt x="73" y="272"/>
                    </a:lnTo>
                    <a:close/>
                    <a:moveTo>
                      <a:pt x="104" y="5"/>
                    </a:moveTo>
                    <a:lnTo>
                      <a:pt x="104" y="14"/>
                    </a:lnTo>
                    <a:lnTo>
                      <a:pt x="0" y="12"/>
                    </a:lnTo>
                    <a:lnTo>
                      <a:pt x="0" y="0"/>
                    </a:lnTo>
                    <a:lnTo>
                      <a:pt x="10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16" name="Freeform 34"/>
              <p:cNvSpPr>
                <a:spLocks noEditPoints="1"/>
              </p:cNvSpPr>
              <p:nvPr/>
            </p:nvSpPr>
            <p:spPr bwMode="auto">
              <a:xfrm>
                <a:off x="5043488" y="1235076"/>
                <a:ext cx="157163" cy="677863"/>
              </a:xfrm>
              <a:custGeom>
                <a:avLst/>
                <a:gdLst>
                  <a:gd name="T0" fmla="*/ 99 w 99"/>
                  <a:gd name="T1" fmla="*/ 409 h 427"/>
                  <a:gd name="T2" fmla="*/ 69 w 99"/>
                  <a:gd name="T3" fmla="*/ 416 h 427"/>
                  <a:gd name="T4" fmla="*/ 69 w 99"/>
                  <a:gd name="T5" fmla="*/ 354 h 427"/>
                  <a:gd name="T6" fmla="*/ 40 w 99"/>
                  <a:gd name="T7" fmla="*/ 359 h 427"/>
                  <a:gd name="T8" fmla="*/ 40 w 99"/>
                  <a:gd name="T9" fmla="*/ 420 h 427"/>
                  <a:gd name="T10" fmla="*/ 0 w 99"/>
                  <a:gd name="T11" fmla="*/ 427 h 427"/>
                  <a:gd name="T12" fmla="*/ 0 w 99"/>
                  <a:gd name="T13" fmla="*/ 24 h 427"/>
                  <a:gd name="T14" fmla="*/ 99 w 99"/>
                  <a:gd name="T15" fmla="*/ 28 h 427"/>
                  <a:gd name="T16" fmla="*/ 99 w 99"/>
                  <a:gd name="T17" fmla="*/ 409 h 427"/>
                  <a:gd name="T18" fmla="*/ 73 w 99"/>
                  <a:gd name="T19" fmla="*/ 54 h 427"/>
                  <a:gd name="T20" fmla="*/ 73 w 99"/>
                  <a:gd name="T21" fmla="*/ 54 h 427"/>
                  <a:gd name="T22" fmla="*/ 33 w 99"/>
                  <a:gd name="T23" fmla="*/ 54 h 427"/>
                  <a:gd name="T24" fmla="*/ 33 w 99"/>
                  <a:gd name="T25" fmla="*/ 101 h 427"/>
                  <a:gd name="T26" fmla="*/ 73 w 99"/>
                  <a:gd name="T27" fmla="*/ 101 h 427"/>
                  <a:gd name="T28" fmla="*/ 73 w 99"/>
                  <a:gd name="T29" fmla="*/ 54 h 427"/>
                  <a:gd name="T30" fmla="*/ 73 w 99"/>
                  <a:gd name="T31" fmla="*/ 130 h 427"/>
                  <a:gd name="T32" fmla="*/ 33 w 99"/>
                  <a:gd name="T33" fmla="*/ 130 h 427"/>
                  <a:gd name="T34" fmla="*/ 33 w 99"/>
                  <a:gd name="T35" fmla="*/ 177 h 427"/>
                  <a:gd name="T36" fmla="*/ 73 w 99"/>
                  <a:gd name="T37" fmla="*/ 175 h 427"/>
                  <a:gd name="T38" fmla="*/ 73 w 99"/>
                  <a:gd name="T39" fmla="*/ 130 h 427"/>
                  <a:gd name="T40" fmla="*/ 73 w 99"/>
                  <a:gd name="T41" fmla="*/ 203 h 427"/>
                  <a:gd name="T42" fmla="*/ 33 w 99"/>
                  <a:gd name="T43" fmla="*/ 205 h 427"/>
                  <a:gd name="T44" fmla="*/ 33 w 99"/>
                  <a:gd name="T45" fmla="*/ 255 h 427"/>
                  <a:gd name="T46" fmla="*/ 73 w 99"/>
                  <a:gd name="T47" fmla="*/ 250 h 427"/>
                  <a:gd name="T48" fmla="*/ 73 w 99"/>
                  <a:gd name="T49" fmla="*/ 203 h 427"/>
                  <a:gd name="T50" fmla="*/ 73 w 99"/>
                  <a:gd name="T51" fmla="*/ 279 h 427"/>
                  <a:gd name="T52" fmla="*/ 33 w 99"/>
                  <a:gd name="T53" fmla="*/ 283 h 427"/>
                  <a:gd name="T54" fmla="*/ 33 w 99"/>
                  <a:gd name="T55" fmla="*/ 331 h 427"/>
                  <a:gd name="T56" fmla="*/ 73 w 99"/>
                  <a:gd name="T57" fmla="*/ 326 h 427"/>
                  <a:gd name="T58" fmla="*/ 73 w 99"/>
                  <a:gd name="T59" fmla="*/ 279 h 427"/>
                  <a:gd name="T60" fmla="*/ 99 w 99"/>
                  <a:gd name="T61" fmla="*/ 5 h 427"/>
                  <a:gd name="T62" fmla="*/ 99 w 99"/>
                  <a:gd name="T63" fmla="*/ 16 h 427"/>
                  <a:gd name="T64" fmla="*/ 0 w 99"/>
                  <a:gd name="T65" fmla="*/ 12 h 427"/>
                  <a:gd name="T66" fmla="*/ 0 w 99"/>
                  <a:gd name="T67" fmla="*/ 0 h 427"/>
                  <a:gd name="T68" fmla="*/ 99 w 99"/>
                  <a:gd name="T69" fmla="*/ 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427">
                    <a:moveTo>
                      <a:pt x="99" y="409"/>
                    </a:moveTo>
                    <a:lnTo>
                      <a:pt x="69" y="416"/>
                    </a:lnTo>
                    <a:lnTo>
                      <a:pt x="69" y="354"/>
                    </a:lnTo>
                    <a:lnTo>
                      <a:pt x="40" y="359"/>
                    </a:lnTo>
                    <a:lnTo>
                      <a:pt x="40" y="420"/>
                    </a:lnTo>
                    <a:lnTo>
                      <a:pt x="0" y="427"/>
                    </a:lnTo>
                    <a:lnTo>
                      <a:pt x="0" y="24"/>
                    </a:lnTo>
                    <a:lnTo>
                      <a:pt x="99" y="28"/>
                    </a:lnTo>
                    <a:lnTo>
                      <a:pt x="99" y="409"/>
                    </a:lnTo>
                    <a:close/>
                    <a:moveTo>
                      <a:pt x="73" y="54"/>
                    </a:moveTo>
                    <a:lnTo>
                      <a:pt x="73" y="54"/>
                    </a:lnTo>
                    <a:lnTo>
                      <a:pt x="33" y="54"/>
                    </a:lnTo>
                    <a:lnTo>
                      <a:pt x="33" y="101"/>
                    </a:lnTo>
                    <a:lnTo>
                      <a:pt x="73" y="101"/>
                    </a:lnTo>
                    <a:lnTo>
                      <a:pt x="73" y="54"/>
                    </a:lnTo>
                    <a:close/>
                    <a:moveTo>
                      <a:pt x="73" y="130"/>
                    </a:moveTo>
                    <a:lnTo>
                      <a:pt x="33" y="130"/>
                    </a:lnTo>
                    <a:lnTo>
                      <a:pt x="33" y="177"/>
                    </a:lnTo>
                    <a:lnTo>
                      <a:pt x="73" y="175"/>
                    </a:lnTo>
                    <a:lnTo>
                      <a:pt x="73" y="130"/>
                    </a:lnTo>
                    <a:close/>
                    <a:moveTo>
                      <a:pt x="73" y="203"/>
                    </a:moveTo>
                    <a:lnTo>
                      <a:pt x="33" y="205"/>
                    </a:lnTo>
                    <a:lnTo>
                      <a:pt x="33" y="255"/>
                    </a:lnTo>
                    <a:lnTo>
                      <a:pt x="73" y="250"/>
                    </a:lnTo>
                    <a:lnTo>
                      <a:pt x="73" y="203"/>
                    </a:lnTo>
                    <a:close/>
                    <a:moveTo>
                      <a:pt x="73" y="279"/>
                    </a:moveTo>
                    <a:lnTo>
                      <a:pt x="33" y="283"/>
                    </a:lnTo>
                    <a:lnTo>
                      <a:pt x="33" y="331"/>
                    </a:lnTo>
                    <a:lnTo>
                      <a:pt x="73" y="326"/>
                    </a:lnTo>
                    <a:lnTo>
                      <a:pt x="73" y="279"/>
                    </a:lnTo>
                    <a:close/>
                    <a:moveTo>
                      <a:pt x="99" y="5"/>
                    </a:moveTo>
                    <a:lnTo>
                      <a:pt x="99" y="16"/>
                    </a:lnTo>
                    <a:lnTo>
                      <a:pt x="0" y="12"/>
                    </a:lnTo>
                    <a:lnTo>
                      <a:pt x="0" y="0"/>
                    </a:lnTo>
                    <a:lnTo>
                      <a:pt x="9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17" name="Freeform 35"/>
              <p:cNvSpPr>
                <a:spLocks noEditPoints="1"/>
              </p:cNvSpPr>
              <p:nvPr/>
            </p:nvSpPr>
            <p:spPr bwMode="auto">
              <a:xfrm>
                <a:off x="4611688" y="1257301"/>
                <a:ext cx="203200" cy="668338"/>
              </a:xfrm>
              <a:custGeom>
                <a:avLst/>
                <a:gdLst>
                  <a:gd name="T0" fmla="*/ 128 w 128"/>
                  <a:gd name="T1" fmla="*/ 421 h 421"/>
                  <a:gd name="T2" fmla="*/ 8 w 128"/>
                  <a:gd name="T3" fmla="*/ 328 h 421"/>
                  <a:gd name="T4" fmla="*/ 8 w 128"/>
                  <a:gd name="T5" fmla="*/ 52 h 421"/>
                  <a:gd name="T6" fmla="*/ 128 w 128"/>
                  <a:gd name="T7" fmla="*/ 26 h 421"/>
                  <a:gd name="T8" fmla="*/ 128 w 128"/>
                  <a:gd name="T9" fmla="*/ 421 h 421"/>
                  <a:gd name="T10" fmla="*/ 71 w 128"/>
                  <a:gd name="T11" fmla="*/ 76 h 421"/>
                  <a:gd name="T12" fmla="*/ 48 w 128"/>
                  <a:gd name="T13" fmla="*/ 78 h 421"/>
                  <a:gd name="T14" fmla="*/ 48 w 128"/>
                  <a:gd name="T15" fmla="*/ 113 h 421"/>
                  <a:gd name="T16" fmla="*/ 71 w 128"/>
                  <a:gd name="T17" fmla="*/ 116 h 421"/>
                  <a:gd name="T18" fmla="*/ 71 w 128"/>
                  <a:gd name="T19" fmla="*/ 76 h 421"/>
                  <a:gd name="T20" fmla="*/ 71 w 128"/>
                  <a:gd name="T21" fmla="*/ 144 h 421"/>
                  <a:gd name="T22" fmla="*/ 48 w 128"/>
                  <a:gd name="T23" fmla="*/ 142 h 421"/>
                  <a:gd name="T24" fmla="*/ 48 w 128"/>
                  <a:gd name="T25" fmla="*/ 182 h 421"/>
                  <a:gd name="T26" fmla="*/ 71 w 128"/>
                  <a:gd name="T27" fmla="*/ 187 h 421"/>
                  <a:gd name="T28" fmla="*/ 71 w 128"/>
                  <a:gd name="T29" fmla="*/ 144 h 421"/>
                  <a:gd name="T30" fmla="*/ 71 w 128"/>
                  <a:gd name="T31" fmla="*/ 217 h 421"/>
                  <a:gd name="T32" fmla="*/ 48 w 128"/>
                  <a:gd name="T33" fmla="*/ 210 h 421"/>
                  <a:gd name="T34" fmla="*/ 48 w 128"/>
                  <a:gd name="T35" fmla="*/ 250 h 421"/>
                  <a:gd name="T36" fmla="*/ 71 w 128"/>
                  <a:gd name="T37" fmla="*/ 260 h 421"/>
                  <a:gd name="T38" fmla="*/ 71 w 128"/>
                  <a:gd name="T39" fmla="*/ 217 h 421"/>
                  <a:gd name="T40" fmla="*/ 71 w 128"/>
                  <a:gd name="T41" fmla="*/ 288 h 421"/>
                  <a:gd name="T42" fmla="*/ 48 w 128"/>
                  <a:gd name="T43" fmla="*/ 279 h 421"/>
                  <a:gd name="T44" fmla="*/ 48 w 128"/>
                  <a:gd name="T45" fmla="*/ 317 h 421"/>
                  <a:gd name="T46" fmla="*/ 71 w 128"/>
                  <a:gd name="T47" fmla="*/ 331 h 421"/>
                  <a:gd name="T48" fmla="*/ 71 w 128"/>
                  <a:gd name="T49" fmla="*/ 288 h 421"/>
                  <a:gd name="T50" fmla="*/ 128 w 128"/>
                  <a:gd name="T51" fmla="*/ 0 h 421"/>
                  <a:gd name="T52" fmla="*/ 128 w 128"/>
                  <a:gd name="T53" fmla="*/ 12 h 421"/>
                  <a:gd name="T54" fmla="*/ 0 w 128"/>
                  <a:gd name="T55" fmla="*/ 40 h 421"/>
                  <a:gd name="T56" fmla="*/ 0 w 128"/>
                  <a:gd name="T57" fmla="*/ 28 h 421"/>
                  <a:gd name="T58" fmla="*/ 128 w 128"/>
                  <a:gd name="T59"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421">
                    <a:moveTo>
                      <a:pt x="128" y="421"/>
                    </a:moveTo>
                    <a:lnTo>
                      <a:pt x="8" y="328"/>
                    </a:lnTo>
                    <a:lnTo>
                      <a:pt x="8" y="52"/>
                    </a:lnTo>
                    <a:lnTo>
                      <a:pt x="128" y="26"/>
                    </a:lnTo>
                    <a:lnTo>
                      <a:pt x="128" y="421"/>
                    </a:lnTo>
                    <a:close/>
                    <a:moveTo>
                      <a:pt x="71" y="76"/>
                    </a:moveTo>
                    <a:lnTo>
                      <a:pt x="48" y="78"/>
                    </a:lnTo>
                    <a:lnTo>
                      <a:pt x="48" y="113"/>
                    </a:lnTo>
                    <a:lnTo>
                      <a:pt x="71" y="116"/>
                    </a:lnTo>
                    <a:lnTo>
                      <a:pt x="71" y="76"/>
                    </a:lnTo>
                    <a:close/>
                    <a:moveTo>
                      <a:pt x="71" y="144"/>
                    </a:moveTo>
                    <a:lnTo>
                      <a:pt x="48" y="142"/>
                    </a:lnTo>
                    <a:lnTo>
                      <a:pt x="48" y="182"/>
                    </a:lnTo>
                    <a:lnTo>
                      <a:pt x="71" y="187"/>
                    </a:lnTo>
                    <a:lnTo>
                      <a:pt x="71" y="144"/>
                    </a:lnTo>
                    <a:close/>
                    <a:moveTo>
                      <a:pt x="71" y="217"/>
                    </a:moveTo>
                    <a:lnTo>
                      <a:pt x="48" y="210"/>
                    </a:lnTo>
                    <a:lnTo>
                      <a:pt x="48" y="250"/>
                    </a:lnTo>
                    <a:lnTo>
                      <a:pt x="71" y="260"/>
                    </a:lnTo>
                    <a:lnTo>
                      <a:pt x="71" y="217"/>
                    </a:lnTo>
                    <a:close/>
                    <a:moveTo>
                      <a:pt x="71" y="288"/>
                    </a:moveTo>
                    <a:lnTo>
                      <a:pt x="48" y="279"/>
                    </a:lnTo>
                    <a:lnTo>
                      <a:pt x="48" y="317"/>
                    </a:lnTo>
                    <a:lnTo>
                      <a:pt x="71" y="331"/>
                    </a:lnTo>
                    <a:lnTo>
                      <a:pt x="71" y="288"/>
                    </a:lnTo>
                    <a:close/>
                    <a:moveTo>
                      <a:pt x="128" y="0"/>
                    </a:moveTo>
                    <a:lnTo>
                      <a:pt x="128" y="12"/>
                    </a:lnTo>
                    <a:lnTo>
                      <a:pt x="0" y="40"/>
                    </a:lnTo>
                    <a:lnTo>
                      <a:pt x="0" y="28"/>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grpSp>
        <p:sp>
          <p:nvSpPr>
            <p:cNvPr id="123" name="Oval 122"/>
            <p:cNvSpPr/>
            <p:nvPr/>
          </p:nvSpPr>
          <p:spPr>
            <a:xfrm>
              <a:off x="929990" y="3944554"/>
              <a:ext cx="333302" cy="114531"/>
            </a:xfrm>
            <a:prstGeom prst="ellipse">
              <a:avLst/>
            </a:prstGeom>
            <a:noFill/>
            <a:ln w="9525" cap="rnd">
              <a:gradFill flip="none" rotWithShape="1">
                <a:gsLst>
                  <a:gs pos="0">
                    <a:schemeClr val="bg1"/>
                  </a:gs>
                  <a:gs pos="100000">
                    <a:schemeClr val="accent1">
                      <a:alpha val="12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kern="1200" dirty="0" err="1">
                <a:solidFill>
                  <a:srgbClr val="000000"/>
                </a:solidFill>
              </a:endParaRPr>
            </a:p>
          </p:txBody>
        </p:sp>
        <p:grpSp>
          <p:nvGrpSpPr>
            <p:cNvPr id="118" name="Group 117"/>
            <p:cNvGrpSpPr/>
            <p:nvPr/>
          </p:nvGrpSpPr>
          <p:grpSpPr>
            <a:xfrm>
              <a:off x="985809" y="3838462"/>
              <a:ext cx="217286" cy="195870"/>
              <a:chOff x="4611688" y="1235076"/>
              <a:chExt cx="773113" cy="696913"/>
            </a:xfrm>
            <a:solidFill>
              <a:schemeClr val="bg1"/>
            </a:solidFill>
          </p:grpSpPr>
          <p:sp>
            <p:nvSpPr>
              <p:cNvPr id="119" name="Freeform 32"/>
              <p:cNvSpPr>
                <a:spLocks noEditPoints="1"/>
              </p:cNvSpPr>
              <p:nvPr/>
            </p:nvSpPr>
            <p:spPr bwMode="auto">
              <a:xfrm>
                <a:off x="4837113" y="1254126"/>
                <a:ext cx="187325" cy="677863"/>
              </a:xfrm>
              <a:custGeom>
                <a:avLst/>
                <a:gdLst>
                  <a:gd name="T0" fmla="*/ 118 w 118"/>
                  <a:gd name="T1" fmla="*/ 4 h 427"/>
                  <a:gd name="T2" fmla="*/ 118 w 118"/>
                  <a:gd name="T3" fmla="*/ 16 h 427"/>
                  <a:gd name="T4" fmla="*/ 0 w 118"/>
                  <a:gd name="T5" fmla="*/ 14 h 427"/>
                  <a:gd name="T6" fmla="*/ 0 w 118"/>
                  <a:gd name="T7" fmla="*/ 0 h 427"/>
                  <a:gd name="T8" fmla="*/ 118 w 118"/>
                  <a:gd name="T9" fmla="*/ 4 h 427"/>
                  <a:gd name="T10" fmla="*/ 118 w 118"/>
                  <a:gd name="T11" fmla="*/ 406 h 427"/>
                  <a:gd name="T12" fmla="*/ 0 w 118"/>
                  <a:gd name="T13" fmla="*/ 427 h 427"/>
                  <a:gd name="T14" fmla="*/ 0 w 118"/>
                  <a:gd name="T15" fmla="*/ 26 h 427"/>
                  <a:gd name="T16" fmla="*/ 118 w 118"/>
                  <a:gd name="T17" fmla="*/ 28 h 427"/>
                  <a:gd name="T18" fmla="*/ 118 w 118"/>
                  <a:gd name="T19" fmla="*/ 406 h 427"/>
                  <a:gd name="T20" fmla="*/ 54 w 118"/>
                  <a:gd name="T21" fmla="*/ 68 h 427"/>
                  <a:gd name="T22" fmla="*/ 21 w 118"/>
                  <a:gd name="T23" fmla="*/ 68 h 427"/>
                  <a:gd name="T24" fmla="*/ 21 w 118"/>
                  <a:gd name="T25" fmla="*/ 118 h 427"/>
                  <a:gd name="T26" fmla="*/ 54 w 118"/>
                  <a:gd name="T27" fmla="*/ 118 h 427"/>
                  <a:gd name="T28" fmla="*/ 54 w 118"/>
                  <a:gd name="T29" fmla="*/ 68 h 427"/>
                  <a:gd name="T30" fmla="*/ 54 w 118"/>
                  <a:gd name="T31" fmla="*/ 149 h 427"/>
                  <a:gd name="T32" fmla="*/ 21 w 118"/>
                  <a:gd name="T33" fmla="*/ 149 h 427"/>
                  <a:gd name="T34" fmla="*/ 21 w 118"/>
                  <a:gd name="T35" fmla="*/ 201 h 427"/>
                  <a:gd name="T36" fmla="*/ 54 w 118"/>
                  <a:gd name="T37" fmla="*/ 201 h 427"/>
                  <a:gd name="T38" fmla="*/ 54 w 118"/>
                  <a:gd name="T39" fmla="*/ 149 h 427"/>
                  <a:gd name="T40" fmla="*/ 54 w 118"/>
                  <a:gd name="T41" fmla="*/ 229 h 427"/>
                  <a:gd name="T42" fmla="*/ 21 w 118"/>
                  <a:gd name="T43" fmla="*/ 231 h 427"/>
                  <a:gd name="T44" fmla="*/ 21 w 118"/>
                  <a:gd name="T45" fmla="*/ 286 h 427"/>
                  <a:gd name="T46" fmla="*/ 54 w 118"/>
                  <a:gd name="T47" fmla="*/ 281 h 427"/>
                  <a:gd name="T48" fmla="*/ 54 w 118"/>
                  <a:gd name="T49" fmla="*/ 229 h 427"/>
                  <a:gd name="T50" fmla="*/ 54 w 118"/>
                  <a:gd name="T51" fmla="*/ 312 h 427"/>
                  <a:gd name="T52" fmla="*/ 21 w 118"/>
                  <a:gd name="T53" fmla="*/ 316 h 427"/>
                  <a:gd name="T54" fmla="*/ 21 w 118"/>
                  <a:gd name="T55" fmla="*/ 368 h 427"/>
                  <a:gd name="T56" fmla="*/ 54 w 118"/>
                  <a:gd name="T57" fmla="*/ 364 h 427"/>
                  <a:gd name="T58" fmla="*/ 54 w 118"/>
                  <a:gd name="T59" fmla="*/ 312 h 427"/>
                  <a:gd name="T60" fmla="*/ 95 w 118"/>
                  <a:gd name="T61" fmla="*/ 68 h 427"/>
                  <a:gd name="T62" fmla="*/ 64 w 118"/>
                  <a:gd name="T63" fmla="*/ 68 h 427"/>
                  <a:gd name="T64" fmla="*/ 64 w 118"/>
                  <a:gd name="T65" fmla="*/ 118 h 427"/>
                  <a:gd name="T66" fmla="*/ 95 w 118"/>
                  <a:gd name="T67" fmla="*/ 118 h 427"/>
                  <a:gd name="T68" fmla="*/ 95 w 118"/>
                  <a:gd name="T69" fmla="*/ 68 h 427"/>
                  <a:gd name="T70" fmla="*/ 95 w 118"/>
                  <a:gd name="T71" fmla="*/ 146 h 427"/>
                  <a:gd name="T72" fmla="*/ 64 w 118"/>
                  <a:gd name="T73" fmla="*/ 149 h 427"/>
                  <a:gd name="T74" fmla="*/ 64 w 118"/>
                  <a:gd name="T75" fmla="*/ 198 h 427"/>
                  <a:gd name="T76" fmla="*/ 95 w 118"/>
                  <a:gd name="T77" fmla="*/ 198 h 427"/>
                  <a:gd name="T78" fmla="*/ 95 w 118"/>
                  <a:gd name="T79" fmla="*/ 146 h 427"/>
                  <a:gd name="T80" fmla="*/ 95 w 118"/>
                  <a:gd name="T81" fmla="*/ 226 h 427"/>
                  <a:gd name="T82" fmla="*/ 64 w 118"/>
                  <a:gd name="T83" fmla="*/ 229 h 427"/>
                  <a:gd name="T84" fmla="*/ 64 w 118"/>
                  <a:gd name="T85" fmla="*/ 281 h 427"/>
                  <a:gd name="T86" fmla="*/ 95 w 118"/>
                  <a:gd name="T87" fmla="*/ 278 h 427"/>
                  <a:gd name="T88" fmla="*/ 95 w 118"/>
                  <a:gd name="T89" fmla="*/ 226 h 427"/>
                  <a:gd name="T90" fmla="*/ 95 w 118"/>
                  <a:gd name="T91" fmla="*/ 307 h 427"/>
                  <a:gd name="T92" fmla="*/ 64 w 118"/>
                  <a:gd name="T93" fmla="*/ 312 h 427"/>
                  <a:gd name="T94" fmla="*/ 64 w 118"/>
                  <a:gd name="T95" fmla="*/ 364 h 427"/>
                  <a:gd name="T96" fmla="*/ 95 w 118"/>
                  <a:gd name="T97" fmla="*/ 359 h 427"/>
                  <a:gd name="T98" fmla="*/ 95 w 118"/>
                  <a:gd name="T99" fmla="*/ 30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27">
                    <a:moveTo>
                      <a:pt x="118" y="4"/>
                    </a:moveTo>
                    <a:lnTo>
                      <a:pt x="118" y="16"/>
                    </a:lnTo>
                    <a:lnTo>
                      <a:pt x="0" y="14"/>
                    </a:lnTo>
                    <a:lnTo>
                      <a:pt x="0" y="0"/>
                    </a:lnTo>
                    <a:lnTo>
                      <a:pt x="118" y="4"/>
                    </a:lnTo>
                    <a:close/>
                    <a:moveTo>
                      <a:pt x="118" y="406"/>
                    </a:moveTo>
                    <a:lnTo>
                      <a:pt x="0" y="427"/>
                    </a:lnTo>
                    <a:lnTo>
                      <a:pt x="0" y="26"/>
                    </a:lnTo>
                    <a:lnTo>
                      <a:pt x="118" y="28"/>
                    </a:lnTo>
                    <a:lnTo>
                      <a:pt x="118" y="406"/>
                    </a:lnTo>
                    <a:close/>
                    <a:moveTo>
                      <a:pt x="54" y="68"/>
                    </a:moveTo>
                    <a:lnTo>
                      <a:pt x="21" y="68"/>
                    </a:lnTo>
                    <a:lnTo>
                      <a:pt x="21" y="118"/>
                    </a:lnTo>
                    <a:lnTo>
                      <a:pt x="54" y="118"/>
                    </a:lnTo>
                    <a:lnTo>
                      <a:pt x="54" y="68"/>
                    </a:lnTo>
                    <a:close/>
                    <a:moveTo>
                      <a:pt x="54" y="149"/>
                    </a:moveTo>
                    <a:lnTo>
                      <a:pt x="21" y="149"/>
                    </a:lnTo>
                    <a:lnTo>
                      <a:pt x="21" y="201"/>
                    </a:lnTo>
                    <a:lnTo>
                      <a:pt x="54" y="201"/>
                    </a:lnTo>
                    <a:lnTo>
                      <a:pt x="54" y="149"/>
                    </a:lnTo>
                    <a:close/>
                    <a:moveTo>
                      <a:pt x="54" y="229"/>
                    </a:moveTo>
                    <a:lnTo>
                      <a:pt x="21" y="231"/>
                    </a:lnTo>
                    <a:lnTo>
                      <a:pt x="21" y="286"/>
                    </a:lnTo>
                    <a:lnTo>
                      <a:pt x="54" y="281"/>
                    </a:lnTo>
                    <a:lnTo>
                      <a:pt x="54" y="229"/>
                    </a:lnTo>
                    <a:close/>
                    <a:moveTo>
                      <a:pt x="54" y="312"/>
                    </a:moveTo>
                    <a:lnTo>
                      <a:pt x="21" y="316"/>
                    </a:lnTo>
                    <a:lnTo>
                      <a:pt x="21" y="368"/>
                    </a:lnTo>
                    <a:lnTo>
                      <a:pt x="54" y="364"/>
                    </a:lnTo>
                    <a:lnTo>
                      <a:pt x="54" y="312"/>
                    </a:lnTo>
                    <a:close/>
                    <a:moveTo>
                      <a:pt x="95" y="68"/>
                    </a:moveTo>
                    <a:lnTo>
                      <a:pt x="64" y="68"/>
                    </a:lnTo>
                    <a:lnTo>
                      <a:pt x="64" y="118"/>
                    </a:lnTo>
                    <a:lnTo>
                      <a:pt x="95" y="118"/>
                    </a:lnTo>
                    <a:lnTo>
                      <a:pt x="95" y="68"/>
                    </a:lnTo>
                    <a:close/>
                    <a:moveTo>
                      <a:pt x="95" y="146"/>
                    </a:moveTo>
                    <a:lnTo>
                      <a:pt x="64" y="149"/>
                    </a:lnTo>
                    <a:lnTo>
                      <a:pt x="64" y="198"/>
                    </a:lnTo>
                    <a:lnTo>
                      <a:pt x="95" y="198"/>
                    </a:lnTo>
                    <a:lnTo>
                      <a:pt x="95" y="146"/>
                    </a:lnTo>
                    <a:close/>
                    <a:moveTo>
                      <a:pt x="95" y="226"/>
                    </a:moveTo>
                    <a:lnTo>
                      <a:pt x="64" y="229"/>
                    </a:lnTo>
                    <a:lnTo>
                      <a:pt x="64" y="281"/>
                    </a:lnTo>
                    <a:lnTo>
                      <a:pt x="95" y="278"/>
                    </a:lnTo>
                    <a:lnTo>
                      <a:pt x="95" y="226"/>
                    </a:lnTo>
                    <a:close/>
                    <a:moveTo>
                      <a:pt x="95" y="307"/>
                    </a:moveTo>
                    <a:lnTo>
                      <a:pt x="64" y="312"/>
                    </a:lnTo>
                    <a:lnTo>
                      <a:pt x="64" y="364"/>
                    </a:lnTo>
                    <a:lnTo>
                      <a:pt x="95" y="359"/>
                    </a:lnTo>
                    <a:lnTo>
                      <a:pt x="95"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20" name="Freeform 33"/>
              <p:cNvSpPr>
                <a:spLocks noEditPoints="1"/>
              </p:cNvSpPr>
              <p:nvPr/>
            </p:nvSpPr>
            <p:spPr bwMode="auto">
              <a:xfrm>
                <a:off x="5219701" y="1268413"/>
                <a:ext cx="165100" cy="600075"/>
              </a:xfrm>
              <a:custGeom>
                <a:avLst/>
                <a:gdLst>
                  <a:gd name="T0" fmla="*/ 92 w 104"/>
                  <a:gd name="T1" fmla="*/ 362 h 378"/>
                  <a:gd name="T2" fmla="*/ 0 w 104"/>
                  <a:gd name="T3" fmla="*/ 378 h 378"/>
                  <a:gd name="T4" fmla="*/ 0 w 104"/>
                  <a:gd name="T5" fmla="*/ 24 h 378"/>
                  <a:gd name="T6" fmla="*/ 92 w 104"/>
                  <a:gd name="T7" fmla="*/ 26 h 378"/>
                  <a:gd name="T8" fmla="*/ 92 w 104"/>
                  <a:gd name="T9" fmla="*/ 362 h 378"/>
                  <a:gd name="T10" fmla="*/ 45 w 104"/>
                  <a:gd name="T11" fmla="*/ 64 h 378"/>
                  <a:gd name="T12" fmla="*/ 19 w 104"/>
                  <a:gd name="T13" fmla="*/ 62 h 378"/>
                  <a:gd name="T14" fmla="*/ 19 w 104"/>
                  <a:gd name="T15" fmla="*/ 106 h 378"/>
                  <a:gd name="T16" fmla="*/ 45 w 104"/>
                  <a:gd name="T17" fmla="*/ 106 h 378"/>
                  <a:gd name="T18" fmla="*/ 45 w 104"/>
                  <a:gd name="T19" fmla="*/ 64 h 378"/>
                  <a:gd name="T20" fmla="*/ 45 w 104"/>
                  <a:gd name="T21" fmla="*/ 132 h 378"/>
                  <a:gd name="T22" fmla="*/ 19 w 104"/>
                  <a:gd name="T23" fmla="*/ 132 h 378"/>
                  <a:gd name="T24" fmla="*/ 19 w 104"/>
                  <a:gd name="T25" fmla="*/ 180 h 378"/>
                  <a:gd name="T26" fmla="*/ 45 w 104"/>
                  <a:gd name="T27" fmla="*/ 177 h 378"/>
                  <a:gd name="T28" fmla="*/ 45 w 104"/>
                  <a:gd name="T29" fmla="*/ 132 h 378"/>
                  <a:gd name="T30" fmla="*/ 45 w 104"/>
                  <a:gd name="T31" fmla="*/ 203 h 378"/>
                  <a:gd name="T32" fmla="*/ 19 w 104"/>
                  <a:gd name="T33" fmla="*/ 206 h 378"/>
                  <a:gd name="T34" fmla="*/ 19 w 104"/>
                  <a:gd name="T35" fmla="*/ 253 h 378"/>
                  <a:gd name="T36" fmla="*/ 45 w 104"/>
                  <a:gd name="T37" fmla="*/ 248 h 378"/>
                  <a:gd name="T38" fmla="*/ 45 w 104"/>
                  <a:gd name="T39" fmla="*/ 203 h 378"/>
                  <a:gd name="T40" fmla="*/ 45 w 104"/>
                  <a:gd name="T41" fmla="*/ 277 h 378"/>
                  <a:gd name="T42" fmla="*/ 19 w 104"/>
                  <a:gd name="T43" fmla="*/ 279 h 378"/>
                  <a:gd name="T44" fmla="*/ 19 w 104"/>
                  <a:gd name="T45" fmla="*/ 324 h 378"/>
                  <a:gd name="T46" fmla="*/ 45 w 104"/>
                  <a:gd name="T47" fmla="*/ 321 h 378"/>
                  <a:gd name="T48" fmla="*/ 45 w 104"/>
                  <a:gd name="T49" fmla="*/ 277 h 378"/>
                  <a:gd name="T50" fmla="*/ 73 w 104"/>
                  <a:gd name="T51" fmla="*/ 64 h 378"/>
                  <a:gd name="T52" fmla="*/ 52 w 104"/>
                  <a:gd name="T53" fmla="*/ 64 h 378"/>
                  <a:gd name="T54" fmla="*/ 52 w 104"/>
                  <a:gd name="T55" fmla="*/ 106 h 378"/>
                  <a:gd name="T56" fmla="*/ 73 w 104"/>
                  <a:gd name="T57" fmla="*/ 106 h 378"/>
                  <a:gd name="T58" fmla="*/ 73 w 104"/>
                  <a:gd name="T59" fmla="*/ 64 h 378"/>
                  <a:gd name="T60" fmla="*/ 73 w 104"/>
                  <a:gd name="T61" fmla="*/ 130 h 378"/>
                  <a:gd name="T62" fmla="*/ 52 w 104"/>
                  <a:gd name="T63" fmla="*/ 132 h 378"/>
                  <a:gd name="T64" fmla="*/ 52 w 104"/>
                  <a:gd name="T65" fmla="*/ 177 h 378"/>
                  <a:gd name="T66" fmla="*/ 73 w 104"/>
                  <a:gd name="T67" fmla="*/ 175 h 378"/>
                  <a:gd name="T68" fmla="*/ 73 w 104"/>
                  <a:gd name="T69" fmla="*/ 130 h 378"/>
                  <a:gd name="T70" fmla="*/ 73 w 104"/>
                  <a:gd name="T71" fmla="*/ 201 h 378"/>
                  <a:gd name="T72" fmla="*/ 52 w 104"/>
                  <a:gd name="T73" fmla="*/ 203 h 378"/>
                  <a:gd name="T74" fmla="*/ 52 w 104"/>
                  <a:gd name="T75" fmla="*/ 248 h 378"/>
                  <a:gd name="T76" fmla="*/ 73 w 104"/>
                  <a:gd name="T77" fmla="*/ 246 h 378"/>
                  <a:gd name="T78" fmla="*/ 73 w 104"/>
                  <a:gd name="T79" fmla="*/ 201 h 378"/>
                  <a:gd name="T80" fmla="*/ 73 w 104"/>
                  <a:gd name="T81" fmla="*/ 272 h 378"/>
                  <a:gd name="T82" fmla="*/ 52 w 104"/>
                  <a:gd name="T83" fmla="*/ 274 h 378"/>
                  <a:gd name="T84" fmla="*/ 52 w 104"/>
                  <a:gd name="T85" fmla="*/ 319 h 378"/>
                  <a:gd name="T86" fmla="*/ 73 w 104"/>
                  <a:gd name="T87" fmla="*/ 317 h 378"/>
                  <a:gd name="T88" fmla="*/ 73 w 104"/>
                  <a:gd name="T89" fmla="*/ 272 h 378"/>
                  <a:gd name="T90" fmla="*/ 104 w 104"/>
                  <a:gd name="T91" fmla="*/ 5 h 378"/>
                  <a:gd name="T92" fmla="*/ 104 w 104"/>
                  <a:gd name="T93" fmla="*/ 14 h 378"/>
                  <a:gd name="T94" fmla="*/ 0 w 104"/>
                  <a:gd name="T95" fmla="*/ 12 h 378"/>
                  <a:gd name="T96" fmla="*/ 0 w 104"/>
                  <a:gd name="T97" fmla="*/ 0 h 378"/>
                  <a:gd name="T98" fmla="*/ 104 w 104"/>
                  <a:gd name="T99" fmla="*/ 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378">
                    <a:moveTo>
                      <a:pt x="92" y="362"/>
                    </a:moveTo>
                    <a:lnTo>
                      <a:pt x="0" y="378"/>
                    </a:lnTo>
                    <a:lnTo>
                      <a:pt x="0" y="24"/>
                    </a:lnTo>
                    <a:lnTo>
                      <a:pt x="92" y="26"/>
                    </a:lnTo>
                    <a:lnTo>
                      <a:pt x="92" y="362"/>
                    </a:lnTo>
                    <a:close/>
                    <a:moveTo>
                      <a:pt x="45" y="64"/>
                    </a:moveTo>
                    <a:lnTo>
                      <a:pt x="19" y="62"/>
                    </a:lnTo>
                    <a:lnTo>
                      <a:pt x="19" y="106"/>
                    </a:lnTo>
                    <a:lnTo>
                      <a:pt x="45" y="106"/>
                    </a:lnTo>
                    <a:lnTo>
                      <a:pt x="45" y="64"/>
                    </a:lnTo>
                    <a:close/>
                    <a:moveTo>
                      <a:pt x="45" y="132"/>
                    </a:moveTo>
                    <a:lnTo>
                      <a:pt x="19" y="132"/>
                    </a:lnTo>
                    <a:lnTo>
                      <a:pt x="19" y="180"/>
                    </a:lnTo>
                    <a:lnTo>
                      <a:pt x="45" y="177"/>
                    </a:lnTo>
                    <a:lnTo>
                      <a:pt x="45" y="132"/>
                    </a:lnTo>
                    <a:close/>
                    <a:moveTo>
                      <a:pt x="45" y="203"/>
                    </a:moveTo>
                    <a:lnTo>
                      <a:pt x="19" y="206"/>
                    </a:lnTo>
                    <a:lnTo>
                      <a:pt x="19" y="253"/>
                    </a:lnTo>
                    <a:lnTo>
                      <a:pt x="45" y="248"/>
                    </a:lnTo>
                    <a:lnTo>
                      <a:pt x="45" y="203"/>
                    </a:lnTo>
                    <a:close/>
                    <a:moveTo>
                      <a:pt x="45" y="277"/>
                    </a:moveTo>
                    <a:lnTo>
                      <a:pt x="19" y="279"/>
                    </a:lnTo>
                    <a:lnTo>
                      <a:pt x="19" y="324"/>
                    </a:lnTo>
                    <a:lnTo>
                      <a:pt x="45" y="321"/>
                    </a:lnTo>
                    <a:lnTo>
                      <a:pt x="45" y="277"/>
                    </a:lnTo>
                    <a:close/>
                    <a:moveTo>
                      <a:pt x="73" y="64"/>
                    </a:moveTo>
                    <a:lnTo>
                      <a:pt x="52" y="64"/>
                    </a:lnTo>
                    <a:lnTo>
                      <a:pt x="52" y="106"/>
                    </a:lnTo>
                    <a:lnTo>
                      <a:pt x="73" y="106"/>
                    </a:lnTo>
                    <a:lnTo>
                      <a:pt x="73" y="64"/>
                    </a:lnTo>
                    <a:close/>
                    <a:moveTo>
                      <a:pt x="73" y="130"/>
                    </a:moveTo>
                    <a:lnTo>
                      <a:pt x="52" y="132"/>
                    </a:lnTo>
                    <a:lnTo>
                      <a:pt x="52" y="177"/>
                    </a:lnTo>
                    <a:lnTo>
                      <a:pt x="73" y="175"/>
                    </a:lnTo>
                    <a:lnTo>
                      <a:pt x="73" y="130"/>
                    </a:lnTo>
                    <a:close/>
                    <a:moveTo>
                      <a:pt x="73" y="201"/>
                    </a:moveTo>
                    <a:lnTo>
                      <a:pt x="52" y="203"/>
                    </a:lnTo>
                    <a:lnTo>
                      <a:pt x="52" y="248"/>
                    </a:lnTo>
                    <a:lnTo>
                      <a:pt x="73" y="246"/>
                    </a:lnTo>
                    <a:lnTo>
                      <a:pt x="73" y="201"/>
                    </a:lnTo>
                    <a:close/>
                    <a:moveTo>
                      <a:pt x="73" y="272"/>
                    </a:moveTo>
                    <a:lnTo>
                      <a:pt x="52" y="274"/>
                    </a:lnTo>
                    <a:lnTo>
                      <a:pt x="52" y="319"/>
                    </a:lnTo>
                    <a:lnTo>
                      <a:pt x="73" y="317"/>
                    </a:lnTo>
                    <a:lnTo>
                      <a:pt x="73" y="272"/>
                    </a:lnTo>
                    <a:close/>
                    <a:moveTo>
                      <a:pt x="104" y="5"/>
                    </a:moveTo>
                    <a:lnTo>
                      <a:pt x="104" y="14"/>
                    </a:lnTo>
                    <a:lnTo>
                      <a:pt x="0" y="12"/>
                    </a:lnTo>
                    <a:lnTo>
                      <a:pt x="0" y="0"/>
                    </a:lnTo>
                    <a:lnTo>
                      <a:pt x="10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21" name="Freeform 34"/>
              <p:cNvSpPr>
                <a:spLocks noEditPoints="1"/>
              </p:cNvSpPr>
              <p:nvPr/>
            </p:nvSpPr>
            <p:spPr bwMode="auto">
              <a:xfrm>
                <a:off x="5043488" y="1235076"/>
                <a:ext cx="157163" cy="677863"/>
              </a:xfrm>
              <a:custGeom>
                <a:avLst/>
                <a:gdLst>
                  <a:gd name="T0" fmla="*/ 99 w 99"/>
                  <a:gd name="T1" fmla="*/ 409 h 427"/>
                  <a:gd name="T2" fmla="*/ 69 w 99"/>
                  <a:gd name="T3" fmla="*/ 416 h 427"/>
                  <a:gd name="T4" fmla="*/ 69 w 99"/>
                  <a:gd name="T5" fmla="*/ 354 h 427"/>
                  <a:gd name="T6" fmla="*/ 40 w 99"/>
                  <a:gd name="T7" fmla="*/ 359 h 427"/>
                  <a:gd name="T8" fmla="*/ 40 w 99"/>
                  <a:gd name="T9" fmla="*/ 420 h 427"/>
                  <a:gd name="T10" fmla="*/ 0 w 99"/>
                  <a:gd name="T11" fmla="*/ 427 h 427"/>
                  <a:gd name="T12" fmla="*/ 0 w 99"/>
                  <a:gd name="T13" fmla="*/ 24 h 427"/>
                  <a:gd name="T14" fmla="*/ 99 w 99"/>
                  <a:gd name="T15" fmla="*/ 28 h 427"/>
                  <a:gd name="T16" fmla="*/ 99 w 99"/>
                  <a:gd name="T17" fmla="*/ 409 h 427"/>
                  <a:gd name="T18" fmla="*/ 73 w 99"/>
                  <a:gd name="T19" fmla="*/ 54 h 427"/>
                  <a:gd name="T20" fmla="*/ 73 w 99"/>
                  <a:gd name="T21" fmla="*/ 54 h 427"/>
                  <a:gd name="T22" fmla="*/ 33 w 99"/>
                  <a:gd name="T23" fmla="*/ 54 h 427"/>
                  <a:gd name="T24" fmla="*/ 33 w 99"/>
                  <a:gd name="T25" fmla="*/ 101 h 427"/>
                  <a:gd name="T26" fmla="*/ 73 w 99"/>
                  <a:gd name="T27" fmla="*/ 101 h 427"/>
                  <a:gd name="T28" fmla="*/ 73 w 99"/>
                  <a:gd name="T29" fmla="*/ 54 h 427"/>
                  <a:gd name="T30" fmla="*/ 73 w 99"/>
                  <a:gd name="T31" fmla="*/ 130 h 427"/>
                  <a:gd name="T32" fmla="*/ 33 w 99"/>
                  <a:gd name="T33" fmla="*/ 130 h 427"/>
                  <a:gd name="T34" fmla="*/ 33 w 99"/>
                  <a:gd name="T35" fmla="*/ 177 h 427"/>
                  <a:gd name="T36" fmla="*/ 73 w 99"/>
                  <a:gd name="T37" fmla="*/ 175 h 427"/>
                  <a:gd name="T38" fmla="*/ 73 w 99"/>
                  <a:gd name="T39" fmla="*/ 130 h 427"/>
                  <a:gd name="T40" fmla="*/ 73 w 99"/>
                  <a:gd name="T41" fmla="*/ 203 h 427"/>
                  <a:gd name="T42" fmla="*/ 33 w 99"/>
                  <a:gd name="T43" fmla="*/ 205 h 427"/>
                  <a:gd name="T44" fmla="*/ 33 w 99"/>
                  <a:gd name="T45" fmla="*/ 255 h 427"/>
                  <a:gd name="T46" fmla="*/ 73 w 99"/>
                  <a:gd name="T47" fmla="*/ 250 h 427"/>
                  <a:gd name="T48" fmla="*/ 73 w 99"/>
                  <a:gd name="T49" fmla="*/ 203 h 427"/>
                  <a:gd name="T50" fmla="*/ 73 w 99"/>
                  <a:gd name="T51" fmla="*/ 279 h 427"/>
                  <a:gd name="T52" fmla="*/ 33 w 99"/>
                  <a:gd name="T53" fmla="*/ 283 h 427"/>
                  <a:gd name="T54" fmla="*/ 33 w 99"/>
                  <a:gd name="T55" fmla="*/ 331 h 427"/>
                  <a:gd name="T56" fmla="*/ 73 w 99"/>
                  <a:gd name="T57" fmla="*/ 326 h 427"/>
                  <a:gd name="T58" fmla="*/ 73 w 99"/>
                  <a:gd name="T59" fmla="*/ 279 h 427"/>
                  <a:gd name="T60" fmla="*/ 99 w 99"/>
                  <a:gd name="T61" fmla="*/ 5 h 427"/>
                  <a:gd name="T62" fmla="*/ 99 w 99"/>
                  <a:gd name="T63" fmla="*/ 16 h 427"/>
                  <a:gd name="T64" fmla="*/ 0 w 99"/>
                  <a:gd name="T65" fmla="*/ 12 h 427"/>
                  <a:gd name="T66" fmla="*/ 0 w 99"/>
                  <a:gd name="T67" fmla="*/ 0 h 427"/>
                  <a:gd name="T68" fmla="*/ 99 w 99"/>
                  <a:gd name="T69" fmla="*/ 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427">
                    <a:moveTo>
                      <a:pt x="99" y="409"/>
                    </a:moveTo>
                    <a:lnTo>
                      <a:pt x="69" y="416"/>
                    </a:lnTo>
                    <a:lnTo>
                      <a:pt x="69" y="354"/>
                    </a:lnTo>
                    <a:lnTo>
                      <a:pt x="40" y="359"/>
                    </a:lnTo>
                    <a:lnTo>
                      <a:pt x="40" y="420"/>
                    </a:lnTo>
                    <a:lnTo>
                      <a:pt x="0" y="427"/>
                    </a:lnTo>
                    <a:lnTo>
                      <a:pt x="0" y="24"/>
                    </a:lnTo>
                    <a:lnTo>
                      <a:pt x="99" y="28"/>
                    </a:lnTo>
                    <a:lnTo>
                      <a:pt x="99" y="409"/>
                    </a:lnTo>
                    <a:close/>
                    <a:moveTo>
                      <a:pt x="73" y="54"/>
                    </a:moveTo>
                    <a:lnTo>
                      <a:pt x="73" y="54"/>
                    </a:lnTo>
                    <a:lnTo>
                      <a:pt x="33" y="54"/>
                    </a:lnTo>
                    <a:lnTo>
                      <a:pt x="33" y="101"/>
                    </a:lnTo>
                    <a:lnTo>
                      <a:pt x="73" y="101"/>
                    </a:lnTo>
                    <a:lnTo>
                      <a:pt x="73" y="54"/>
                    </a:lnTo>
                    <a:close/>
                    <a:moveTo>
                      <a:pt x="73" y="130"/>
                    </a:moveTo>
                    <a:lnTo>
                      <a:pt x="33" y="130"/>
                    </a:lnTo>
                    <a:lnTo>
                      <a:pt x="33" y="177"/>
                    </a:lnTo>
                    <a:lnTo>
                      <a:pt x="73" y="175"/>
                    </a:lnTo>
                    <a:lnTo>
                      <a:pt x="73" y="130"/>
                    </a:lnTo>
                    <a:close/>
                    <a:moveTo>
                      <a:pt x="73" y="203"/>
                    </a:moveTo>
                    <a:lnTo>
                      <a:pt x="33" y="205"/>
                    </a:lnTo>
                    <a:lnTo>
                      <a:pt x="33" y="255"/>
                    </a:lnTo>
                    <a:lnTo>
                      <a:pt x="73" y="250"/>
                    </a:lnTo>
                    <a:lnTo>
                      <a:pt x="73" y="203"/>
                    </a:lnTo>
                    <a:close/>
                    <a:moveTo>
                      <a:pt x="73" y="279"/>
                    </a:moveTo>
                    <a:lnTo>
                      <a:pt x="33" y="283"/>
                    </a:lnTo>
                    <a:lnTo>
                      <a:pt x="33" y="331"/>
                    </a:lnTo>
                    <a:lnTo>
                      <a:pt x="73" y="326"/>
                    </a:lnTo>
                    <a:lnTo>
                      <a:pt x="73" y="279"/>
                    </a:lnTo>
                    <a:close/>
                    <a:moveTo>
                      <a:pt x="99" y="5"/>
                    </a:moveTo>
                    <a:lnTo>
                      <a:pt x="99" y="16"/>
                    </a:lnTo>
                    <a:lnTo>
                      <a:pt x="0" y="12"/>
                    </a:lnTo>
                    <a:lnTo>
                      <a:pt x="0" y="0"/>
                    </a:lnTo>
                    <a:lnTo>
                      <a:pt x="9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22" name="Freeform 35"/>
              <p:cNvSpPr>
                <a:spLocks noEditPoints="1"/>
              </p:cNvSpPr>
              <p:nvPr/>
            </p:nvSpPr>
            <p:spPr bwMode="auto">
              <a:xfrm>
                <a:off x="4611688" y="1257301"/>
                <a:ext cx="203200" cy="668338"/>
              </a:xfrm>
              <a:custGeom>
                <a:avLst/>
                <a:gdLst>
                  <a:gd name="T0" fmla="*/ 128 w 128"/>
                  <a:gd name="T1" fmla="*/ 421 h 421"/>
                  <a:gd name="T2" fmla="*/ 8 w 128"/>
                  <a:gd name="T3" fmla="*/ 328 h 421"/>
                  <a:gd name="T4" fmla="*/ 8 w 128"/>
                  <a:gd name="T5" fmla="*/ 52 h 421"/>
                  <a:gd name="T6" fmla="*/ 128 w 128"/>
                  <a:gd name="T7" fmla="*/ 26 h 421"/>
                  <a:gd name="T8" fmla="*/ 128 w 128"/>
                  <a:gd name="T9" fmla="*/ 421 h 421"/>
                  <a:gd name="T10" fmla="*/ 71 w 128"/>
                  <a:gd name="T11" fmla="*/ 76 h 421"/>
                  <a:gd name="T12" fmla="*/ 48 w 128"/>
                  <a:gd name="T13" fmla="*/ 78 h 421"/>
                  <a:gd name="T14" fmla="*/ 48 w 128"/>
                  <a:gd name="T15" fmla="*/ 113 h 421"/>
                  <a:gd name="T16" fmla="*/ 71 w 128"/>
                  <a:gd name="T17" fmla="*/ 116 h 421"/>
                  <a:gd name="T18" fmla="*/ 71 w 128"/>
                  <a:gd name="T19" fmla="*/ 76 h 421"/>
                  <a:gd name="T20" fmla="*/ 71 w 128"/>
                  <a:gd name="T21" fmla="*/ 144 h 421"/>
                  <a:gd name="T22" fmla="*/ 48 w 128"/>
                  <a:gd name="T23" fmla="*/ 142 h 421"/>
                  <a:gd name="T24" fmla="*/ 48 w 128"/>
                  <a:gd name="T25" fmla="*/ 182 h 421"/>
                  <a:gd name="T26" fmla="*/ 71 w 128"/>
                  <a:gd name="T27" fmla="*/ 187 h 421"/>
                  <a:gd name="T28" fmla="*/ 71 w 128"/>
                  <a:gd name="T29" fmla="*/ 144 h 421"/>
                  <a:gd name="T30" fmla="*/ 71 w 128"/>
                  <a:gd name="T31" fmla="*/ 217 h 421"/>
                  <a:gd name="T32" fmla="*/ 48 w 128"/>
                  <a:gd name="T33" fmla="*/ 210 h 421"/>
                  <a:gd name="T34" fmla="*/ 48 w 128"/>
                  <a:gd name="T35" fmla="*/ 250 h 421"/>
                  <a:gd name="T36" fmla="*/ 71 w 128"/>
                  <a:gd name="T37" fmla="*/ 260 h 421"/>
                  <a:gd name="T38" fmla="*/ 71 w 128"/>
                  <a:gd name="T39" fmla="*/ 217 h 421"/>
                  <a:gd name="T40" fmla="*/ 71 w 128"/>
                  <a:gd name="T41" fmla="*/ 288 h 421"/>
                  <a:gd name="T42" fmla="*/ 48 w 128"/>
                  <a:gd name="T43" fmla="*/ 279 h 421"/>
                  <a:gd name="T44" fmla="*/ 48 w 128"/>
                  <a:gd name="T45" fmla="*/ 317 h 421"/>
                  <a:gd name="T46" fmla="*/ 71 w 128"/>
                  <a:gd name="T47" fmla="*/ 331 h 421"/>
                  <a:gd name="T48" fmla="*/ 71 w 128"/>
                  <a:gd name="T49" fmla="*/ 288 h 421"/>
                  <a:gd name="T50" fmla="*/ 128 w 128"/>
                  <a:gd name="T51" fmla="*/ 0 h 421"/>
                  <a:gd name="T52" fmla="*/ 128 w 128"/>
                  <a:gd name="T53" fmla="*/ 12 h 421"/>
                  <a:gd name="T54" fmla="*/ 0 w 128"/>
                  <a:gd name="T55" fmla="*/ 40 h 421"/>
                  <a:gd name="T56" fmla="*/ 0 w 128"/>
                  <a:gd name="T57" fmla="*/ 28 h 421"/>
                  <a:gd name="T58" fmla="*/ 128 w 128"/>
                  <a:gd name="T59"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421">
                    <a:moveTo>
                      <a:pt x="128" y="421"/>
                    </a:moveTo>
                    <a:lnTo>
                      <a:pt x="8" y="328"/>
                    </a:lnTo>
                    <a:lnTo>
                      <a:pt x="8" y="52"/>
                    </a:lnTo>
                    <a:lnTo>
                      <a:pt x="128" y="26"/>
                    </a:lnTo>
                    <a:lnTo>
                      <a:pt x="128" y="421"/>
                    </a:lnTo>
                    <a:close/>
                    <a:moveTo>
                      <a:pt x="71" y="76"/>
                    </a:moveTo>
                    <a:lnTo>
                      <a:pt x="48" y="78"/>
                    </a:lnTo>
                    <a:lnTo>
                      <a:pt x="48" y="113"/>
                    </a:lnTo>
                    <a:lnTo>
                      <a:pt x="71" y="116"/>
                    </a:lnTo>
                    <a:lnTo>
                      <a:pt x="71" y="76"/>
                    </a:lnTo>
                    <a:close/>
                    <a:moveTo>
                      <a:pt x="71" y="144"/>
                    </a:moveTo>
                    <a:lnTo>
                      <a:pt x="48" y="142"/>
                    </a:lnTo>
                    <a:lnTo>
                      <a:pt x="48" y="182"/>
                    </a:lnTo>
                    <a:lnTo>
                      <a:pt x="71" y="187"/>
                    </a:lnTo>
                    <a:lnTo>
                      <a:pt x="71" y="144"/>
                    </a:lnTo>
                    <a:close/>
                    <a:moveTo>
                      <a:pt x="71" y="217"/>
                    </a:moveTo>
                    <a:lnTo>
                      <a:pt x="48" y="210"/>
                    </a:lnTo>
                    <a:lnTo>
                      <a:pt x="48" y="250"/>
                    </a:lnTo>
                    <a:lnTo>
                      <a:pt x="71" y="260"/>
                    </a:lnTo>
                    <a:lnTo>
                      <a:pt x="71" y="217"/>
                    </a:lnTo>
                    <a:close/>
                    <a:moveTo>
                      <a:pt x="71" y="288"/>
                    </a:moveTo>
                    <a:lnTo>
                      <a:pt x="48" y="279"/>
                    </a:lnTo>
                    <a:lnTo>
                      <a:pt x="48" y="317"/>
                    </a:lnTo>
                    <a:lnTo>
                      <a:pt x="71" y="331"/>
                    </a:lnTo>
                    <a:lnTo>
                      <a:pt x="71" y="288"/>
                    </a:lnTo>
                    <a:close/>
                    <a:moveTo>
                      <a:pt x="128" y="0"/>
                    </a:moveTo>
                    <a:lnTo>
                      <a:pt x="128" y="12"/>
                    </a:lnTo>
                    <a:lnTo>
                      <a:pt x="0" y="40"/>
                    </a:lnTo>
                    <a:lnTo>
                      <a:pt x="0" y="28"/>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grpSp>
      </p:grpSp>
      <p:sp>
        <p:nvSpPr>
          <p:cNvPr id="140" name="Oval 139"/>
          <p:cNvSpPr/>
          <p:nvPr/>
        </p:nvSpPr>
        <p:spPr>
          <a:xfrm>
            <a:off x="4703405" y="3796205"/>
            <a:ext cx="578388" cy="364415"/>
          </a:xfrm>
          <a:prstGeom prst="ellipse">
            <a:avLst/>
          </a:prstGeom>
          <a:noFill/>
          <a:ln w="9525" cap="rnd">
            <a:gradFill flip="none" rotWithShape="1">
              <a:gsLst>
                <a:gs pos="0">
                  <a:schemeClr val="bg1"/>
                </a:gs>
                <a:gs pos="100000">
                  <a:schemeClr val="accent1">
                    <a:alpha val="12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kern="1200" dirty="0" err="1">
              <a:solidFill>
                <a:srgbClr val="000000"/>
              </a:solidFill>
            </a:endParaRPr>
          </a:p>
        </p:txBody>
      </p:sp>
      <p:grpSp>
        <p:nvGrpSpPr>
          <p:cNvPr id="141" name="Group 140"/>
          <p:cNvGrpSpPr/>
          <p:nvPr/>
        </p:nvGrpSpPr>
        <p:grpSpPr>
          <a:xfrm>
            <a:off x="4758050" y="3775060"/>
            <a:ext cx="221713" cy="199848"/>
            <a:chOff x="4611688" y="1235076"/>
            <a:chExt cx="773113" cy="696913"/>
          </a:xfrm>
          <a:solidFill>
            <a:schemeClr val="bg1"/>
          </a:solidFill>
        </p:grpSpPr>
        <p:sp>
          <p:nvSpPr>
            <p:cNvPr id="152" name="Freeform 32"/>
            <p:cNvSpPr>
              <a:spLocks noEditPoints="1"/>
            </p:cNvSpPr>
            <p:nvPr/>
          </p:nvSpPr>
          <p:spPr bwMode="auto">
            <a:xfrm>
              <a:off x="4837113" y="1254126"/>
              <a:ext cx="187325" cy="677863"/>
            </a:xfrm>
            <a:custGeom>
              <a:avLst/>
              <a:gdLst>
                <a:gd name="T0" fmla="*/ 118 w 118"/>
                <a:gd name="T1" fmla="*/ 4 h 427"/>
                <a:gd name="T2" fmla="*/ 118 w 118"/>
                <a:gd name="T3" fmla="*/ 16 h 427"/>
                <a:gd name="T4" fmla="*/ 0 w 118"/>
                <a:gd name="T5" fmla="*/ 14 h 427"/>
                <a:gd name="T6" fmla="*/ 0 w 118"/>
                <a:gd name="T7" fmla="*/ 0 h 427"/>
                <a:gd name="T8" fmla="*/ 118 w 118"/>
                <a:gd name="T9" fmla="*/ 4 h 427"/>
                <a:gd name="T10" fmla="*/ 118 w 118"/>
                <a:gd name="T11" fmla="*/ 406 h 427"/>
                <a:gd name="T12" fmla="*/ 0 w 118"/>
                <a:gd name="T13" fmla="*/ 427 h 427"/>
                <a:gd name="T14" fmla="*/ 0 w 118"/>
                <a:gd name="T15" fmla="*/ 26 h 427"/>
                <a:gd name="T16" fmla="*/ 118 w 118"/>
                <a:gd name="T17" fmla="*/ 28 h 427"/>
                <a:gd name="T18" fmla="*/ 118 w 118"/>
                <a:gd name="T19" fmla="*/ 406 h 427"/>
                <a:gd name="T20" fmla="*/ 54 w 118"/>
                <a:gd name="T21" fmla="*/ 68 h 427"/>
                <a:gd name="T22" fmla="*/ 21 w 118"/>
                <a:gd name="T23" fmla="*/ 68 h 427"/>
                <a:gd name="T24" fmla="*/ 21 w 118"/>
                <a:gd name="T25" fmla="*/ 118 h 427"/>
                <a:gd name="T26" fmla="*/ 54 w 118"/>
                <a:gd name="T27" fmla="*/ 118 h 427"/>
                <a:gd name="T28" fmla="*/ 54 w 118"/>
                <a:gd name="T29" fmla="*/ 68 h 427"/>
                <a:gd name="T30" fmla="*/ 54 w 118"/>
                <a:gd name="T31" fmla="*/ 149 h 427"/>
                <a:gd name="T32" fmla="*/ 21 w 118"/>
                <a:gd name="T33" fmla="*/ 149 h 427"/>
                <a:gd name="T34" fmla="*/ 21 w 118"/>
                <a:gd name="T35" fmla="*/ 201 h 427"/>
                <a:gd name="T36" fmla="*/ 54 w 118"/>
                <a:gd name="T37" fmla="*/ 201 h 427"/>
                <a:gd name="T38" fmla="*/ 54 w 118"/>
                <a:gd name="T39" fmla="*/ 149 h 427"/>
                <a:gd name="T40" fmla="*/ 54 w 118"/>
                <a:gd name="T41" fmla="*/ 229 h 427"/>
                <a:gd name="T42" fmla="*/ 21 w 118"/>
                <a:gd name="T43" fmla="*/ 231 h 427"/>
                <a:gd name="T44" fmla="*/ 21 w 118"/>
                <a:gd name="T45" fmla="*/ 286 h 427"/>
                <a:gd name="T46" fmla="*/ 54 w 118"/>
                <a:gd name="T47" fmla="*/ 281 h 427"/>
                <a:gd name="T48" fmla="*/ 54 w 118"/>
                <a:gd name="T49" fmla="*/ 229 h 427"/>
                <a:gd name="T50" fmla="*/ 54 w 118"/>
                <a:gd name="T51" fmla="*/ 312 h 427"/>
                <a:gd name="T52" fmla="*/ 21 w 118"/>
                <a:gd name="T53" fmla="*/ 316 h 427"/>
                <a:gd name="T54" fmla="*/ 21 w 118"/>
                <a:gd name="T55" fmla="*/ 368 h 427"/>
                <a:gd name="T56" fmla="*/ 54 w 118"/>
                <a:gd name="T57" fmla="*/ 364 h 427"/>
                <a:gd name="T58" fmla="*/ 54 w 118"/>
                <a:gd name="T59" fmla="*/ 312 h 427"/>
                <a:gd name="T60" fmla="*/ 95 w 118"/>
                <a:gd name="T61" fmla="*/ 68 h 427"/>
                <a:gd name="T62" fmla="*/ 64 w 118"/>
                <a:gd name="T63" fmla="*/ 68 h 427"/>
                <a:gd name="T64" fmla="*/ 64 w 118"/>
                <a:gd name="T65" fmla="*/ 118 h 427"/>
                <a:gd name="T66" fmla="*/ 95 w 118"/>
                <a:gd name="T67" fmla="*/ 118 h 427"/>
                <a:gd name="T68" fmla="*/ 95 w 118"/>
                <a:gd name="T69" fmla="*/ 68 h 427"/>
                <a:gd name="T70" fmla="*/ 95 w 118"/>
                <a:gd name="T71" fmla="*/ 146 h 427"/>
                <a:gd name="T72" fmla="*/ 64 w 118"/>
                <a:gd name="T73" fmla="*/ 149 h 427"/>
                <a:gd name="T74" fmla="*/ 64 w 118"/>
                <a:gd name="T75" fmla="*/ 198 h 427"/>
                <a:gd name="T76" fmla="*/ 95 w 118"/>
                <a:gd name="T77" fmla="*/ 198 h 427"/>
                <a:gd name="T78" fmla="*/ 95 w 118"/>
                <a:gd name="T79" fmla="*/ 146 h 427"/>
                <a:gd name="T80" fmla="*/ 95 w 118"/>
                <a:gd name="T81" fmla="*/ 226 h 427"/>
                <a:gd name="T82" fmla="*/ 64 w 118"/>
                <a:gd name="T83" fmla="*/ 229 h 427"/>
                <a:gd name="T84" fmla="*/ 64 w 118"/>
                <a:gd name="T85" fmla="*/ 281 h 427"/>
                <a:gd name="T86" fmla="*/ 95 w 118"/>
                <a:gd name="T87" fmla="*/ 278 h 427"/>
                <a:gd name="T88" fmla="*/ 95 w 118"/>
                <a:gd name="T89" fmla="*/ 226 h 427"/>
                <a:gd name="T90" fmla="*/ 95 w 118"/>
                <a:gd name="T91" fmla="*/ 307 h 427"/>
                <a:gd name="T92" fmla="*/ 64 w 118"/>
                <a:gd name="T93" fmla="*/ 312 h 427"/>
                <a:gd name="T94" fmla="*/ 64 w 118"/>
                <a:gd name="T95" fmla="*/ 364 h 427"/>
                <a:gd name="T96" fmla="*/ 95 w 118"/>
                <a:gd name="T97" fmla="*/ 359 h 427"/>
                <a:gd name="T98" fmla="*/ 95 w 118"/>
                <a:gd name="T99" fmla="*/ 30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27">
                  <a:moveTo>
                    <a:pt x="118" y="4"/>
                  </a:moveTo>
                  <a:lnTo>
                    <a:pt x="118" y="16"/>
                  </a:lnTo>
                  <a:lnTo>
                    <a:pt x="0" y="14"/>
                  </a:lnTo>
                  <a:lnTo>
                    <a:pt x="0" y="0"/>
                  </a:lnTo>
                  <a:lnTo>
                    <a:pt x="118" y="4"/>
                  </a:lnTo>
                  <a:close/>
                  <a:moveTo>
                    <a:pt x="118" y="406"/>
                  </a:moveTo>
                  <a:lnTo>
                    <a:pt x="0" y="427"/>
                  </a:lnTo>
                  <a:lnTo>
                    <a:pt x="0" y="26"/>
                  </a:lnTo>
                  <a:lnTo>
                    <a:pt x="118" y="28"/>
                  </a:lnTo>
                  <a:lnTo>
                    <a:pt x="118" y="406"/>
                  </a:lnTo>
                  <a:close/>
                  <a:moveTo>
                    <a:pt x="54" y="68"/>
                  </a:moveTo>
                  <a:lnTo>
                    <a:pt x="21" y="68"/>
                  </a:lnTo>
                  <a:lnTo>
                    <a:pt x="21" y="118"/>
                  </a:lnTo>
                  <a:lnTo>
                    <a:pt x="54" y="118"/>
                  </a:lnTo>
                  <a:lnTo>
                    <a:pt x="54" y="68"/>
                  </a:lnTo>
                  <a:close/>
                  <a:moveTo>
                    <a:pt x="54" y="149"/>
                  </a:moveTo>
                  <a:lnTo>
                    <a:pt x="21" y="149"/>
                  </a:lnTo>
                  <a:lnTo>
                    <a:pt x="21" y="201"/>
                  </a:lnTo>
                  <a:lnTo>
                    <a:pt x="54" y="201"/>
                  </a:lnTo>
                  <a:lnTo>
                    <a:pt x="54" y="149"/>
                  </a:lnTo>
                  <a:close/>
                  <a:moveTo>
                    <a:pt x="54" y="229"/>
                  </a:moveTo>
                  <a:lnTo>
                    <a:pt x="21" y="231"/>
                  </a:lnTo>
                  <a:lnTo>
                    <a:pt x="21" y="286"/>
                  </a:lnTo>
                  <a:lnTo>
                    <a:pt x="54" y="281"/>
                  </a:lnTo>
                  <a:lnTo>
                    <a:pt x="54" y="229"/>
                  </a:lnTo>
                  <a:close/>
                  <a:moveTo>
                    <a:pt x="54" y="312"/>
                  </a:moveTo>
                  <a:lnTo>
                    <a:pt x="21" y="316"/>
                  </a:lnTo>
                  <a:lnTo>
                    <a:pt x="21" y="368"/>
                  </a:lnTo>
                  <a:lnTo>
                    <a:pt x="54" y="364"/>
                  </a:lnTo>
                  <a:lnTo>
                    <a:pt x="54" y="312"/>
                  </a:lnTo>
                  <a:close/>
                  <a:moveTo>
                    <a:pt x="95" y="68"/>
                  </a:moveTo>
                  <a:lnTo>
                    <a:pt x="64" y="68"/>
                  </a:lnTo>
                  <a:lnTo>
                    <a:pt x="64" y="118"/>
                  </a:lnTo>
                  <a:lnTo>
                    <a:pt x="95" y="118"/>
                  </a:lnTo>
                  <a:lnTo>
                    <a:pt x="95" y="68"/>
                  </a:lnTo>
                  <a:close/>
                  <a:moveTo>
                    <a:pt x="95" y="146"/>
                  </a:moveTo>
                  <a:lnTo>
                    <a:pt x="64" y="149"/>
                  </a:lnTo>
                  <a:lnTo>
                    <a:pt x="64" y="198"/>
                  </a:lnTo>
                  <a:lnTo>
                    <a:pt x="95" y="198"/>
                  </a:lnTo>
                  <a:lnTo>
                    <a:pt x="95" y="146"/>
                  </a:lnTo>
                  <a:close/>
                  <a:moveTo>
                    <a:pt x="95" y="226"/>
                  </a:moveTo>
                  <a:lnTo>
                    <a:pt x="64" y="229"/>
                  </a:lnTo>
                  <a:lnTo>
                    <a:pt x="64" y="281"/>
                  </a:lnTo>
                  <a:lnTo>
                    <a:pt x="95" y="278"/>
                  </a:lnTo>
                  <a:lnTo>
                    <a:pt x="95" y="226"/>
                  </a:lnTo>
                  <a:close/>
                  <a:moveTo>
                    <a:pt x="95" y="307"/>
                  </a:moveTo>
                  <a:lnTo>
                    <a:pt x="64" y="312"/>
                  </a:lnTo>
                  <a:lnTo>
                    <a:pt x="64" y="364"/>
                  </a:lnTo>
                  <a:lnTo>
                    <a:pt x="95" y="359"/>
                  </a:lnTo>
                  <a:lnTo>
                    <a:pt x="95"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57" name="Freeform 33"/>
            <p:cNvSpPr>
              <a:spLocks noEditPoints="1"/>
            </p:cNvSpPr>
            <p:nvPr/>
          </p:nvSpPr>
          <p:spPr bwMode="auto">
            <a:xfrm>
              <a:off x="5219701" y="1268413"/>
              <a:ext cx="165100" cy="600075"/>
            </a:xfrm>
            <a:custGeom>
              <a:avLst/>
              <a:gdLst>
                <a:gd name="T0" fmla="*/ 92 w 104"/>
                <a:gd name="T1" fmla="*/ 362 h 378"/>
                <a:gd name="T2" fmla="*/ 0 w 104"/>
                <a:gd name="T3" fmla="*/ 378 h 378"/>
                <a:gd name="T4" fmla="*/ 0 w 104"/>
                <a:gd name="T5" fmla="*/ 24 h 378"/>
                <a:gd name="T6" fmla="*/ 92 w 104"/>
                <a:gd name="T7" fmla="*/ 26 h 378"/>
                <a:gd name="T8" fmla="*/ 92 w 104"/>
                <a:gd name="T9" fmla="*/ 362 h 378"/>
                <a:gd name="T10" fmla="*/ 45 w 104"/>
                <a:gd name="T11" fmla="*/ 64 h 378"/>
                <a:gd name="T12" fmla="*/ 19 w 104"/>
                <a:gd name="T13" fmla="*/ 62 h 378"/>
                <a:gd name="T14" fmla="*/ 19 w 104"/>
                <a:gd name="T15" fmla="*/ 106 h 378"/>
                <a:gd name="T16" fmla="*/ 45 w 104"/>
                <a:gd name="T17" fmla="*/ 106 h 378"/>
                <a:gd name="T18" fmla="*/ 45 w 104"/>
                <a:gd name="T19" fmla="*/ 64 h 378"/>
                <a:gd name="T20" fmla="*/ 45 w 104"/>
                <a:gd name="T21" fmla="*/ 132 h 378"/>
                <a:gd name="T22" fmla="*/ 19 w 104"/>
                <a:gd name="T23" fmla="*/ 132 h 378"/>
                <a:gd name="T24" fmla="*/ 19 w 104"/>
                <a:gd name="T25" fmla="*/ 180 h 378"/>
                <a:gd name="T26" fmla="*/ 45 w 104"/>
                <a:gd name="T27" fmla="*/ 177 h 378"/>
                <a:gd name="T28" fmla="*/ 45 w 104"/>
                <a:gd name="T29" fmla="*/ 132 h 378"/>
                <a:gd name="T30" fmla="*/ 45 w 104"/>
                <a:gd name="T31" fmla="*/ 203 h 378"/>
                <a:gd name="T32" fmla="*/ 19 w 104"/>
                <a:gd name="T33" fmla="*/ 206 h 378"/>
                <a:gd name="T34" fmla="*/ 19 w 104"/>
                <a:gd name="T35" fmla="*/ 253 h 378"/>
                <a:gd name="T36" fmla="*/ 45 w 104"/>
                <a:gd name="T37" fmla="*/ 248 h 378"/>
                <a:gd name="T38" fmla="*/ 45 w 104"/>
                <a:gd name="T39" fmla="*/ 203 h 378"/>
                <a:gd name="T40" fmla="*/ 45 w 104"/>
                <a:gd name="T41" fmla="*/ 277 h 378"/>
                <a:gd name="T42" fmla="*/ 19 w 104"/>
                <a:gd name="T43" fmla="*/ 279 h 378"/>
                <a:gd name="T44" fmla="*/ 19 w 104"/>
                <a:gd name="T45" fmla="*/ 324 h 378"/>
                <a:gd name="T46" fmla="*/ 45 w 104"/>
                <a:gd name="T47" fmla="*/ 321 h 378"/>
                <a:gd name="T48" fmla="*/ 45 w 104"/>
                <a:gd name="T49" fmla="*/ 277 h 378"/>
                <a:gd name="T50" fmla="*/ 73 w 104"/>
                <a:gd name="T51" fmla="*/ 64 h 378"/>
                <a:gd name="T52" fmla="*/ 52 w 104"/>
                <a:gd name="T53" fmla="*/ 64 h 378"/>
                <a:gd name="T54" fmla="*/ 52 w 104"/>
                <a:gd name="T55" fmla="*/ 106 h 378"/>
                <a:gd name="T56" fmla="*/ 73 w 104"/>
                <a:gd name="T57" fmla="*/ 106 h 378"/>
                <a:gd name="T58" fmla="*/ 73 w 104"/>
                <a:gd name="T59" fmla="*/ 64 h 378"/>
                <a:gd name="T60" fmla="*/ 73 w 104"/>
                <a:gd name="T61" fmla="*/ 130 h 378"/>
                <a:gd name="T62" fmla="*/ 52 w 104"/>
                <a:gd name="T63" fmla="*/ 132 h 378"/>
                <a:gd name="T64" fmla="*/ 52 w 104"/>
                <a:gd name="T65" fmla="*/ 177 h 378"/>
                <a:gd name="T66" fmla="*/ 73 w 104"/>
                <a:gd name="T67" fmla="*/ 175 h 378"/>
                <a:gd name="T68" fmla="*/ 73 w 104"/>
                <a:gd name="T69" fmla="*/ 130 h 378"/>
                <a:gd name="T70" fmla="*/ 73 w 104"/>
                <a:gd name="T71" fmla="*/ 201 h 378"/>
                <a:gd name="T72" fmla="*/ 52 w 104"/>
                <a:gd name="T73" fmla="*/ 203 h 378"/>
                <a:gd name="T74" fmla="*/ 52 w 104"/>
                <a:gd name="T75" fmla="*/ 248 h 378"/>
                <a:gd name="T76" fmla="*/ 73 w 104"/>
                <a:gd name="T77" fmla="*/ 246 h 378"/>
                <a:gd name="T78" fmla="*/ 73 w 104"/>
                <a:gd name="T79" fmla="*/ 201 h 378"/>
                <a:gd name="T80" fmla="*/ 73 w 104"/>
                <a:gd name="T81" fmla="*/ 272 h 378"/>
                <a:gd name="T82" fmla="*/ 52 w 104"/>
                <a:gd name="T83" fmla="*/ 274 h 378"/>
                <a:gd name="T84" fmla="*/ 52 w 104"/>
                <a:gd name="T85" fmla="*/ 319 h 378"/>
                <a:gd name="T86" fmla="*/ 73 w 104"/>
                <a:gd name="T87" fmla="*/ 317 h 378"/>
                <a:gd name="T88" fmla="*/ 73 w 104"/>
                <a:gd name="T89" fmla="*/ 272 h 378"/>
                <a:gd name="T90" fmla="*/ 104 w 104"/>
                <a:gd name="T91" fmla="*/ 5 h 378"/>
                <a:gd name="T92" fmla="*/ 104 w 104"/>
                <a:gd name="T93" fmla="*/ 14 h 378"/>
                <a:gd name="T94" fmla="*/ 0 w 104"/>
                <a:gd name="T95" fmla="*/ 12 h 378"/>
                <a:gd name="T96" fmla="*/ 0 w 104"/>
                <a:gd name="T97" fmla="*/ 0 h 378"/>
                <a:gd name="T98" fmla="*/ 104 w 104"/>
                <a:gd name="T99" fmla="*/ 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378">
                  <a:moveTo>
                    <a:pt x="92" y="362"/>
                  </a:moveTo>
                  <a:lnTo>
                    <a:pt x="0" y="378"/>
                  </a:lnTo>
                  <a:lnTo>
                    <a:pt x="0" y="24"/>
                  </a:lnTo>
                  <a:lnTo>
                    <a:pt x="92" y="26"/>
                  </a:lnTo>
                  <a:lnTo>
                    <a:pt x="92" y="362"/>
                  </a:lnTo>
                  <a:close/>
                  <a:moveTo>
                    <a:pt x="45" y="64"/>
                  </a:moveTo>
                  <a:lnTo>
                    <a:pt x="19" y="62"/>
                  </a:lnTo>
                  <a:lnTo>
                    <a:pt x="19" y="106"/>
                  </a:lnTo>
                  <a:lnTo>
                    <a:pt x="45" y="106"/>
                  </a:lnTo>
                  <a:lnTo>
                    <a:pt x="45" y="64"/>
                  </a:lnTo>
                  <a:close/>
                  <a:moveTo>
                    <a:pt x="45" y="132"/>
                  </a:moveTo>
                  <a:lnTo>
                    <a:pt x="19" y="132"/>
                  </a:lnTo>
                  <a:lnTo>
                    <a:pt x="19" y="180"/>
                  </a:lnTo>
                  <a:lnTo>
                    <a:pt x="45" y="177"/>
                  </a:lnTo>
                  <a:lnTo>
                    <a:pt x="45" y="132"/>
                  </a:lnTo>
                  <a:close/>
                  <a:moveTo>
                    <a:pt x="45" y="203"/>
                  </a:moveTo>
                  <a:lnTo>
                    <a:pt x="19" y="206"/>
                  </a:lnTo>
                  <a:lnTo>
                    <a:pt x="19" y="253"/>
                  </a:lnTo>
                  <a:lnTo>
                    <a:pt x="45" y="248"/>
                  </a:lnTo>
                  <a:lnTo>
                    <a:pt x="45" y="203"/>
                  </a:lnTo>
                  <a:close/>
                  <a:moveTo>
                    <a:pt x="45" y="277"/>
                  </a:moveTo>
                  <a:lnTo>
                    <a:pt x="19" y="279"/>
                  </a:lnTo>
                  <a:lnTo>
                    <a:pt x="19" y="324"/>
                  </a:lnTo>
                  <a:lnTo>
                    <a:pt x="45" y="321"/>
                  </a:lnTo>
                  <a:lnTo>
                    <a:pt x="45" y="277"/>
                  </a:lnTo>
                  <a:close/>
                  <a:moveTo>
                    <a:pt x="73" y="64"/>
                  </a:moveTo>
                  <a:lnTo>
                    <a:pt x="52" y="64"/>
                  </a:lnTo>
                  <a:lnTo>
                    <a:pt x="52" y="106"/>
                  </a:lnTo>
                  <a:lnTo>
                    <a:pt x="73" y="106"/>
                  </a:lnTo>
                  <a:lnTo>
                    <a:pt x="73" y="64"/>
                  </a:lnTo>
                  <a:close/>
                  <a:moveTo>
                    <a:pt x="73" y="130"/>
                  </a:moveTo>
                  <a:lnTo>
                    <a:pt x="52" y="132"/>
                  </a:lnTo>
                  <a:lnTo>
                    <a:pt x="52" y="177"/>
                  </a:lnTo>
                  <a:lnTo>
                    <a:pt x="73" y="175"/>
                  </a:lnTo>
                  <a:lnTo>
                    <a:pt x="73" y="130"/>
                  </a:lnTo>
                  <a:close/>
                  <a:moveTo>
                    <a:pt x="73" y="201"/>
                  </a:moveTo>
                  <a:lnTo>
                    <a:pt x="52" y="203"/>
                  </a:lnTo>
                  <a:lnTo>
                    <a:pt x="52" y="248"/>
                  </a:lnTo>
                  <a:lnTo>
                    <a:pt x="73" y="246"/>
                  </a:lnTo>
                  <a:lnTo>
                    <a:pt x="73" y="201"/>
                  </a:lnTo>
                  <a:close/>
                  <a:moveTo>
                    <a:pt x="73" y="272"/>
                  </a:moveTo>
                  <a:lnTo>
                    <a:pt x="52" y="274"/>
                  </a:lnTo>
                  <a:lnTo>
                    <a:pt x="52" y="319"/>
                  </a:lnTo>
                  <a:lnTo>
                    <a:pt x="73" y="317"/>
                  </a:lnTo>
                  <a:lnTo>
                    <a:pt x="73" y="272"/>
                  </a:lnTo>
                  <a:close/>
                  <a:moveTo>
                    <a:pt x="104" y="5"/>
                  </a:moveTo>
                  <a:lnTo>
                    <a:pt x="104" y="14"/>
                  </a:lnTo>
                  <a:lnTo>
                    <a:pt x="0" y="12"/>
                  </a:lnTo>
                  <a:lnTo>
                    <a:pt x="0" y="0"/>
                  </a:lnTo>
                  <a:lnTo>
                    <a:pt x="10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58" name="Freeform 34"/>
            <p:cNvSpPr>
              <a:spLocks noEditPoints="1"/>
            </p:cNvSpPr>
            <p:nvPr/>
          </p:nvSpPr>
          <p:spPr bwMode="auto">
            <a:xfrm>
              <a:off x="5043488" y="1235076"/>
              <a:ext cx="157163" cy="677863"/>
            </a:xfrm>
            <a:custGeom>
              <a:avLst/>
              <a:gdLst>
                <a:gd name="T0" fmla="*/ 99 w 99"/>
                <a:gd name="T1" fmla="*/ 409 h 427"/>
                <a:gd name="T2" fmla="*/ 69 w 99"/>
                <a:gd name="T3" fmla="*/ 416 h 427"/>
                <a:gd name="T4" fmla="*/ 69 w 99"/>
                <a:gd name="T5" fmla="*/ 354 h 427"/>
                <a:gd name="T6" fmla="*/ 40 w 99"/>
                <a:gd name="T7" fmla="*/ 359 h 427"/>
                <a:gd name="T8" fmla="*/ 40 w 99"/>
                <a:gd name="T9" fmla="*/ 420 h 427"/>
                <a:gd name="T10" fmla="*/ 0 w 99"/>
                <a:gd name="T11" fmla="*/ 427 h 427"/>
                <a:gd name="T12" fmla="*/ 0 w 99"/>
                <a:gd name="T13" fmla="*/ 24 h 427"/>
                <a:gd name="T14" fmla="*/ 99 w 99"/>
                <a:gd name="T15" fmla="*/ 28 h 427"/>
                <a:gd name="T16" fmla="*/ 99 w 99"/>
                <a:gd name="T17" fmla="*/ 409 h 427"/>
                <a:gd name="T18" fmla="*/ 73 w 99"/>
                <a:gd name="T19" fmla="*/ 54 h 427"/>
                <a:gd name="T20" fmla="*/ 73 w 99"/>
                <a:gd name="T21" fmla="*/ 54 h 427"/>
                <a:gd name="T22" fmla="*/ 33 w 99"/>
                <a:gd name="T23" fmla="*/ 54 h 427"/>
                <a:gd name="T24" fmla="*/ 33 w 99"/>
                <a:gd name="T25" fmla="*/ 101 h 427"/>
                <a:gd name="T26" fmla="*/ 73 w 99"/>
                <a:gd name="T27" fmla="*/ 101 h 427"/>
                <a:gd name="T28" fmla="*/ 73 w 99"/>
                <a:gd name="T29" fmla="*/ 54 h 427"/>
                <a:gd name="T30" fmla="*/ 73 w 99"/>
                <a:gd name="T31" fmla="*/ 130 h 427"/>
                <a:gd name="T32" fmla="*/ 33 w 99"/>
                <a:gd name="T33" fmla="*/ 130 h 427"/>
                <a:gd name="T34" fmla="*/ 33 w 99"/>
                <a:gd name="T35" fmla="*/ 177 h 427"/>
                <a:gd name="T36" fmla="*/ 73 w 99"/>
                <a:gd name="T37" fmla="*/ 175 h 427"/>
                <a:gd name="T38" fmla="*/ 73 w 99"/>
                <a:gd name="T39" fmla="*/ 130 h 427"/>
                <a:gd name="T40" fmla="*/ 73 w 99"/>
                <a:gd name="T41" fmla="*/ 203 h 427"/>
                <a:gd name="T42" fmla="*/ 33 w 99"/>
                <a:gd name="T43" fmla="*/ 205 h 427"/>
                <a:gd name="T44" fmla="*/ 33 w 99"/>
                <a:gd name="T45" fmla="*/ 255 h 427"/>
                <a:gd name="T46" fmla="*/ 73 w 99"/>
                <a:gd name="T47" fmla="*/ 250 h 427"/>
                <a:gd name="T48" fmla="*/ 73 w 99"/>
                <a:gd name="T49" fmla="*/ 203 h 427"/>
                <a:gd name="T50" fmla="*/ 73 w 99"/>
                <a:gd name="T51" fmla="*/ 279 h 427"/>
                <a:gd name="T52" fmla="*/ 33 w 99"/>
                <a:gd name="T53" fmla="*/ 283 h 427"/>
                <a:gd name="T54" fmla="*/ 33 w 99"/>
                <a:gd name="T55" fmla="*/ 331 h 427"/>
                <a:gd name="T56" fmla="*/ 73 w 99"/>
                <a:gd name="T57" fmla="*/ 326 h 427"/>
                <a:gd name="T58" fmla="*/ 73 w 99"/>
                <a:gd name="T59" fmla="*/ 279 h 427"/>
                <a:gd name="T60" fmla="*/ 99 w 99"/>
                <a:gd name="T61" fmla="*/ 5 h 427"/>
                <a:gd name="T62" fmla="*/ 99 w 99"/>
                <a:gd name="T63" fmla="*/ 16 h 427"/>
                <a:gd name="T64" fmla="*/ 0 w 99"/>
                <a:gd name="T65" fmla="*/ 12 h 427"/>
                <a:gd name="T66" fmla="*/ 0 w 99"/>
                <a:gd name="T67" fmla="*/ 0 h 427"/>
                <a:gd name="T68" fmla="*/ 99 w 99"/>
                <a:gd name="T69" fmla="*/ 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427">
                  <a:moveTo>
                    <a:pt x="99" y="409"/>
                  </a:moveTo>
                  <a:lnTo>
                    <a:pt x="69" y="416"/>
                  </a:lnTo>
                  <a:lnTo>
                    <a:pt x="69" y="354"/>
                  </a:lnTo>
                  <a:lnTo>
                    <a:pt x="40" y="359"/>
                  </a:lnTo>
                  <a:lnTo>
                    <a:pt x="40" y="420"/>
                  </a:lnTo>
                  <a:lnTo>
                    <a:pt x="0" y="427"/>
                  </a:lnTo>
                  <a:lnTo>
                    <a:pt x="0" y="24"/>
                  </a:lnTo>
                  <a:lnTo>
                    <a:pt x="99" y="28"/>
                  </a:lnTo>
                  <a:lnTo>
                    <a:pt x="99" y="409"/>
                  </a:lnTo>
                  <a:close/>
                  <a:moveTo>
                    <a:pt x="73" y="54"/>
                  </a:moveTo>
                  <a:lnTo>
                    <a:pt x="73" y="54"/>
                  </a:lnTo>
                  <a:lnTo>
                    <a:pt x="33" y="54"/>
                  </a:lnTo>
                  <a:lnTo>
                    <a:pt x="33" y="101"/>
                  </a:lnTo>
                  <a:lnTo>
                    <a:pt x="73" y="101"/>
                  </a:lnTo>
                  <a:lnTo>
                    <a:pt x="73" y="54"/>
                  </a:lnTo>
                  <a:close/>
                  <a:moveTo>
                    <a:pt x="73" y="130"/>
                  </a:moveTo>
                  <a:lnTo>
                    <a:pt x="33" y="130"/>
                  </a:lnTo>
                  <a:lnTo>
                    <a:pt x="33" y="177"/>
                  </a:lnTo>
                  <a:lnTo>
                    <a:pt x="73" y="175"/>
                  </a:lnTo>
                  <a:lnTo>
                    <a:pt x="73" y="130"/>
                  </a:lnTo>
                  <a:close/>
                  <a:moveTo>
                    <a:pt x="73" y="203"/>
                  </a:moveTo>
                  <a:lnTo>
                    <a:pt x="33" y="205"/>
                  </a:lnTo>
                  <a:lnTo>
                    <a:pt x="33" y="255"/>
                  </a:lnTo>
                  <a:lnTo>
                    <a:pt x="73" y="250"/>
                  </a:lnTo>
                  <a:lnTo>
                    <a:pt x="73" y="203"/>
                  </a:lnTo>
                  <a:close/>
                  <a:moveTo>
                    <a:pt x="73" y="279"/>
                  </a:moveTo>
                  <a:lnTo>
                    <a:pt x="33" y="283"/>
                  </a:lnTo>
                  <a:lnTo>
                    <a:pt x="33" y="331"/>
                  </a:lnTo>
                  <a:lnTo>
                    <a:pt x="73" y="326"/>
                  </a:lnTo>
                  <a:lnTo>
                    <a:pt x="73" y="279"/>
                  </a:lnTo>
                  <a:close/>
                  <a:moveTo>
                    <a:pt x="99" y="5"/>
                  </a:moveTo>
                  <a:lnTo>
                    <a:pt x="99" y="16"/>
                  </a:lnTo>
                  <a:lnTo>
                    <a:pt x="0" y="12"/>
                  </a:lnTo>
                  <a:lnTo>
                    <a:pt x="0" y="0"/>
                  </a:lnTo>
                  <a:lnTo>
                    <a:pt x="9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59" name="Freeform 35"/>
            <p:cNvSpPr>
              <a:spLocks noEditPoints="1"/>
            </p:cNvSpPr>
            <p:nvPr/>
          </p:nvSpPr>
          <p:spPr bwMode="auto">
            <a:xfrm>
              <a:off x="4611688" y="1257301"/>
              <a:ext cx="203200" cy="668338"/>
            </a:xfrm>
            <a:custGeom>
              <a:avLst/>
              <a:gdLst>
                <a:gd name="T0" fmla="*/ 128 w 128"/>
                <a:gd name="T1" fmla="*/ 421 h 421"/>
                <a:gd name="T2" fmla="*/ 8 w 128"/>
                <a:gd name="T3" fmla="*/ 328 h 421"/>
                <a:gd name="T4" fmla="*/ 8 w 128"/>
                <a:gd name="T5" fmla="*/ 52 h 421"/>
                <a:gd name="T6" fmla="*/ 128 w 128"/>
                <a:gd name="T7" fmla="*/ 26 h 421"/>
                <a:gd name="T8" fmla="*/ 128 w 128"/>
                <a:gd name="T9" fmla="*/ 421 h 421"/>
                <a:gd name="T10" fmla="*/ 71 w 128"/>
                <a:gd name="T11" fmla="*/ 76 h 421"/>
                <a:gd name="T12" fmla="*/ 48 w 128"/>
                <a:gd name="T13" fmla="*/ 78 h 421"/>
                <a:gd name="T14" fmla="*/ 48 w 128"/>
                <a:gd name="T15" fmla="*/ 113 h 421"/>
                <a:gd name="T16" fmla="*/ 71 w 128"/>
                <a:gd name="T17" fmla="*/ 116 h 421"/>
                <a:gd name="T18" fmla="*/ 71 w 128"/>
                <a:gd name="T19" fmla="*/ 76 h 421"/>
                <a:gd name="T20" fmla="*/ 71 w 128"/>
                <a:gd name="T21" fmla="*/ 144 h 421"/>
                <a:gd name="T22" fmla="*/ 48 w 128"/>
                <a:gd name="T23" fmla="*/ 142 h 421"/>
                <a:gd name="T24" fmla="*/ 48 w 128"/>
                <a:gd name="T25" fmla="*/ 182 h 421"/>
                <a:gd name="T26" fmla="*/ 71 w 128"/>
                <a:gd name="T27" fmla="*/ 187 h 421"/>
                <a:gd name="T28" fmla="*/ 71 w 128"/>
                <a:gd name="T29" fmla="*/ 144 h 421"/>
                <a:gd name="T30" fmla="*/ 71 w 128"/>
                <a:gd name="T31" fmla="*/ 217 h 421"/>
                <a:gd name="T32" fmla="*/ 48 w 128"/>
                <a:gd name="T33" fmla="*/ 210 h 421"/>
                <a:gd name="T34" fmla="*/ 48 w 128"/>
                <a:gd name="T35" fmla="*/ 250 h 421"/>
                <a:gd name="T36" fmla="*/ 71 w 128"/>
                <a:gd name="T37" fmla="*/ 260 h 421"/>
                <a:gd name="T38" fmla="*/ 71 w 128"/>
                <a:gd name="T39" fmla="*/ 217 h 421"/>
                <a:gd name="T40" fmla="*/ 71 w 128"/>
                <a:gd name="T41" fmla="*/ 288 h 421"/>
                <a:gd name="T42" fmla="*/ 48 w 128"/>
                <a:gd name="T43" fmla="*/ 279 h 421"/>
                <a:gd name="T44" fmla="*/ 48 w 128"/>
                <a:gd name="T45" fmla="*/ 317 h 421"/>
                <a:gd name="T46" fmla="*/ 71 w 128"/>
                <a:gd name="T47" fmla="*/ 331 h 421"/>
                <a:gd name="T48" fmla="*/ 71 w 128"/>
                <a:gd name="T49" fmla="*/ 288 h 421"/>
                <a:gd name="T50" fmla="*/ 128 w 128"/>
                <a:gd name="T51" fmla="*/ 0 h 421"/>
                <a:gd name="T52" fmla="*/ 128 w 128"/>
                <a:gd name="T53" fmla="*/ 12 h 421"/>
                <a:gd name="T54" fmla="*/ 0 w 128"/>
                <a:gd name="T55" fmla="*/ 40 h 421"/>
                <a:gd name="T56" fmla="*/ 0 w 128"/>
                <a:gd name="T57" fmla="*/ 28 h 421"/>
                <a:gd name="T58" fmla="*/ 128 w 128"/>
                <a:gd name="T59"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421">
                  <a:moveTo>
                    <a:pt x="128" y="421"/>
                  </a:moveTo>
                  <a:lnTo>
                    <a:pt x="8" y="328"/>
                  </a:lnTo>
                  <a:lnTo>
                    <a:pt x="8" y="52"/>
                  </a:lnTo>
                  <a:lnTo>
                    <a:pt x="128" y="26"/>
                  </a:lnTo>
                  <a:lnTo>
                    <a:pt x="128" y="421"/>
                  </a:lnTo>
                  <a:close/>
                  <a:moveTo>
                    <a:pt x="71" y="76"/>
                  </a:moveTo>
                  <a:lnTo>
                    <a:pt x="48" y="78"/>
                  </a:lnTo>
                  <a:lnTo>
                    <a:pt x="48" y="113"/>
                  </a:lnTo>
                  <a:lnTo>
                    <a:pt x="71" y="116"/>
                  </a:lnTo>
                  <a:lnTo>
                    <a:pt x="71" y="76"/>
                  </a:lnTo>
                  <a:close/>
                  <a:moveTo>
                    <a:pt x="71" y="144"/>
                  </a:moveTo>
                  <a:lnTo>
                    <a:pt x="48" y="142"/>
                  </a:lnTo>
                  <a:lnTo>
                    <a:pt x="48" y="182"/>
                  </a:lnTo>
                  <a:lnTo>
                    <a:pt x="71" y="187"/>
                  </a:lnTo>
                  <a:lnTo>
                    <a:pt x="71" y="144"/>
                  </a:lnTo>
                  <a:close/>
                  <a:moveTo>
                    <a:pt x="71" y="217"/>
                  </a:moveTo>
                  <a:lnTo>
                    <a:pt x="48" y="210"/>
                  </a:lnTo>
                  <a:lnTo>
                    <a:pt x="48" y="250"/>
                  </a:lnTo>
                  <a:lnTo>
                    <a:pt x="71" y="260"/>
                  </a:lnTo>
                  <a:lnTo>
                    <a:pt x="71" y="217"/>
                  </a:lnTo>
                  <a:close/>
                  <a:moveTo>
                    <a:pt x="71" y="288"/>
                  </a:moveTo>
                  <a:lnTo>
                    <a:pt x="48" y="279"/>
                  </a:lnTo>
                  <a:lnTo>
                    <a:pt x="48" y="317"/>
                  </a:lnTo>
                  <a:lnTo>
                    <a:pt x="71" y="331"/>
                  </a:lnTo>
                  <a:lnTo>
                    <a:pt x="71" y="288"/>
                  </a:lnTo>
                  <a:close/>
                  <a:moveTo>
                    <a:pt x="128" y="0"/>
                  </a:moveTo>
                  <a:lnTo>
                    <a:pt x="128" y="12"/>
                  </a:lnTo>
                  <a:lnTo>
                    <a:pt x="0" y="40"/>
                  </a:lnTo>
                  <a:lnTo>
                    <a:pt x="0" y="28"/>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grpSp>
      <p:grpSp>
        <p:nvGrpSpPr>
          <p:cNvPr id="147" name="Group 146"/>
          <p:cNvGrpSpPr/>
          <p:nvPr/>
        </p:nvGrpSpPr>
        <p:grpSpPr>
          <a:xfrm>
            <a:off x="4998890" y="3901592"/>
            <a:ext cx="221713" cy="199848"/>
            <a:chOff x="4611688" y="1235076"/>
            <a:chExt cx="773113" cy="696913"/>
          </a:xfrm>
          <a:solidFill>
            <a:schemeClr val="bg1"/>
          </a:solidFill>
        </p:grpSpPr>
        <p:sp>
          <p:nvSpPr>
            <p:cNvPr id="148" name="Freeform 32"/>
            <p:cNvSpPr>
              <a:spLocks noEditPoints="1"/>
            </p:cNvSpPr>
            <p:nvPr/>
          </p:nvSpPr>
          <p:spPr bwMode="auto">
            <a:xfrm>
              <a:off x="4837113" y="1254126"/>
              <a:ext cx="187325" cy="677863"/>
            </a:xfrm>
            <a:custGeom>
              <a:avLst/>
              <a:gdLst>
                <a:gd name="T0" fmla="*/ 118 w 118"/>
                <a:gd name="T1" fmla="*/ 4 h 427"/>
                <a:gd name="T2" fmla="*/ 118 w 118"/>
                <a:gd name="T3" fmla="*/ 16 h 427"/>
                <a:gd name="T4" fmla="*/ 0 w 118"/>
                <a:gd name="T5" fmla="*/ 14 h 427"/>
                <a:gd name="T6" fmla="*/ 0 w 118"/>
                <a:gd name="T7" fmla="*/ 0 h 427"/>
                <a:gd name="T8" fmla="*/ 118 w 118"/>
                <a:gd name="T9" fmla="*/ 4 h 427"/>
                <a:gd name="T10" fmla="*/ 118 w 118"/>
                <a:gd name="T11" fmla="*/ 406 h 427"/>
                <a:gd name="T12" fmla="*/ 0 w 118"/>
                <a:gd name="T13" fmla="*/ 427 h 427"/>
                <a:gd name="T14" fmla="*/ 0 w 118"/>
                <a:gd name="T15" fmla="*/ 26 h 427"/>
                <a:gd name="T16" fmla="*/ 118 w 118"/>
                <a:gd name="T17" fmla="*/ 28 h 427"/>
                <a:gd name="T18" fmla="*/ 118 w 118"/>
                <a:gd name="T19" fmla="*/ 406 h 427"/>
                <a:gd name="T20" fmla="*/ 54 w 118"/>
                <a:gd name="T21" fmla="*/ 68 h 427"/>
                <a:gd name="T22" fmla="*/ 21 w 118"/>
                <a:gd name="T23" fmla="*/ 68 h 427"/>
                <a:gd name="T24" fmla="*/ 21 w 118"/>
                <a:gd name="T25" fmla="*/ 118 h 427"/>
                <a:gd name="T26" fmla="*/ 54 w 118"/>
                <a:gd name="T27" fmla="*/ 118 h 427"/>
                <a:gd name="T28" fmla="*/ 54 w 118"/>
                <a:gd name="T29" fmla="*/ 68 h 427"/>
                <a:gd name="T30" fmla="*/ 54 w 118"/>
                <a:gd name="T31" fmla="*/ 149 h 427"/>
                <a:gd name="T32" fmla="*/ 21 w 118"/>
                <a:gd name="T33" fmla="*/ 149 h 427"/>
                <a:gd name="T34" fmla="*/ 21 w 118"/>
                <a:gd name="T35" fmla="*/ 201 h 427"/>
                <a:gd name="T36" fmla="*/ 54 w 118"/>
                <a:gd name="T37" fmla="*/ 201 h 427"/>
                <a:gd name="T38" fmla="*/ 54 w 118"/>
                <a:gd name="T39" fmla="*/ 149 h 427"/>
                <a:gd name="T40" fmla="*/ 54 w 118"/>
                <a:gd name="T41" fmla="*/ 229 h 427"/>
                <a:gd name="T42" fmla="*/ 21 w 118"/>
                <a:gd name="T43" fmla="*/ 231 h 427"/>
                <a:gd name="T44" fmla="*/ 21 w 118"/>
                <a:gd name="T45" fmla="*/ 286 h 427"/>
                <a:gd name="T46" fmla="*/ 54 w 118"/>
                <a:gd name="T47" fmla="*/ 281 h 427"/>
                <a:gd name="T48" fmla="*/ 54 w 118"/>
                <a:gd name="T49" fmla="*/ 229 h 427"/>
                <a:gd name="T50" fmla="*/ 54 w 118"/>
                <a:gd name="T51" fmla="*/ 312 h 427"/>
                <a:gd name="T52" fmla="*/ 21 w 118"/>
                <a:gd name="T53" fmla="*/ 316 h 427"/>
                <a:gd name="T54" fmla="*/ 21 w 118"/>
                <a:gd name="T55" fmla="*/ 368 h 427"/>
                <a:gd name="T56" fmla="*/ 54 w 118"/>
                <a:gd name="T57" fmla="*/ 364 h 427"/>
                <a:gd name="T58" fmla="*/ 54 w 118"/>
                <a:gd name="T59" fmla="*/ 312 h 427"/>
                <a:gd name="T60" fmla="*/ 95 w 118"/>
                <a:gd name="T61" fmla="*/ 68 h 427"/>
                <a:gd name="T62" fmla="*/ 64 w 118"/>
                <a:gd name="T63" fmla="*/ 68 h 427"/>
                <a:gd name="T64" fmla="*/ 64 w 118"/>
                <a:gd name="T65" fmla="*/ 118 h 427"/>
                <a:gd name="T66" fmla="*/ 95 w 118"/>
                <a:gd name="T67" fmla="*/ 118 h 427"/>
                <a:gd name="T68" fmla="*/ 95 w 118"/>
                <a:gd name="T69" fmla="*/ 68 h 427"/>
                <a:gd name="T70" fmla="*/ 95 w 118"/>
                <a:gd name="T71" fmla="*/ 146 h 427"/>
                <a:gd name="T72" fmla="*/ 64 w 118"/>
                <a:gd name="T73" fmla="*/ 149 h 427"/>
                <a:gd name="T74" fmla="*/ 64 w 118"/>
                <a:gd name="T75" fmla="*/ 198 h 427"/>
                <a:gd name="T76" fmla="*/ 95 w 118"/>
                <a:gd name="T77" fmla="*/ 198 h 427"/>
                <a:gd name="T78" fmla="*/ 95 w 118"/>
                <a:gd name="T79" fmla="*/ 146 h 427"/>
                <a:gd name="T80" fmla="*/ 95 w 118"/>
                <a:gd name="T81" fmla="*/ 226 h 427"/>
                <a:gd name="T82" fmla="*/ 64 w 118"/>
                <a:gd name="T83" fmla="*/ 229 h 427"/>
                <a:gd name="T84" fmla="*/ 64 w 118"/>
                <a:gd name="T85" fmla="*/ 281 h 427"/>
                <a:gd name="T86" fmla="*/ 95 w 118"/>
                <a:gd name="T87" fmla="*/ 278 h 427"/>
                <a:gd name="T88" fmla="*/ 95 w 118"/>
                <a:gd name="T89" fmla="*/ 226 h 427"/>
                <a:gd name="T90" fmla="*/ 95 w 118"/>
                <a:gd name="T91" fmla="*/ 307 h 427"/>
                <a:gd name="T92" fmla="*/ 64 w 118"/>
                <a:gd name="T93" fmla="*/ 312 h 427"/>
                <a:gd name="T94" fmla="*/ 64 w 118"/>
                <a:gd name="T95" fmla="*/ 364 h 427"/>
                <a:gd name="T96" fmla="*/ 95 w 118"/>
                <a:gd name="T97" fmla="*/ 359 h 427"/>
                <a:gd name="T98" fmla="*/ 95 w 118"/>
                <a:gd name="T99" fmla="*/ 30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27">
                  <a:moveTo>
                    <a:pt x="118" y="4"/>
                  </a:moveTo>
                  <a:lnTo>
                    <a:pt x="118" y="16"/>
                  </a:lnTo>
                  <a:lnTo>
                    <a:pt x="0" y="14"/>
                  </a:lnTo>
                  <a:lnTo>
                    <a:pt x="0" y="0"/>
                  </a:lnTo>
                  <a:lnTo>
                    <a:pt x="118" y="4"/>
                  </a:lnTo>
                  <a:close/>
                  <a:moveTo>
                    <a:pt x="118" y="406"/>
                  </a:moveTo>
                  <a:lnTo>
                    <a:pt x="0" y="427"/>
                  </a:lnTo>
                  <a:lnTo>
                    <a:pt x="0" y="26"/>
                  </a:lnTo>
                  <a:lnTo>
                    <a:pt x="118" y="28"/>
                  </a:lnTo>
                  <a:lnTo>
                    <a:pt x="118" y="406"/>
                  </a:lnTo>
                  <a:close/>
                  <a:moveTo>
                    <a:pt x="54" y="68"/>
                  </a:moveTo>
                  <a:lnTo>
                    <a:pt x="21" y="68"/>
                  </a:lnTo>
                  <a:lnTo>
                    <a:pt x="21" y="118"/>
                  </a:lnTo>
                  <a:lnTo>
                    <a:pt x="54" y="118"/>
                  </a:lnTo>
                  <a:lnTo>
                    <a:pt x="54" y="68"/>
                  </a:lnTo>
                  <a:close/>
                  <a:moveTo>
                    <a:pt x="54" y="149"/>
                  </a:moveTo>
                  <a:lnTo>
                    <a:pt x="21" y="149"/>
                  </a:lnTo>
                  <a:lnTo>
                    <a:pt x="21" y="201"/>
                  </a:lnTo>
                  <a:lnTo>
                    <a:pt x="54" y="201"/>
                  </a:lnTo>
                  <a:lnTo>
                    <a:pt x="54" y="149"/>
                  </a:lnTo>
                  <a:close/>
                  <a:moveTo>
                    <a:pt x="54" y="229"/>
                  </a:moveTo>
                  <a:lnTo>
                    <a:pt x="21" y="231"/>
                  </a:lnTo>
                  <a:lnTo>
                    <a:pt x="21" y="286"/>
                  </a:lnTo>
                  <a:lnTo>
                    <a:pt x="54" y="281"/>
                  </a:lnTo>
                  <a:lnTo>
                    <a:pt x="54" y="229"/>
                  </a:lnTo>
                  <a:close/>
                  <a:moveTo>
                    <a:pt x="54" y="312"/>
                  </a:moveTo>
                  <a:lnTo>
                    <a:pt x="21" y="316"/>
                  </a:lnTo>
                  <a:lnTo>
                    <a:pt x="21" y="368"/>
                  </a:lnTo>
                  <a:lnTo>
                    <a:pt x="54" y="364"/>
                  </a:lnTo>
                  <a:lnTo>
                    <a:pt x="54" y="312"/>
                  </a:lnTo>
                  <a:close/>
                  <a:moveTo>
                    <a:pt x="95" y="68"/>
                  </a:moveTo>
                  <a:lnTo>
                    <a:pt x="64" y="68"/>
                  </a:lnTo>
                  <a:lnTo>
                    <a:pt x="64" y="118"/>
                  </a:lnTo>
                  <a:lnTo>
                    <a:pt x="95" y="118"/>
                  </a:lnTo>
                  <a:lnTo>
                    <a:pt x="95" y="68"/>
                  </a:lnTo>
                  <a:close/>
                  <a:moveTo>
                    <a:pt x="95" y="146"/>
                  </a:moveTo>
                  <a:lnTo>
                    <a:pt x="64" y="149"/>
                  </a:lnTo>
                  <a:lnTo>
                    <a:pt x="64" y="198"/>
                  </a:lnTo>
                  <a:lnTo>
                    <a:pt x="95" y="198"/>
                  </a:lnTo>
                  <a:lnTo>
                    <a:pt x="95" y="146"/>
                  </a:lnTo>
                  <a:close/>
                  <a:moveTo>
                    <a:pt x="95" y="226"/>
                  </a:moveTo>
                  <a:lnTo>
                    <a:pt x="64" y="229"/>
                  </a:lnTo>
                  <a:lnTo>
                    <a:pt x="64" y="281"/>
                  </a:lnTo>
                  <a:lnTo>
                    <a:pt x="95" y="278"/>
                  </a:lnTo>
                  <a:lnTo>
                    <a:pt x="95" y="226"/>
                  </a:lnTo>
                  <a:close/>
                  <a:moveTo>
                    <a:pt x="95" y="307"/>
                  </a:moveTo>
                  <a:lnTo>
                    <a:pt x="64" y="312"/>
                  </a:lnTo>
                  <a:lnTo>
                    <a:pt x="64" y="364"/>
                  </a:lnTo>
                  <a:lnTo>
                    <a:pt x="95" y="359"/>
                  </a:lnTo>
                  <a:lnTo>
                    <a:pt x="95"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49" name="Freeform 33"/>
            <p:cNvSpPr>
              <a:spLocks noEditPoints="1"/>
            </p:cNvSpPr>
            <p:nvPr/>
          </p:nvSpPr>
          <p:spPr bwMode="auto">
            <a:xfrm>
              <a:off x="5219701" y="1268413"/>
              <a:ext cx="165100" cy="600075"/>
            </a:xfrm>
            <a:custGeom>
              <a:avLst/>
              <a:gdLst>
                <a:gd name="T0" fmla="*/ 92 w 104"/>
                <a:gd name="T1" fmla="*/ 362 h 378"/>
                <a:gd name="T2" fmla="*/ 0 w 104"/>
                <a:gd name="T3" fmla="*/ 378 h 378"/>
                <a:gd name="T4" fmla="*/ 0 w 104"/>
                <a:gd name="T5" fmla="*/ 24 h 378"/>
                <a:gd name="T6" fmla="*/ 92 w 104"/>
                <a:gd name="T7" fmla="*/ 26 h 378"/>
                <a:gd name="T8" fmla="*/ 92 w 104"/>
                <a:gd name="T9" fmla="*/ 362 h 378"/>
                <a:gd name="T10" fmla="*/ 45 w 104"/>
                <a:gd name="T11" fmla="*/ 64 h 378"/>
                <a:gd name="T12" fmla="*/ 19 w 104"/>
                <a:gd name="T13" fmla="*/ 62 h 378"/>
                <a:gd name="T14" fmla="*/ 19 w 104"/>
                <a:gd name="T15" fmla="*/ 106 h 378"/>
                <a:gd name="T16" fmla="*/ 45 w 104"/>
                <a:gd name="T17" fmla="*/ 106 h 378"/>
                <a:gd name="T18" fmla="*/ 45 w 104"/>
                <a:gd name="T19" fmla="*/ 64 h 378"/>
                <a:gd name="T20" fmla="*/ 45 w 104"/>
                <a:gd name="T21" fmla="*/ 132 h 378"/>
                <a:gd name="T22" fmla="*/ 19 w 104"/>
                <a:gd name="T23" fmla="*/ 132 h 378"/>
                <a:gd name="T24" fmla="*/ 19 w 104"/>
                <a:gd name="T25" fmla="*/ 180 h 378"/>
                <a:gd name="T26" fmla="*/ 45 w 104"/>
                <a:gd name="T27" fmla="*/ 177 h 378"/>
                <a:gd name="T28" fmla="*/ 45 w 104"/>
                <a:gd name="T29" fmla="*/ 132 h 378"/>
                <a:gd name="T30" fmla="*/ 45 w 104"/>
                <a:gd name="T31" fmla="*/ 203 h 378"/>
                <a:gd name="T32" fmla="*/ 19 w 104"/>
                <a:gd name="T33" fmla="*/ 206 h 378"/>
                <a:gd name="T34" fmla="*/ 19 w 104"/>
                <a:gd name="T35" fmla="*/ 253 h 378"/>
                <a:gd name="T36" fmla="*/ 45 w 104"/>
                <a:gd name="T37" fmla="*/ 248 h 378"/>
                <a:gd name="T38" fmla="*/ 45 w 104"/>
                <a:gd name="T39" fmla="*/ 203 h 378"/>
                <a:gd name="T40" fmla="*/ 45 w 104"/>
                <a:gd name="T41" fmla="*/ 277 h 378"/>
                <a:gd name="T42" fmla="*/ 19 w 104"/>
                <a:gd name="T43" fmla="*/ 279 h 378"/>
                <a:gd name="T44" fmla="*/ 19 w 104"/>
                <a:gd name="T45" fmla="*/ 324 h 378"/>
                <a:gd name="T46" fmla="*/ 45 w 104"/>
                <a:gd name="T47" fmla="*/ 321 h 378"/>
                <a:gd name="T48" fmla="*/ 45 w 104"/>
                <a:gd name="T49" fmla="*/ 277 h 378"/>
                <a:gd name="T50" fmla="*/ 73 w 104"/>
                <a:gd name="T51" fmla="*/ 64 h 378"/>
                <a:gd name="T52" fmla="*/ 52 w 104"/>
                <a:gd name="T53" fmla="*/ 64 h 378"/>
                <a:gd name="T54" fmla="*/ 52 w 104"/>
                <a:gd name="T55" fmla="*/ 106 h 378"/>
                <a:gd name="T56" fmla="*/ 73 w 104"/>
                <a:gd name="T57" fmla="*/ 106 h 378"/>
                <a:gd name="T58" fmla="*/ 73 w 104"/>
                <a:gd name="T59" fmla="*/ 64 h 378"/>
                <a:gd name="T60" fmla="*/ 73 w 104"/>
                <a:gd name="T61" fmla="*/ 130 h 378"/>
                <a:gd name="T62" fmla="*/ 52 w 104"/>
                <a:gd name="T63" fmla="*/ 132 h 378"/>
                <a:gd name="T64" fmla="*/ 52 w 104"/>
                <a:gd name="T65" fmla="*/ 177 h 378"/>
                <a:gd name="T66" fmla="*/ 73 w 104"/>
                <a:gd name="T67" fmla="*/ 175 h 378"/>
                <a:gd name="T68" fmla="*/ 73 w 104"/>
                <a:gd name="T69" fmla="*/ 130 h 378"/>
                <a:gd name="T70" fmla="*/ 73 w 104"/>
                <a:gd name="T71" fmla="*/ 201 h 378"/>
                <a:gd name="T72" fmla="*/ 52 w 104"/>
                <a:gd name="T73" fmla="*/ 203 h 378"/>
                <a:gd name="T74" fmla="*/ 52 w 104"/>
                <a:gd name="T75" fmla="*/ 248 h 378"/>
                <a:gd name="T76" fmla="*/ 73 w 104"/>
                <a:gd name="T77" fmla="*/ 246 h 378"/>
                <a:gd name="T78" fmla="*/ 73 w 104"/>
                <a:gd name="T79" fmla="*/ 201 h 378"/>
                <a:gd name="T80" fmla="*/ 73 w 104"/>
                <a:gd name="T81" fmla="*/ 272 h 378"/>
                <a:gd name="T82" fmla="*/ 52 w 104"/>
                <a:gd name="T83" fmla="*/ 274 h 378"/>
                <a:gd name="T84" fmla="*/ 52 w 104"/>
                <a:gd name="T85" fmla="*/ 319 h 378"/>
                <a:gd name="T86" fmla="*/ 73 w 104"/>
                <a:gd name="T87" fmla="*/ 317 h 378"/>
                <a:gd name="T88" fmla="*/ 73 w 104"/>
                <a:gd name="T89" fmla="*/ 272 h 378"/>
                <a:gd name="T90" fmla="*/ 104 w 104"/>
                <a:gd name="T91" fmla="*/ 5 h 378"/>
                <a:gd name="T92" fmla="*/ 104 w 104"/>
                <a:gd name="T93" fmla="*/ 14 h 378"/>
                <a:gd name="T94" fmla="*/ 0 w 104"/>
                <a:gd name="T95" fmla="*/ 12 h 378"/>
                <a:gd name="T96" fmla="*/ 0 w 104"/>
                <a:gd name="T97" fmla="*/ 0 h 378"/>
                <a:gd name="T98" fmla="*/ 104 w 104"/>
                <a:gd name="T99" fmla="*/ 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378">
                  <a:moveTo>
                    <a:pt x="92" y="362"/>
                  </a:moveTo>
                  <a:lnTo>
                    <a:pt x="0" y="378"/>
                  </a:lnTo>
                  <a:lnTo>
                    <a:pt x="0" y="24"/>
                  </a:lnTo>
                  <a:lnTo>
                    <a:pt x="92" y="26"/>
                  </a:lnTo>
                  <a:lnTo>
                    <a:pt x="92" y="362"/>
                  </a:lnTo>
                  <a:close/>
                  <a:moveTo>
                    <a:pt x="45" y="64"/>
                  </a:moveTo>
                  <a:lnTo>
                    <a:pt x="19" y="62"/>
                  </a:lnTo>
                  <a:lnTo>
                    <a:pt x="19" y="106"/>
                  </a:lnTo>
                  <a:lnTo>
                    <a:pt x="45" y="106"/>
                  </a:lnTo>
                  <a:lnTo>
                    <a:pt x="45" y="64"/>
                  </a:lnTo>
                  <a:close/>
                  <a:moveTo>
                    <a:pt x="45" y="132"/>
                  </a:moveTo>
                  <a:lnTo>
                    <a:pt x="19" y="132"/>
                  </a:lnTo>
                  <a:lnTo>
                    <a:pt x="19" y="180"/>
                  </a:lnTo>
                  <a:lnTo>
                    <a:pt x="45" y="177"/>
                  </a:lnTo>
                  <a:lnTo>
                    <a:pt x="45" y="132"/>
                  </a:lnTo>
                  <a:close/>
                  <a:moveTo>
                    <a:pt x="45" y="203"/>
                  </a:moveTo>
                  <a:lnTo>
                    <a:pt x="19" y="206"/>
                  </a:lnTo>
                  <a:lnTo>
                    <a:pt x="19" y="253"/>
                  </a:lnTo>
                  <a:lnTo>
                    <a:pt x="45" y="248"/>
                  </a:lnTo>
                  <a:lnTo>
                    <a:pt x="45" y="203"/>
                  </a:lnTo>
                  <a:close/>
                  <a:moveTo>
                    <a:pt x="45" y="277"/>
                  </a:moveTo>
                  <a:lnTo>
                    <a:pt x="19" y="279"/>
                  </a:lnTo>
                  <a:lnTo>
                    <a:pt x="19" y="324"/>
                  </a:lnTo>
                  <a:lnTo>
                    <a:pt x="45" y="321"/>
                  </a:lnTo>
                  <a:lnTo>
                    <a:pt x="45" y="277"/>
                  </a:lnTo>
                  <a:close/>
                  <a:moveTo>
                    <a:pt x="73" y="64"/>
                  </a:moveTo>
                  <a:lnTo>
                    <a:pt x="52" y="64"/>
                  </a:lnTo>
                  <a:lnTo>
                    <a:pt x="52" y="106"/>
                  </a:lnTo>
                  <a:lnTo>
                    <a:pt x="73" y="106"/>
                  </a:lnTo>
                  <a:lnTo>
                    <a:pt x="73" y="64"/>
                  </a:lnTo>
                  <a:close/>
                  <a:moveTo>
                    <a:pt x="73" y="130"/>
                  </a:moveTo>
                  <a:lnTo>
                    <a:pt x="52" y="132"/>
                  </a:lnTo>
                  <a:lnTo>
                    <a:pt x="52" y="177"/>
                  </a:lnTo>
                  <a:lnTo>
                    <a:pt x="73" y="175"/>
                  </a:lnTo>
                  <a:lnTo>
                    <a:pt x="73" y="130"/>
                  </a:lnTo>
                  <a:close/>
                  <a:moveTo>
                    <a:pt x="73" y="201"/>
                  </a:moveTo>
                  <a:lnTo>
                    <a:pt x="52" y="203"/>
                  </a:lnTo>
                  <a:lnTo>
                    <a:pt x="52" y="248"/>
                  </a:lnTo>
                  <a:lnTo>
                    <a:pt x="73" y="246"/>
                  </a:lnTo>
                  <a:lnTo>
                    <a:pt x="73" y="201"/>
                  </a:lnTo>
                  <a:close/>
                  <a:moveTo>
                    <a:pt x="73" y="272"/>
                  </a:moveTo>
                  <a:lnTo>
                    <a:pt x="52" y="274"/>
                  </a:lnTo>
                  <a:lnTo>
                    <a:pt x="52" y="319"/>
                  </a:lnTo>
                  <a:lnTo>
                    <a:pt x="73" y="317"/>
                  </a:lnTo>
                  <a:lnTo>
                    <a:pt x="73" y="272"/>
                  </a:lnTo>
                  <a:close/>
                  <a:moveTo>
                    <a:pt x="104" y="5"/>
                  </a:moveTo>
                  <a:lnTo>
                    <a:pt x="104" y="14"/>
                  </a:lnTo>
                  <a:lnTo>
                    <a:pt x="0" y="12"/>
                  </a:lnTo>
                  <a:lnTo>
                    <a:pt x="0" y="0"/>
                  </a:lnTo>
                  <a:lnTo>
                    <a:pt x="10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50" name="Freeform 34"/>
            <p:cNvSpPr>
              <a:spLocks noEditPoints="1"/>
            </p:cNvSpPr>
            <p:nvPr/>
          </p:nvSpPr>
          <p:spPr bwMode="auto">
            <a:xfrm>
              <a:off x="5043488" y="1235076"/>
              <a:ext cx="157163" cy="677863"/>
            </a:xfrm>
            <a:custGeom>
              <a:avLst/>
              <a:gdLst>
                <a:gd name="T0" fmla="*/ 99 w 99"/>
                <a:gd name="T1" fmla="*/ 409 h 427"/>
                <a:gd name="T2" fmla="*/ 69 w 99"/>
                <a:gd name="T3" fmla="*/ 416 h 427"/>
                <a:gd name="T4" fmla="*/ 69 w 99"/>
                <a:gd name="T5" fmla="*/ 354 h 427"/>
                <a:gd name="T6" fmla="*/ 40 w 99"/>
                <a:gd name="T7" fmla="*/ 359 h 427"/>
                <a:gd name="T8" fmla="*/ 40 w 99"/>
                <a:gd name="T9" fmla="*/ 420 h 427"/>
                <a:gd name="T10" fmla="*/ 0 w 99"/>
                <a:gd name="T11" fmla="*/ 427 h 427"/>
                <a:gd name="T12" fmla="*/ 0 w 99"/>
                <a:gd name="T13" fmla="*/ 24 h 427"/>
                <a:gd name="T14" fmla="*/ 99 w 99"/>
                <a:gd name="T15" fmla="*/ 28 h 427"/>
                <a:gd name="T16" fmla="*/ 99 w 99"/>
                <a:gd name="T17" fmla="*/ 409 h 427"/>
                <a:gd name="T18" fmla="*/ 73 w 99"/>
                <a:gd name="T19" fmla="*/ 54 h 427"/>
                <a:gd name="T20" fmla="*/ 73 w 99"/>
                <a:gd name="T21" fmla="*/ 54 h 427"/>
                <a:gd name="T22" fmla="*/ 33 w 99"/>
                <a:gd name="T23" fmla="*/ 54 h 427"/>
                <a:gd name="T24" fmla="*/ 33 w 99"/>
                <a:gd name="T25" fmla="*/ 101 h 427"/>
                <a:gd name="T26" fmla="*/ 73 w 99"/>
                <a:gd name="T27" fmla="*/ 101 h 427"/>
                <a:gd name="T28" fmla="*/ 73 w 99"/>
                <a:gd name="T29" fmla="*/ 54 h 427"/>
                <a:gd name="T30" fmla="*/ 73 w 99"/>
                <a:gd name="T31" fmla="*/ 130 h 427"/>
                <a:gd name="T32" fmla="*/ 33 w 99"/>
                <a:gd name="T33" fmla="*/ 130 h 427"/>
                <a:gd name="T34" fmla="*/ 33 w 99"/>
                <a:gd name="T35" fmla="*/ 177 h 427"/>
                <a:gd name="T36" fmla="*/ 73 w 99"/>
                <a:gd name="T37" fmla="*/ 175 h 427"/>
                <a:gd name="T38" fmla="*/ 73 w 99"/>
                <a:gd name="T39" fmla="*/ 130 h 427"/>
                <a:gd name="T40" fmla="*/ 73 w 99"/>
                <a:gd name="T41" fmla="*/ 203 h 427"/>
                <a:gd name="T42" fmla="*/ 33 w 99"/>
                <a:gd name="T43" fmla="*/ 205 h 427"/>
                <a:gd name="T44" fmla="*/ 33 w 99"/>
                <a:gd name="T45" fmla="*/ 255 h 427"/>
                <a:gd name="T46" fmla="*/ 73 w 99"/>
                <a:gd name="T47" fmla="*/ 250 h 427"/>
                <a:gd name="T48" fmla="*/ 73 w 99"/>
                <a:gd name="T49" fmla="*/ 203 h 427"/>
                <a:gd name="T50" fmla="*/ 73 w 99"/>
                <a:gd name="T51" fmla="*/ 279 h 427"/>
                <a:gd name="T52" fmla="*/ 33 w 99"/>
                <a:gd name="T53" fmla="*/ 283 h 427"/>
                <a:gd name="T54" fmla="*/ 33 w 99"/>
                <a:gd name="T55" fmla="*/ 331 h 427"/>
                <a:gd name="T56" fmla="*/ 73 w 99"/>
                <a:gd name="T57" fmla="*/ 326 h 427"/>
                <a:gd name="T58" fmla="*/ 73 w 99"/>
                <a:gd name="T59" fmla="*/ 279 h 427"/>
                <a:gd name="T60" fmla="*/ 99 w 99"/>
                <a:gd name="T61" fmla="*/ 5 h 427"/>
                <a:gd name="T62" fmla="*/ 99 w 99"/>
                <a:gd name="T63" fmla="*/ 16 h 427"/>
                <a:gd name="T64" fmla="*/ 0 w 99"/>
                <a:gd name="T65" fmla="*/ 12 h 427"/>
                <a:gd name="T66" fmla="*/ 0 w 99"/>
                <a:gd name="T67" fmla="*/ 0 h 427"/>
                <a:gd name="T68" fmla="*/ 99 w 99"/>
                <a:gd name="T69" fmla="*/ 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427">
                  <a:moveTo>
                    <a:pt x="99" y="409"/>
                  </a:moveTo>
                  <a:lnTo>
                    <a:pt x="69" y="416"/>
                  </a:lnTo>
                  <a:lnTo>
                    <a:pt x="69" y="354"/>
                  </a:lnTo>
                  <a:lnTo>
                    <a:pt x="40" y="359"/>
                  </a:lnTo>
                  <a:lnTo>
                    <a:pt x="40" y="420"/>
                  </a:lnTo>
                  <a:lnTo>
                    <a:pt x="0" y="427"/>
                  </a:lnTo>
                  <a:lnTo>
                    <a:pt x="0" y="24"/>
                  </a:lnTo>
                  <a:lnTo>
                    <a:pt x="99" y="28"/>
                  </a:lnTo>
                  <a:lnTo>
                    <a:pt x="99" y="409"/>
                  </a:lnTo>
                  <a:close/>
                  <a:moveTo>
                    <a:pt x="73" y="54"/>
                  </a:moveTo>
                  <a:lnTo>
                    <a:pt x="73" y="54"/>
                  </a:lnTo>
                  <a:lnTo>
                    <a:pt x="33" y="54"/>
                  </a:lnTo>
                  <a:lnTo>
                    <a:pt x="33" y="101"/>
                  </a:lnTo>
                  <a:lnTo>
                    <a:pt x="73" y="101"/>
                  </a:lnTo>
                  <a:lnTo>
                    <a:pt x="73" y="54"/>
                  </a:lnTo>
                  <a:close/>
                  <a:moveTo>
                    <a:pt x="73" y="130"/>
                  </a:moveTo>
                  <a:lnTo>
                    <a:pt x="33" y="130"/>
                  </a:lnTo>
                  <a:lnTo>
                    <a:pt x="33" y="177"/>
                  </a:lnTo>
                  <a:lnTo>
                    <a:pt x="73" y="175"/>
                  </a:lnTo>
                  <a:lnTo>
                    <a:pt x="73" y="130"/>
                  </a:lnTo>
                  <a:close/>
                  <a:moveTo>
                    <a:pt x="73" y="203"/>
                  </a:moveTo>
                  <a:lnTo>
                    <a:pt x="33" y="205"/>
                  </a:lnTo>
                  <a:lnTo>
                    <a:pt x="33" y="255"/>
                  </a:lnTo>
                  <a:lnTo>
                    <a:pt x="73" y="250"/>
                  </a:lnTo>
                  <a:lnTo>
                    <a:pt x="73" y="203"/>
                  </a:lnTo>
                  <a:close/>
                  <a:moveTo>
                    <a:pt x="73" y="279"/>
                  </a:moveTo>
                  <a:lnTo>
                    <a:pt x="33" y="283"/>
                  </a:lnTo>
                  <a:lnTo>
                    <a:pt x="33" y="331"/>
                  </a:lnTo>
                  <a:lnTo>
                    <a:pt x="73" y="326"/>
                  </a:lnTo>
                  <a:lnTo>
                    <a:pt x="73" y="279"/>
                  </a:lnTo>
                  <a:close/>
                  <a:moveTo>
                    <a:pt x="99" y="5"/>
                  </a:moveTo>
                  <a:lnTo>
                    <a:pt x="99" y="16"/>
                  </a:lnTo>
                  <a:lnTo>
                    <a:pt x="0" y="12"/>
                  </a:lnTo>
                  <a:lnTo>
                    <a:pt x="0" y="0"/>
                  </a:lnTo>
                  <a:lnTo>
                    <a:pt x="9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sp>
          <p:nvSpPr>
            <p:cNvPr id="151" name="Freeform 35"/>
            <p:cNvSpPr>
              <a:spLocks noEditPoints="1"/>
            </p:cNvSpPr>
            <p:nvPr/>
          </p:nvSpPr>
          <p:spPr bwMode="auto">
            <a:xfrm>
              <a:off x="4611688" y="1257301"/>
              <a:ext cx="203200" cy="668338"/>
            </a:xfrm>
            <a:custGeom>
              <a:avLst/>
              <a:gdLst>
                <a:gd name="T0" fmla="*/ 128 w 128"/>
                <a:gd name="T1" fmla="*/ 421 h 421"/>
                <a:gd name="T2" fmla="*/ 8 w 128"/>
                <a:gd name="T3" fmla="*/ 328 h 421"/>
                <a:gd name="T4" fmla="*/ 8 w 128"/>
                <a:gd name="T5" fmla="*/ 52 h 421"/>
                <a:gd name="T6" fmla="*/ 128 w 128"/>
                <a:gd name="T7" fmla="*/ 26 h 421"/>
                <a:gd name="T8" fmla="*/ 128 w 128"/>
                <a:gd name="T9" fmla="*/ 421 h 421"/>
                <a:gd name="T10" fmla="*/ 71 w 128"/>
                <a:gd name="T11" fmla="*/ 76 h 421"/>
                <a:gd name="T12" fmla="*/ 48 w 128"/>
                <a:gd name="T13" fmla="*/ 78 h 421"/>
                <a:gd name="T14" fmla="*/ 48 w 128"/>
                <a:gd name="T15" fmla="*/ 113 h 421"/>
                <a:gd name="T16" fmla="*/ 71 w 128"/>
                <a:gd name="T17" fmla="*/ 116 h 421"/>
                <a:gd name="T18" fmla="*/ 71 w 128"/>
                <a:gd name="T19" fmla="*/ 76 h 421"/>
                <a:gd name="T20" fmla="*/ 71 w 128"/>
                <a:gd name="T21" fmla="*/ 144 h 421"/>
                <a:gd name="T22" fmla="*/ 48 w 128"/>
                <a:gd name="T23" fmla="*/ 142 h 421"/>
                <a:gd name="T24" fmla="*/ 48 w 128"/>
                <a:gd name="T25" fmla="*/ 182 h 421"/>
                <a:gd name="T26" fmla="*/ 71 w 128"/>
                <a:gd name="T27" fmla="*/ 187 h 421"/>
                <a:gd name="T28" fmla="*/ 71 w 128"/>
                <a:gd name="T29" fmla="*/ 144 h 421"/>
                <a:gd name="T30" fmla="*/ 71 w 128"/>
                <a:gd name="T31" fmla="*/ 217 h 421"/>
                <a:gd name="T32" fmla="*/ 48 w 128"/>
                <a:gd name="T33" fmla="*/ 210 h 421"/>
                <a:gd name="T34" fmla="*/ 48 w 128"/>
                <a:gd name="T35" fmla="*/ 250 h 421"/>
                <a:gd name="T36" fmla="*/ 71 w 128"/>
                <a:gd name="T37" fmla="*/ 260 h 421"/>
                <a:gd name="T38" fmla="*/ 71 w 128"/>
                <a:gd name="T39" fmla="*/ 217 h 421"/>
                <a:gd name="T40" fmla="*/ 71 w 128"/>
                <a:gd name="T41" fmla="*/ 288 h 421"/>
                <a:gd name="T42" fmla="*/ 48 w 128"/>
                <a:gd name="T43" fmla="*/ 279 h 421"/>
                <a:gd name="T44" fmla="*/ 48 w 128"/>
                <a:gd name="T45" fmla="*/ 317 h 421"/>
                <a:gd name="T46" fmla="*/ 71 w 128"/>
                <a:gd name="T47" fmla="*/ 331 h 421"/>
                <a:gd name="T48" fmla="*/ 71 w 128"/>
                <a:gd name="T49" fmla="*/ 288 h 421"/>
                <a:gd name="T50" fmla="*/ 128 w 128"/>
                <a:gd name="T51" fmla="*/ 0 h 421"/>
                <a:gd name="T52" fmla="*/ 128 w 128"/>
                <a:gd name="T53" fmla="*/ 12 h 421"/>
                <a:gd name="T54" fmla="*/ 0 w 128"/>
                <a:gd name="T55" fmla="*/ 40 h 421"/>
                <a:gd name="T56" fmla="*/ 0 w 128"/>
                <a:gd name="T57" fmla="*/ 28 h 421"/>
                <a:gd name="T58" fmla="*/ 128 w 128"/>
                <a:gd name="T59"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421">
                  <a:moveTo>
                    <a:pt x="128" y="421"/>
                  </a:moveTo>
                  <a:lnTo>
                    <a:pt x="8" y="328"/>
                  </a:lnTo>
                  <a:lnTo>
                    <a:pt x="8" y="52"/>
                  </a:lnTo>
                  <a:lnTo>
                    <a:pt x="128" y="26"/>
                  </a:lnTo>
                  <a:lnTo>
                    <a:pt x="128" y="421"/>
                  </a:lnTo>
                  <a:close/>
                  <a:moveTo>
                    <a:pt x="71" y="76"/>
                  </a:moveTo>
                  <a:lnTo>
                    <a:pt x="48" y="78"/>
                  </a:lnTo>
                  <a:lnTo>
                    <a:pt x="48" y="113"/>
                  </a:lnTo>
                  <a:lnTo>
                    <a:pt x="71" y="116"/>
                  </a:lnTo>
                  <a:lnTo>
                    <a:pt x="71" y="76"/>
                  </a:lnTo>
                  <a:close/>
                  <a:moveTo>
                    <a:pt x="71" y="144"/>
                  </a:moveTo>
                  <a:lnTo>
                    <a:pt x="48" y="142"/>
                  </a:lnTo>
                  <a:lnTo>
                    <a:pt x="48" y="182"/>
                  </a:lnTo>
                  <a:lnTo>
                    <a:pt x="71" y="187"/>
                  </a:lnTo>
                  <a:lnTo>
                    <a:pt x="71" y="144"/>
                  </a:lnTo>
                  <a:close/>
                  <a:moveTo>
                    <a:pt x="71" y="217"/>
                  </a:moveTo>
                  <a:lnTo>
                    <a:pt x="48" y="210"/>
                  </a:lnTo>
                  <a:lnTo>
                    <a:pt x="48" y="250"/>
                  </a:lnTo>
                  <a:lnTo>
                    <a:pt x="71" y="260"/>
                  </a:lnTo>
                  <a:lnTo>
                    <a:pt x="71" y="217"/>
                  </a:lnTo>
                  <a:close/>
                  <a:moveTo>
                    <a:pt x="71" y="288"/>
                  </a:moveTo>
                  <a:lnTo>
                    <a:pt x="48" y="279"/>
                  </a:lnTo>
                  <a:lnTo>
                    <a:pt x="48" y="317"/>
                  </a:lnTo>
                  <a:lnTo>
                    <a:pt x="71" y="331"/>
                  </a:lnTo>
                  <a:lnTo>
                    <a:pt x="71" y="288"/>
                  </a:lnTo>
                  <a:close/>
                  <a:moveTo>
                    <a:pt x="128" y="0"/>
                  </a:moveTo>
                  <a:lnTo>
                    <a:pt x="128" y="12"/>
                  </a:lnTo>
                  <a:lnTo>
                    <a:pt x="0" y="40"/>
                  </a:lnTo>
                  <a:lnTo>
                    <a:pt x="0" y="28"/>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kern="1200">
                <a:latin typeface="Arial" charset="0"/>
                <a:ea typeface="+mn-ea"/>
                <a:cs typeface="+mn-cs"/>
              </a:endParaRPr>
            </a:p>
          </p:txBody>
        </p:sp>
      </p:grpSp>
    </p:spTree>
    <p:extLst>
      <p:ext uri="{BB962C8B-B14F-4D97-AF65-F5344CB8AC3E}">
        <p14:creationId xmlns:p14="http://schemas.microsoft.com/office/powerpoint/2010/main" val="2090842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Object 69" hidden="1"/>
          <p:cNvGraphicFramePr>
            <a:graphicFrameLocks noChangeAspect="1"/>
          </p:cNvGraphicFramePr>
          <p:nvPr>
            <p:custDataLst>
              <p:tags r:id="rId2"/>
            </p:custDataLst>
            <p:extLst>
              <p:ext uri="{D42A27DB-BD31-4B8C-83A1-F6EECF244321}">
                <p14:modId xmlns:p14="http://schemas.microsoft.com/office/powerpoint/2010/main" val="1878278775"/>
              </p:ext>
            </p:extLst>
          </p:nvPr>
        </p:nvGraphicFramePr>
        <p:xfrm>
          <a:off x="1893" y="1825"/>
          <a:ext cx="1619" cy="1619"/>
        </p:xfrm>
        <a:graphic>
          <a:graphicData uri="http://schemas.openxmlformats.org/presentationml/2006/ole">
            <mc:AlternateContent xmlns:mc="http://schemas.openxmlformats.org/markup-compatibility/2006">
              <mc:Choice xmlns:v="urn:schemas-microsoft-com:vml" Requires="v">
                <p:oleObj spid="_x0000_s6160" name="think-cell Slide" r:id="rId14" imgW="516" imgH="513" progId="TCLayout.ActiveDocument.1">
                  <p:embed/>
                </p:oleObj>
              </mc:Choice>
              <mc:Fallback>
                <p:oleObj name="think-cell Slide" r:id="rId14" imgW="516" imgH="513" progId="TCLayout.ActiveDocument.1">
                  <p:embed/>
                  <p:pic>
                    <p:nvPicPr>
                      <p:cNvPr id="0" name=""/>
                      <p:cNvPicPr/>
                      <p:nvPr/>
                    </p:nvPicPr>
                    <p:blipFill>
                      <a:blip r:embed="rId15"/>
                      <a:stretch>
                        <a:fillRect/>
                      </a:stretch>
                    </p:blipFill>
                    <p:spPr>
                      <a:xfrm>
                        <a:off x="1893" y="1825"/>
                        <a:ext cx="1619" cy="1619"/>
                      </a:xfrm>
                      <a:prstGeom prst="rect">
                        <a:avLst/>
                      </a:prstGeom>
                    </p:spPr>
                  </p:pic>
                </p:oleObj>
              </mc:Fallback>
            </mc:AlternateContent>
          </a:graphicData>
        </a:graphic>
      </p:graphicFrame>
      <p:sp>
        <p:nvSpPr>
          <p:cNvPr id="4" name="Rectangle 3" hidden="1"/>
          <p:cNvSpPr/>
          <p:nvPr>
            <p:custDataLst>
              <p:tags r:id="rId3"/>
            </p:custDataLst>
          </p:nvPr>
        </p:nvSpPr>
        <p:spPr bwMode="auto">
          <a:xfrm>
            <a:off x="270" y="203"/>
            <a:ext cx="161974" cy="16196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kern="1200" dirty="0" err="1">
              <a:solidFill>
                <a:srgbClr val="000000"/>
              </a:solidFill>
              <a:sym typeface="Arial" panose="020B0604020202020204" pitchFamily="34" charset="0"/>
            </a:endParaRPr>
          </a:p>
        </p:txBody>
      </p:sp>
      <p:sp>
        <p:nvSpPr>
          <p:cNvPr id="38" name="Rectangle 37"/>
          <p:cNvSpPr>
            <a:spLocks/>
          </p:cNvSpPr>
          <p:nvPr/>
        </p:nvSpPr>
        <p:spPr>
          <a:xfrm>
            <a:off x="87736" y="1022561"/>
            <a:ext cx="8985574" cy="504867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200" kern="1200" dirty="0" err="1">
              <a:solidFill>
                <a:srgbClr val="000000"/>
              </a:solidFill>
            </a:endParaRPr>
          </a:p>
        </p:txBody>
      </p:sp>
      <p:grpSp>
        <p:nvGrpSpPr>
          <p:cNvPr id="72" name="ACET 12"/>
          <p:cNvGrpSpPr>
            <a:grpSpLocks/>
          </p:cNvGrpSpPr>
          <p:nvPr/>
        </p:nvGrpSpPr>
        <p:grpSpPr bwMode="auto">
          <a:xfrm>
            <a:off x="346896" y="1239244"/>
            <a:ext cx="4866829" cy="207316"/>
            <a:chOff x="915" y="806"/>
            <a:chExt cx="2686" cy="128"/>
          </a:xfrm>
        </p:grpSpPr>
        <p:cxnSp>
          <p:nvCxnSpPr>
            <p:cNvPr id="73" name="AutoShape 249"/>
            <p:cNvCxnSpPr>
              <a:cxnSpLocks noChangeShapeType="1"/>
              <a:stCxn id="74" idx="4"/>
              <a:endCxn id="74" idx="6"/>
            </p:cNvCxnSpPr>
            <p:nvPr/>
          </p:nvCxnSpPr>
          <p:spPr bwMode="auto">
            <a:xfrm>
              <a:off x="915" y="934"/>
              <a:ext cx="2686"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AutoShape 250"/>
            <p:cNvSpPr>
              <a:spLocks noChangeArrowheads="1"/>
            </p:cNvSpPr>
            <p:nvPr/>
          </p:nvSpPr>
          <p:spPr bwMode="auto">
            <a:xfrm>
              <a:off x="915" y="806"/>
              <a:ext cx="2686" cy="1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6" anchor="b">
              <a:spAutoFit/>
            </a:bodyPr>
            <a:lstStyle/>
            <a:p>
              <a:pPr fontAlgn="base">
                <a:spcBef>
                  <a:spcPct val="0"/>
                </a:spcBef>
                <a:spcAft>
                  <a:spcPct val="0"/>
                </a:spcAft>
              </a:pPr>
              <a:r>
                <a:rPr lang="en-US" sz="1200" b="1" kern="1200" dirty="0">
                  <a:solidFill>
                    <a:srgbClr val="002960"/>
                  </a:solidFill>
                  <a:latin typeface="Arial" charset="0"/>
                  <a:ea typeface="+mn-ea"/>
                  <a:cs typeface="+mn-cs"/>
                </a:rPr>
                <a:t>Conceptual diagram of how a </a:t>
              </a:r>
              <a:r>
                <a:rPr lang="en-US" sz="1200" b="1" kern="1200" dirty="0" err="1">
                  <a:solidFill>
                    <a:srgbClr val="002960"/>
                  </a:solidFill>
                  <a:latin typeface="Arial" charset="0"/>
                  <a:ea typeface="+mn-ea"/>
                  <a:cs typeface="+mn-cs"/>
                </a:rPr>
                <a:t>WFO</a:t>
              </a:r>
              <a:r>
                <a:rPr lang="en-US" sz="1200" b="1" kern="1200" dirty="0">
                  <a:solidFill>
                    <a:srgbClr val="002960"/>
                  </a:solidFill>
                  <a:latin typeface="Arial" charset="0"/>
                  <a:ea typeface="+mn-ea"/>
                  <a:cs typeface="+mn-cs"/>
                </a:rPr>
                <a:t> spends its time</a:t>
              </a:r>
              <a:r>
                <a:rPr lang="en-US" sz="1200" b="1" kern="1200" baseline="30000" dirty="0">
                  <a:solidFill>
                    <a:srgbClr val="002960"/>
                  </a:solidFill>
                  <a:latin typeface="Arial" charset="0"/>
                  <a:ea typeface="+mn-ea"/>
                  <a:cs typeface="+mn-cs"/>
                </a:rPr>
                <a:t>1</a:t>
              </a:r>
            </a:p>
          </p:txBody>
        </p:sp>
      </p:grpSp>
      <p:sp>
        <p:nvSpPr>
          <p:cNvPr id="20" name="Left Bracket 19"/>
          <p:cNvSpPr/>
          <p:nvPr/>
        </p:nvSpPr>
        <p:spPr>
          <a:xfrm>
            <a:off x="5557619" y="2155815"/>
            <a:ext cx="181262" cy="391849"/>
          </a:xfrm>
          <a:prstGeom prst="leftBracket">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lstStyle/>
          <a:p>
            <a:pPr algn="ctr" fontAlgn="base">
              <a:spcBef>
                <a:spcPct val="0"/>
              </a:spcBef>
              <a:spcAft>
                <a:spcPct val="0"/>
              </a:spcAft>
            </a:pPr>
            <a:endParaRPr lang="en-US" sz="1200" kern="1200">
              <a:solidFill>
                <a:srgbClr val="000000"/>
              </a:solidFill>
            </a:endParaRPr>
          </a:p>
        </p:txBody>
      </p:sp>
      <p:sp>
        <p:nvSpPr>
          <p:cNvPr id="84" name="Rectangle 286"/>
          <p:cNvSpPr txBox="1">
            <a:spLocks noChangeArrowheads="1"/>
          </p:cNvSpPr>
          <p:nvPr/>
        </p:nvSpPr>
        <p:spPr bwMode="auto">
          <a:xfrm>
            <a:off x="5773129" y="2159637"/>
            <a:ext cx="3152882" cy="37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lvl="1">
              <a:buClr>
                <a:srgbClr val="000000"/>
              </a:buClr>
            </a:pPr>
            <a:r>
              <a:rPr lang="en-US" sz="1200" kern="1200" dirty="0">
                <a:solidFill>
                  <a:srgbClr val="000000"/>
                </a:solidFill>
                <a:ea typeface="+mn-ea"/>
                <a:cs typeface="+mn-cs"/>
              </a:rPr>
              <a:t>Limited dedicated support for R2O, O2R, and training</a:t>
            </a:r>
          </a:p>
        </p:txBody>
      </p:sp>
      <p:sp>
        <p:nvSpPr>
          <p:cNvPr id="83" name="Left Bracket 82"/>
          <p:cNvSpPr>
            <a:spLocks/>
          </p:cNvSpPr>
          <p:nvPr/>
        </p:nvSpPr>
        <p:spPr>
          <a:xfrm>
            <a:off x="5559237" y="4689405"/>
            <a:ext cx="177266" cy="932973"/>
          </a:xfrm>
          <a:prstGeom prst="leftBracket">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noAutofit/>
          </a:bodyPr>
          <a:lstStyle/>
          <a:p>
            <a:pPr algn="ctr" fontAlgn="base">
              <a:spcBef>
                <a:spcPct val="0"/>
              </a:spcBef>
              <a:spcAft>
                <a:spcPct val="0"/>
              </a:spcAft>
            </a:pPr>
            <a:endParaRPr lang="en-US" sz="1200" kern="1200">
              <a:solidFill>
                <a:srgbClr val="000000"/>
              </a:solidFill>
            </a:endParaRPr>
          </a:p>
        </p:txBody>
      </p:sp>
      <p:sp>
        <p:nvSpPr>
          <p:cNvPr id="2" name="Title 1"/>
          <p:cNvSpPr>
            <a:spLocks noGrp="1"/>
          </p:cNvSpPr>
          <p:nvPr>
            <p:ph type="title"/>
          </p:nvPr>
        </p:nvSpPr>
        <p:spPr bwMode="gray">
          <a:xfrm>
            <a:off x="1224800" y="190951"/>
            <a:ext cx="7744000" cy="5966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smtClean="0"/>
              <a:t>NWS has committed to shifting the way the field spends its time but must overcome challenges in the current field structure</a:t>
            </a:r>
            <a:endParaRPr lang="en-US" dirty="0"/>
          </a:p>
        </p:txBody>
      </p:sp>
      <p:cxnSp>
        <p:nvCxnSpPr>
          <p:cNvPr id="3" name="Straight Connector 2"/>
          <p:cNvCxnSpPr/>
          <p:nvPr>
            <p:custDataLst>
              <p:tags r:id="rId4"/>
            </p:custDataLst>
          </p:nvPr>
        </p:nvCxnSpPr>
        <p:spPr bwMode="gray">
          <a:xfrm>
            <a:off x="2416804" y="3226532"/>
            <a:ext cx="762945" cy="239722"/>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custDataLst>
              <p:tags r:id="rId5"/>
            </p:custDataLst>
          </p:nvPr>
        </p:nvCxnSpPr>
        <p:spPr bwMode="gray">
          <a:xfrm>
            <a:off x="2416804" y="2424759"/>
            <a:ext cx="762945" cy="44381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6"/>
            </p:custDataLst>
          </p:nvPr>
        </p:nvCxnSpPr>
        <p:spPr bwMode="gray">
          <a:xfrm>
            <a:off x="2416804" y="2222290"/>
            <a:ext cx="762945" cy="77748"/>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7"/>
            </p:custDataLst>
          </p:nvPr>
        </p:nvCxnSpPr>
        <p:spPr bwMode="gray">
          <a:xfrm>
            <a:off x="2416804" y="3832316"/>
            <a:ext cx="762945" cy="1010721"/>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custDataLst>
              <p:tags r:id="rId8"/>
            </p:custDataLst>
          </p:nvPr>
        </p:nvCxnSpPr>
        <p:spPr bwMode="gray">
          <a:xfrm>
            <a:off x="2416804" y="4237253"/>
            <a:ext cx="762945" cy="120509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custDataLst>
              <p:tags r:id="rId9"/>
            </p:custDataLst>
          </p:nvPr>
        </p:nvCxnSpPr>
        <p:spPr bwMode="gray">
          <a:xfrm>
            <a:off x="2416804" y="1818974"/>
            <a:ext cx="762945"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custDataLst>
              <p:tags r:id="rId10"/>
            </p:custDataLst>
          </p:nvPr>
        </p:nvCxnSpPr>
        <p:spPr bwMode="gray">
          <a:xfrm>
            <a:off x="2416804" y="2829696"/>
            <a:ext cx="762945" cy="241343"/>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p:cNvGraphicFramePr>
          <p:nvPr>
            <p:custDataLst>
              <p:tags r:id="rId11"/>
            </p:custDataLst>
            <p:extLst>
              <p:ext uri="{D42A27DB-BD31-4B8C-83A1-F6EECF244321}">
                <p14:modId xmlns:p14="http://schemas.microsoft.com/office/powerpoint/2010/main" val="1416341817"/>
              </p:ext>
            </p:extLst>
          </p:nvPr>
        </p:nvGraphicFramePr>
        <p:xfrm>
          <a:off x="0" y="1671577"/>
          <a:ext cx="5559225" cy="4275888"/>
        </p:xfrm>
        <a:graphic>
          <a:graphicData uri="http://schemas.openxmlformats.org/presentationml/2006/ole">
            <mc:AlternateContent xmlns:mc="http://schemas.openxmlformats.org/markup-compatibility/2006">
              <mc:Choice xmlns:v="urn:schemas-microsoft-com:vml" Requires="v">
                <p:oleObj spid="_x0000_s6161" name="Chart" r:id="rId16" imgW="5448190" imgH="4190940" progId="MSGraph.Chart.8">
                  <p:embed followColorScheme="full"/>
                </p:oleObj>
              </mc:Choice>
              <mc:Fallback>
                <p:oleObj name="Chart" r:id="rId16" imgW="5448190" imgH="4190940" progId="MSGraph.Chart.8">
                  <p:embed followColorScheme="full"/>
                  <p:pic>
                    <p:nvPicPr>
                      <p:cNvPr id="0" name=""/>
                      <p:cNvPicPr/>
                      <p:nvPr/>
                    </p:nvPicPr>
                    <p:blipFill>
                      <a:blip r:embed="rId17"/>
                      <a:stretch>
                        <a:fillRect/>
                      </a:stretch>
                    </p:blipFill>
                    <p:spPr>
                      <a:xfrm>
                        <a:off x="0" y="1671577"/>
                        <a:ext cx="5559225" cy="4275888"/>
                      </a:xfrm>
                      <a:prstGeom prst="rect">
                        <a:avLst/>
                      </a:prstGeom>
                    </p:spPr>
                  </p:pic>
                </p:oleObj>
              </mc:Fallback>
            </mc:AlternateContent>
          </a:graphicData>
        </a:graphic>
      </p:graphicFrame>
      <p:cxnSp>
        <p:nvCxnSpPr>
          <p:cNvPr id="75" name="Straight Arrow Connector 74"/>
          <p:cNvCxnSpPr>
            <a:cxnSpLocks/>
          </p:cNvCxnSpPr>
          <p:nvPr/>
        </p:nvCxnSpPr>
        <p:spPr>
          <a:xfrm flipH="1">
            <a:off x="4958331" y="4784198"/>
            <a:ext cx="597138" cy="0"/>
          </a:xfrm>
          <a:prstGeom prst="straightConnector1">
            <a:avLst/>
          </a:prstGeom>
          <a:ln>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9" name="Rectangle 286"/>
          <p:cNvSpPr txBox="1">
            <a:spLocks noChangeArrowheads="1"/>
          </p:cNvSpPr>
          <p:nvPr/>
        </p:nvSpPr>
        <p:spPr bwMode="auto">
          <a:xfrm>
            <a:off x="5773130" y="2664968"/>
            <a:ext cx="3264294" cy="565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lvl="1">
              <a:buClr>
                <a:srgbClr val="000000"/>
              </a:buClr>
            </a:pPr>
            <a:r>
              <a:rPr lang="en-US" sz="1200" kern="1200" dirty="0">
                <a:solidFill>
                  <a:srgbClr val="000000"/>
                </a:solidFill>
                <a:ea typeface="+mn-ea"/>
                <a:cs typeface="+mn-cs"/>
              </a:rPr>
              <a:t>Some systems support functions (e.g., COOP, IT) could be better managed across </a:t>
            </a:r>
            <a:r>
              <a:rPr lang="en-US" sz="1200" kern="1200" dirty="0" err="1">
                <a:solidFill>
                  <a:srgbClr val="000000"/>
                </a:solidFill>
                <a:ea typeface="+mn-ea"/>
                <a:cs typeface="+mn-cs"/>
              </a:rPr>
              <a:t>WFOs</a:t>
            </a:r>
            <a:endParaRPr lang="en-US" sz="1200" kern="1200" dirty="0">
              <a:solidFill>
                <a:srgbClr val="000000"/>
              </a:solidFill>
              <a:ea typeface="+mn-ea"/>
              <a:cs typeface="+mn-cs"/>
            </a:endParaRPr>
          </a:p>
        </p:txBody>
      </p:sp>
      <p:sp>
        <p:nvSpPr>
          <p:cNvPr id="69" name="4. Footnote"/>
          <p:cNvSpPr txBox="1">
            <a:spLocks noChangeArrowheads="1"/>
          </p:cNvSpPr>
          <p:nvPr/>
        </p:nvSpPr>
        <p:spPr bwMode="auto">
          <a:xfrm>
            <a:off x="113136" y="6129648"/>
            <a:ext cx="8960177" cy="2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104775" indent="-104775" defTabSz="895350">
              <a:defRPr sz="1000">
                <a:solidFill>
                  <a:srgbClr val="000000"/>
                </a:solidFill>
                <a:latin typeface="Arial"/>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pPr fontAlgn="base">
              <a:spcBef>
                <a:spcPct val="0"/>
              </a:spcBef>
              <a:spcAft>
                <a:spcPct val="0"/>
              </a:spcAft>
            </a:pPr>
            <a:r>
              <a:rPr lang="en-US" sz="900" kern="1200" dirty="0">
                <a:ea typeface="+mn-ea"/>
                <a:cs typeface="+mn-cs"/>
              </a:rPr>
              <a:t>1 Based on best data available including standard role mix, position descriptions, and interviews; testing and evaluation in FY17 will quantify time saved; could vary across </a:t>
            </a:r>
            <a:r>
              <a:rPr lang="en-US" sz="900" kern="1200" dirty="0" err="1">
                <a:ea typeface="+mn-ea"/>
                <a:cs typeface="+mn-cs"/>
              </a:rPr>
              <a:t>WFOs</a:t>
            </a:r>
            <a:r>
              <a:rPr lang="en-US" sz="900" kern="1200" dirty="0">
                <a:ea typeface="+mn-ea"/>
                <a:cs typeface="+mn-cs"/>
              </a:rPr>
              <a:t>;   2 Not exhaustive;    3 Includes dissemination, </a:t>
            </a:r>
            <a:r>
              <a:rPr lang="en-US" sz="900" kern="1200" dirty="0" err="1">
                <a:ea typeface="+mn-ea"/>
                <a:cs typeface="+mn-cs"/>
              </a:rPr>
              <a:t>AWIPS</a:t>
            </a:r>
            <a:r>
              <a:rPr lang="en-US" sz="900" kern="1200" dirty="0">
                <a:ea typeface="+mn-ea"/>
                <a:cs typeface="+mn-cs"/>
              </a:rPr>
              <a:t>, QA/QC data, observations network maintenance, and </a:t>
            </a:r>
            <a:r>
              <a:rPr lang="en-US" sz="900" kern="1200" dirty="0" err="1">
                <a:ea typeface="+mn-ea"/>
                <a:cs typeface="+mn-cs"/>
              </a:rPr>
              <a:t>autosonders</a:t>
            </a:r>
            <a:r>
              <a:rPr lang="en-US" sz="900" kern="1200" dirty="0">
                <a:ea typeface="+mn-ea"/>
                <a:cs typeface="+mn-cs"/>
              </a:rPr>
              <a:t> as appropriate</a:t>
            </a:r>
          </a:p>
        </p:txBody>
      </p:sp>
      <p:sp>
        <p:nvSpPr>
          <p:cNvPr id="71" name="5. Source"/>
          <p:cNvSpPr>
            <a:spLocks noChangeArrowheads="1"/>
          </p:cNvSpPr>
          <p:nvPr/>
        </p:nvSpPr>
        <p:spPr bwMode="auto">
          <a:xfrm>
            <a:off x="113135" y="6553340"/>
            <a:ext cx="6261124"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Interviews and job shadowing during ~40 office site visits from May 2015 – January 2016</a:t>
            </a:r>
          </a:p>
        </p:txBody>
      </p:sp>
      <p:cxnSp>
        <p:nvCxnSpPr>
          <p:cNvPr id="58" name="AutoShape 249"/>
          <p:cNvCxnSpPr>
            <a:cxnSpLocks noChangeShapeType="1"/>
            <a:stCxn id="59" idx="4"/>
            <a:endCxn id="59" idx="6"/>
          </p:cNvCxnSpPr>
          <p:nvPr/>
        </p:nvCxnSpPr>
        <p:spPr bwMode="auto">
          <a:xfrm>
            <a:off x="5546279" y="1595895"/>
            <a:ext cx="3339724"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AutoShape 250"/>
          <p:cNvSpPr>
            <a:spLocks noChangeArrowheads="1"/>
          </p:cNvSpPr>
          <p:nvPr/>
        </p:nvSpPr>
        <p:spPr bwMode="auto">
          <a:xfrm>
            <a:off x="5546279" y="1388640"/>
            <a:ext cx="3339724" cy="20725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655" anchor="b">
            <a:spAutoFit/>
          </a:bodyPr>
          <a:lstStyle/>
          <a:p>
            <a:pPr fontAlgn="base">
              <a:spcBef>
                <a:spcPct val="0"/>
              </a:spcBef>
              <a:spcAft>
                <a:spcPct val="0"/>
              </a:spcAft>
            </a:pPr>
            <a:r>
              <a:rPr lang="en-US" sz="1200" b="1" kern="1200" dirty="0">
                <a:solidFill>
                  <a:srgbClr val="002960"/>
                </a:solidFill>
                <a:latin typeface="Arial" charset="0"/>
                <a:ea typeface="+mn-ea"/>
                <a:cs typeface="+mn-cs"/>
              </a:rPr>
              <a:t>Key challenges</a:t>
            </a:r>
          </a:p>
        </p:txBody>
      </p:sp>
      <p:sp>
        <p:nvSpPr>
          <p:cNvPr id="128" name="Left Bracket 127"/>
          <p:cNvSpPr>
            <a:spLocks/>
          </p:cNvSpPr>
          <p:nvPr/>
        </p:nvSpPr>
        <p:spPr>
          <a:xfrm>
            <a:off x="5559235" y="2651568"/>
            <a:ext cx="208386" cy="559784"/>
          </a:xfrm>
          <a:prstGeom prst="leftBracket">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noAutofit/>
          </a:bodyPr>
          <a:lstStyle/>
          <a:p>
            <a:pPr algn="ctr" fontAlgn="base">
              <a:spcBef>
                <a:spcPct val="0"/>
              </a:spcBef>
              <a:spcAft>
                <a:spcPct val="0"/>
              </a:spcAft>
            </a:pPr>
            <a:endParaRPr lang="en-US" sz="1200" kern="1200">
              <a:solidFill>
                <a:srgbClr val="000000"/>
              </a:solidFill>
            </a:endParaRPr>
          </a:p>
        </p:txBody>
      </p:sp>
      <p:sp>
        <p:nvSpPr>
          <p:cNvPr id="129" name="Rectangle 286"/>
          <p:cNvSpPr txBox="1">
            <a:spLocks noChangeArrowheads="1"/>
          </p:cNvSpPr>
          <p:nvPr/>
        </p:nvSpPr>
        <p:spPr bwMode="auto">
          <a:xfrm>
            <a:off x="5773132" y="3307492"/>
            <a:ext cx="3256195" cy="1130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lvl="1">
              <a:buClr>
                <a:srgbClr val="000000"/>
              </a:buClr>
            </a:pPr>
            <a:r>
              <a:rPr lang="en-US" sz="1200" kern="1200" dirty="0">
                <a:solidFill>
                  <a:srgbClr val="000000"/>
                </a:solidFill>
                <a:ea typeface="+mn-ea"/>
                <a:cs typeface="+mn-cs"/>
              </a:rPr>
              <a:t>Difficult to develop given warning frequency in many offices</a:t>
            </a:r>
          </a:p>
          <a:p>
            <a:pPr lvl="1">
              <a:buClr>
                <a:srgbClr val="000000"/>
              </a:buClr>
            </a:pPr>
            <a:r>
              <a:rPr lang="en-US" sz="1200" kern="1200" dirty="0">
                <a:solidFill>
                  <a:srgbClr val="000000"/>
                </a:solidFill>
                <a:ea typeface="+mn-ea"/>
                <a:cs typeface="+mn-cs"/>
              </a:rPr>
              <a:t>Limited “bench” of warning experts given </a:t>
            </a:r>
            <a:r>
              <a:rPr lang="en-US" sz="1200" kern="1200" dirty="0" err="1">
                <a:solidFill>
                  <a:srgbClr val="000000"/>
                </a:solidFill>
                <a:ea typeface="+mn-ea"/>
                <a:cs typeface="+mn-cs"/>
              </a:rPr>
              <a:t>WFO</a:t>
            </a:r>
            <a:r>
              <a:rPr lang="en-US" sz="1200" kern="1200" dirty="0">
                <a:solidFill>
                  <a:srgbClr val="000000"/>
                </a:solidFill>
                <a:ea typeface="+mn-ea"/>
                <a:cs typeface="+mn-cs"/>
              </a:rPr>
              <a:t> staffing model</a:t>
            </a:r>
          </a:p>
          <a:p>
            <a:pPr lvl="1">
              <a:buClr>
                <a:srgbClr val="000000"/>
              </a:buClr>
            </a:pPr>
            <a:r>
              <a:rPr lang="en-US" sz="1200" kern="1200" dirty="0">
                <a:solidFill>
                  <a:srgbClr val="000000"/>
                </a:solidFill>
                <a:ea typeface="+mn-ea"/>
                <a:cs typeface="+mn-cs"/>
              </a:rPr>
              <a:t>24/7 met watch at all offices is an inefficient use of resources</a:t>
            </a:r>
          </a:p>
        </p:txBody>
      </p:sp>
      <p:cxnSp>
        <p:nvCxnSpPr>
          <p:cNvPr id="132" name="Straight Arrow Connector 131"/>
          <p:cNvCxnSpPr>
            <a:cxnSpLocks/>
          </p:cNvCxnSpPr>
          <p:nvPr/>
        </p:nvCxnSpPr>
        <p:spPr>
          <a:xfrm flipH="1" flipV="1">
            <a:off x="4958330" y="2923672"/>
            <a:ext cx="597138" cy="1"/>
          </a:xfrm>
          <a:prstGeom prst="straightConnector1">
            <a:avLst/>
          </a:prstGeom>
          <a:ln>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a:off x="4958330" y="2398231"/>
            <a:ext cx="597138" cy="9617"/>
          </a:xfrm>
          <a:prstGeom prst="straightConnector1">
            <a:avLst/>
          </a:prstGeom>
          <a:ln>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71795" y="2193207"/>
            <a:ext cx="1492757"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Science &amp; training</a:t>
            </a:r>
          </a:p>
        </p:txBody>
      </p:sp>
      <p:sp>
        <p:nvSpPr>
          <p:cNvPr id="92" name="TextBox 91"/>
          <p:cNvSpPr txBox="1"/>
          <p:nvPr/>
        </p:nvSpPr>
        <p:spPr>
          <a:xfrm>
            <a:off x="571795" y="1801253"/>
            <a:ext cx="1963887" cy="3768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Leadership &amp; </a:t>
            </a:r>
          </a:p>
          <a:p>
            <a:pPr fontAlgn="base">
              <a:spcBef>
                <a:spcPct val="0"/>
              </a:spcBef>
              <a:spcAft>
                <a:spcPct val="0"/>
              </a:spcAft>
              <a:buClr>
                <a:srgbClr val="000000"/>
              </a:buClr>
            </a:pPr>
            <a:r>
              <a:rPr lang="en-US" sz="1200" kern="1200" dirty="0">
                <a:solidFill>
                  <a:srgbClr val="FFFFFF"/>
                </a:solidFill>
                <a:ea typeface="+mn-ea"/>
                <a:cs typeface="+mn-cs"/>
              </a:rPr>
              <a:t>administration</a:t>
            </a:r>
          </a:p>
        </p:txBody>
      </p:sp>
      <p:sp>
        <p:nvSpPr>
          <p:cNvPr id="107" name="TextBox 106"/>
          <p:cNvSpPr txBox="1"/>
          <p:nvPr/>
        </p:nvSpPr>
        <p:spPr>
          <a:xfrm>
            <a:off x="571795" y="3905226"/>
            <a:ext cx="1817460"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Situational awareness</a:t>
            </a:r>
          </a:p>
        </p:txBody>
      </p:sp>
      <p:sp>
        <p:nvSpPr>
          <p:cNvPr id="108" name="TextBox 107"/>
          <p:cNvSpPr txBox="1"/>
          <p:nvPr/>
        </p:nvSpPr>
        <p:spPr>
          <a:xfrm>
            <a:off x="571795" y="4364318"/>
            <a:ext cx="1492757" cy="3768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Gridded forecast production</a:t>
            </a:r>
          </a:p>
        </p:txBody>
      </p:sp>
      <p:sp>
        <p:nvSpPr>
          <p:cNvPr id="109" name="TextBox 108"/>
          <p:cNvSpPr txBox="1"/>
          <p:nvPr/>
        </p:nvSpPr>
        <p:spPr>
          <a:xfrm>
            <a:off x="571795" y="3305611"/>
            <a:ext cx="1787310"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err="1">
                <a:solidFill>
                  <a:srgbClr val="FFFFFF"/>
                </a:solidFill>
                <a:ea typeface="+mn-ea"/>
                <a:cs typeface="+mn-cs"/>
              </a:rPr>
              <a:t>IDSS</a:t>
            </a:r>
            <a:endParaRPr lang="en-US" sz="1200" kern="1200" dirty="0">
              <a:solidFill>
                <a:srgbClr val="FFFFFF"/>
              </a:solidFill>
              <a:ea typeface="+mn-ea"/>
              <a:cs typeface="+mn-cs"/>
            </a:endParaRPr>
          </a:p>
        </p:txBody>
      </p:sp>
      <p:sp>
        <p:nvSpPr>
          <p:cNvPr id="110" name="TextBox 109"/>
          <p:cNvSpPr txBox="1"/>
          <p:nvPr/>
        </p:nvSpPr>
        <p:spPr>
          <a:xfrm>
            <a:off x="571795" y="2504671"/>
            <a:ext cx="1828692"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Supporting observations</a:t>
            </a:r>
          </a:p>
        </p:txBody>
      </p:sp>
      <p:sp>
        <p:nvSpPr>
          <p:cNvPr id="49" name="Left Bracket 48"/>
          <p:cNvSpPr/>
          <p:nvPr/>
        </p:nvSpPr>
        <p:spPr>
          <a:xfrm>
            <a:off x="5557619" y="1735291"/>
            <a:ext cx="181262" cy="326541"/>
          </a:xfrm>
          <a:prstGeom prst="leftBracket">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lstStyle/>
          <a:p>
            <a:pPr algn="ctr" fontAlgn="base">
              <a:spcBef>
                <a:spcPct val="0"/>
              </a:spcBef>
              <a:spcAft>
                <a:spcPct val="0"/>
              </a:spcAft>
            </a:pPr>
            <a:endParaRPr lang="en-US" sz="1200" kern="1200">
              <a:solidFill>
                <a:srgbClr val="000000"/>
              </a:solidFill>
            </a:endParaRPr>
          </a:p>
        </p:txBody>
      </p:sp>
      <p:sp>
        <p:nvSpPr>
          <p:cNvPr id="50" name="Rectangle 286"/>
          <p:cNvSpPr txBox="1">
            <a:spLocks noChangeArrowheads="1"/>
          </p:cNvSpPr>
          <p:nvPr/>
        </p:nvSpPr>
        <p:spPr bwMode="auto">
          <a:xfrm>
            <a:off x="5773132" y="1794310"/>
            <a:ext cx="3136131" cy="18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lvl="1">
              <a:buClr>
                <a:srgbClr val="000000"/>
              </a:buClr>
            </a:pPr>
            <a:r>
              <a:rPr lang="en-US" sz="1200" kern="1200" dirty="0">
                <a:solidFill>
                  <a:srgbClr val="000000"/>
                </a:solidFill>
                <a:ea typeface="+mn-ea"/>
                <a:cs typeface="+mn-cs"/>
              </a:rPr>
              <a:t>Span of control too high</a:t>
            </a:r>
            <a:endParaRPr lang="en-US" sz="1200" b="1" kern="1200" dirty="0">
              <a:solidFill>
                <a:srgbClr val="002960"/>
              </a:solidFill>
              <a:ea typeface="+mn-ea"/>
              <a:cs typeface="+mn-cs"/>
            </a:endParaRPr>
          </a:p>
        </p:txBody>
      </p:sp>
      <p:cxnSp>
        <p:nvCxnSpPr>
          <p:cNvPr id="51" name="Straight Arrow Connector 50"/>
          <p:cNvCxnSpPr>
            <a:cxnSpLocks/>
          </p:cNvCxnSpPr>
          <p:nvPr/>
        </p:nvCxnSpPr>
        <p:spPr>
          <a:xfrm flipH="1">
            <a:off x="4958330" y="2024765"/>
            <a:ext cx="597138" cy="9617"/>
          </a:xfrm>
          <a:prstGeom prst="straightConnector1">
            <a:avLst/>
          </a:prstGeom>
          <a:ln>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4" name="Rectangle 286"/>
          <p:cNvSpPr txBox="1">
            <a:spLocks noChangeArrowheads="1"/>
          </p:cNvSpPr>
          <p:nvPr/>
        </p:nvSpPr>
        <p:spPr bwMode="auto">
          <a:xfrm>
            <a:off x="5773130" y="4720098"/>
            <a:ext cx="3261998" cy="94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lvl="1">
              <a:buClr>
                <a:srgbClr val="000000"/>
              </a:buClr>
            </a:pPr>
            <a:r>
              <a:rPr lang="en-US" sz="1200" kern="1200" dirty="0">
                <a:solidFill>
                  <a:srgbClr val="000000"/>
                </a:solidFill>
                <a:ea typeface="+mn-ea"/>
                <a:cs typeface="+mn-cs"/>
              </a:rPr>
              <a:t>Staff not positioned where needed most, and constrained by 24/7 ops</a:t>
            </a:r>
          </a:p>
          <a:p>
            <a:pPr lvl="1">
              <a:buClr>
                <a:srgbClr val="000000"/>
              </a:buClr>
            </a:pPr>
            <a:r>
              <a:rPr lang="en-US" sz="1200" kern="1200" dirty="0">
                <a:solidFill>
                  <a:srgbClr val="000000"/>
                </a:solidFill>
                <a:ea typeface="+mn-ea"/>
                <a:cs typeface="+mn-cs"/>
              </a:rPr>
              <a:t>Staff time for </a:t>
            </a:r>
            <a:r>
              <a:rPr lang="en-US" sz="1200" kern="1200" dirty="0" err="1">
                <a:solidFill>
                  <a:srgbClr val="000000"/>
                </a:solidFill>
                <a:ea typeface="+mn-ea"/>
                <a:cs typeface="+mn-cs"/>
              </a:rPr>
              <a:t>IDSS</a:t>
            </a:r>
            <a:r>
              <a:rPr lang="en-US" sz="1200" kern="1200" dirty="0">
                <a:solidFill>
                  <a:srgbClr val="000000"/>
                </a:solidFill>
                <a:ea typeface="+mn-ea"/>
                <a:cs typeface="+mn-cs"/>
              </a:rPr>
              <a:t> constrained by forecast production requirements</a:t>
            </a:r>
            <a:endParaRPr lang="en-US" sz="1200" b="1" kern="1200" dirty="0">
              <a:solidFill>
                <a:srgbClr val="002960"/>
              </a:solidFill>
              <a:ea typeface="+mn-ea"/>
              <a:cs typeface="+mn-cs"/>
            </a:endParaRPr>
          </a:p>
          <a:p>
            <a:pPr lvl="1">
              <a:buClr>
                <a:srgbClr val="000000"/>
              </a:buClr>
            </a:pPr>
            <a:endParaRPr lang="en-US" sz="1200" kern="1200" dirty="0">
              <a:solidFill>
                <a:srgbClr val="000000"/>
              </a:solidFill>
              <a:ea typeface="+mn-ea"/>
              <a:cs typeface="+mn-cs"/>
            </a:endParaRPr>
          </a:p>
        </p:txBody>
      </p:sp>
      <p:sp>
        <p:nvSpPr>
          <p:cNvPr id="53" name="TextBox 52"/>
          <p:cNvSpPr txBox="1"/>
          <p:nvPr/>
        </p:nvSpPr>
        <p:spPr>
          <a:xfrm>
            <a:off x="1188763" y="1548122"/>
            <a:ext cx="565938"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b="1" kern="1200" dirty="0">
                <a:solidFill>
                  <a:srgbClr val="002960"/>
                </a:solidFill>
                <a:ea typeface="+mn-ea"/>
                <a:cs typeface="+mn-cs"/>
              </a:rPr>
              <a:t>Current</a:t>
            </a:r>
          </a:p>
        </p:txBody>
      </p:sp>
      <p:sp>
        <p:nvSpPr>
          <p:cNvPr id="54" name="TextBox 53"/>
          <p:cNvSpPr txBox="1"/>
          <p:nvPr/>
        </p:nvSpPr>
        <p:spPr>
          <a:xfrm>
            <a:off x="3901606" y="1561702"/>
            <a:ext cx="489062"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b="1" kern="1200" dirty="0">
                <a:solidFill>
                  <a:srgbClr val="002960"/>
                </a:solidFill>
                <a:ea typeface="+mn-ea"/>
                <a:cs typeface="+mn-cs"/>
              </a:rPr>
              <a:t>Future</a:t>
            </a:r>
          </a:p>
        </p:txBody>
      </p:sp>
      <p:sp>
        <p:nvSpPr>
          <p:cNvPr id="55" name="Right Arrow 54"/>
          <p:cNvSpPr/>
          <p:nvPr/>
        </p:nvSpPr>
        <p:spPr>
          <a:xfrm>
            <a:off x="2336011" y="1546025"/>
            <a:ext cx="1008370" cy="214598"/>
          </a:xfrm>
          <a:prstGeom prst="rightArrow">
            <a:avLst/>
          </a:prstGeom>
          <a:solidFill>
            <a:schemeClr val="accent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200" kern="1200" dirty="0" err="1">
              <a:solidFill>
                <a:srgbClr val="000000"/>
              </a:solidFill>
            </a:endParaRPr>
          </a:p>
        </p:txBody>
      </p:sp>
      <p:sp>
        <p:nvSpPr>
          <p:cNvPr id="66" name="TextBox 65"/>
          <p:cNvSpPr txBox="1"/>
          <p:nvPr/>
        </p:nvSpPr>
        <p:spPr>
          <a:xfrm>
            <a:off x="571795" y="2895960"/>
            <a:ext cx="1787310"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Warning issuance</a:t>
            </a:r>
          </a:p>
        </p:txBody>
      </p:sp>
      <p:sp>
        <p:nvSpPr>
          <p:cNvPr id="67" name="TextBox 66"/>
          <p:cNvSpPr txBox="1"/>
          <p:nvPr/>
        </p:nvSpPr>
        <p:spPr>
          <a:xfrm>
            <a:off x="3208962" y="2354297"/>
            <a:ext cx="1492757"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Science &amp; training</a:t>
            </a:r>
          </a:p>
        </p:txBody>
      </p:sp>
      <p:sp>
        <p:nvSpPr>
          <p:cNvPr id="68" name="TextBox 67"/>
          <p:cNvSpPr txBox="1"/>
          <p:nvPr/>
        </p:nvSpPr>
        <p:spPr>
          <a:xfrm>
            <a:off x="3208961" y="4865045"/>
            <a:ext cx="1817460"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Situational awareness</a:t>
            </a:r>
          </a:p>
        </p:txBody>
      </p:sp>
      <p:sp>
        <p:nvSpPr>
          <p:cNvPr id="76" name="TextBox 75"/>
          <p:cNvSpPr txBox="1"/>
          <p:nvPr/>
        </p:nvSpPr>
        <p:spPr>
          <a:xfrm>
            <a:off x="3208961" y="5545628"/>
            <a:ext cx="1939475"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err="1">
                <a:solidFill>
                  <a:srgbClr val="FFFFFF"/>
                </a:solidFill>
                <a:ea typeface="+mn-ea"/>
                <a:cs typeface="+mn-cs"/>
              </a:rPr>
              <a:t>IDSS</a:t>
            </a:r>
            <a:r>
              <a:rPr lang="en-US" sz="1200" kern="1200" dirty="0">
                <a:solidFill>
                  <a:srgbClr val="FFFFFF"/>
                </a:solidFill>
                <a:ea typeface="+mn-ea"/>
                <a:cs typeface="+mn-cs"/>
              </a:rPr>
              <a:t> forecast products</a:t>
            </a:r>
          </a:p>
        </p:txBody>
      </p:sp>
      <p:sp>
        <p:nvSpPr>
          <p:cNvPr id="77" name="TextBox 76"/>
          <p:cNvSpPr txBox="1"/>
          <p:nvPr/>
        </p:nvSpPr>
        <p:spPr>
          <a:xfrm>
            <a:off x="3208961" y="3547242"/>
            <a:ext cx="1787310"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err="1">
                <a:solidFill>
                  <a:srgbClr val="FFFFFF"/>
                </a:solidFill>
                <a:ea typeface="+mn-ea"/>
                <a:cs typeface="+mn-cs"/>
              </a:rPr>
              <a:t>IDSS</a:t>
            </a:r>
            <a:endParaRPr lang="en-US" sz="1200" kern="1200" dirty="0">
              <a:solidFill>
                <a:srgbClr val="FFFFFF"/>
              </a:solidFill>
              <a:ea typeface="+mn-ea"/>
              <a:cs typeface="+mn-cs"/>
            </a:endParaRPr>
          </a:p>
        </p:txBody>
      </p:sp>
      <p:sp>
        <p:nvSpPr>
          <p:cNvPr id="78" name="TextBox 77"/>
          <p:cNvSpPr txBox="1"/>
          <p:nvPr/>
        </p:nvSpPr>
        <p:spPr>
          <a:xfrm>
            <a:off x="3208961" y="2860409"/>
            <a:ext cx="1828692"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Supporting observations</a:t>
            </a:r>
          </a:p>
        </p:txBody>
      </p:sp>
      <p:sp>
        <p:nvSpPr>
          <p:cNvPr id="80" name="TextBox 79"/>
          <p:cNvSpPr txBox="1"/>
          <p:nvPr/>
        </p:nvSpPr>
        <p:spPr>
          <a:xfrm>
            <a:off x="3208961" y="3137588"/>
            <a:ext cx="1787310" cy="1884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Warning issuance</a:t>
            </a:r>
          </a:p>
        </p:txBody>
      </p:sp>
      <p:sp>
        <p:nvSpPr>
          <p:cNvPr id="86" name="Left Bracket 85"/>
          <p:cNvSpPr>
            <a:spLocks/>
          </p:cNvSpPr>
          <p:nvPr/>
        </p:nvSpPr>
        <p:spPr>
          <a:xfrm>
            <a:off x="5559235" y="3321352"/>
            <a:ext cx="189717" cy="1242284"/>
          </a:xfrm>
          <a:prstGeom prst="leftBracket">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noAutofit/>
          </a:bodyPr>
          <a:lstStyle/>
          <a:p>
            <a:pPr algn="ctr" fontAlgn="base">
              <a:spcBef>
                <a:spcPct val="0"/>
              </a:spcBef>
              <a:spcAft>
                <a:spcPct val="0"/>
              </a:spcAft>
            </a:pPr>
            <a:endParaRPr lang="en-US" sz="1200" kern="1200">
              <a:solidFill>
                <a:srgbClr val="000000"/>
              </a:solidFill>
            </a:endParaRPr>
          </a:p>
        </p:txBody>
      </p:sp>
      <p:cxnSp>
        <p:nvCxnSpPr>
          <p:cNvPr id="88" name="Straight Arrow Connector 87"/>
          <p:cNvCxnSpPr>
            <a:cxnSpLocks/>
          </p:cNvCxnSpPr>
          <p:nvPr/>
        </p:nvCxnSpPr>
        <p:spPr>
          <a:xfrm flipH="1" flipV="1">
            <a:off x="4958330" y="3406931"/>
            <a:ext cx="597138" cy="1"/>
          </a:xfrm>
          <a:prstGeom prst="straightConnector1">
            <a:avLst/>
          </a:prstGeom>
          <a:ln>
            <a:solidFill>
              <a:schemeClr val="accent6"/>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209342" y="1801253"/>
            <a:ext cx="1963887" cy="3768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Leadership &amp; </a:t>
            </a:r>
          </a:p>
          <a:p>
            <a:pPr fontAlgn="base">
              <a:spcBef>
                <a:spcPct val="0"/>
              </a:spcBef>
              <a:spcAft>
                <a:spcPct val="0"/>
              </a:spcAft>
              <a:buClr>
                <a:srgbClr val="000000"/>
              </a:buClr>
            </a:pPr>
            <a:r>
              <a:rPr lang="en-US" sz="1200" kern="1200" dirty="0">
                <a:solidFill>
                  <a:srgbClr val="FFFFFF"/>
                </a:solidFill>
                <a:ea typeface="+mn-ea"/>
                <a:cs typeface="+mn-cs"/>
              </a:rPr>
              <a:t>administration</a:t>
            </a:r>
          </a:p>
        </p:txBody>
      </p:sp>
    </p:spTree>
    <p:extLst>
      <p:ext uri="{BB962C8B-B14F-4D97-AF65-F5344CB8AC3E}">
        <p14:creationId xmlns:p14="http://schemas.microsoft.com/office/powerpoint/2010/main" val="816818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4259188859"/>
              </p:ex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7184" name="think-cell Slide" r:id="rId11" imgW="524" imgH="526" progId="TCLayout.ActiveDocument.1">
                  <p:embed/>
                </p:oleObj>
              </mc:Choice>
              <mc:Fallback>
                <p:oleObj name="think-cell Slide" r:id="rId11" imgW="524" imgH="526" progId="TCLayout.ActiveDocument.1">
                  <p:embed/>
                  <p:pic>
                    <p:nvPicPr>
                      <p:cNvPr id="0" name=""/>
                      <p:cNvPicPr/>
                      <p:nvPr/>
                    </p:nvPicPr>
                    <p:blipFill>
                      <a:blip r:embed="rId12"/>
                      <a:stretch>
                        <a:fillRect/>
                      </a:stretch>
                    </p:blipFill>
                    <p:spPr>
                      <a:xfrm>
                        <a:off x="1590" y="1792"/>
                        <a:ext cx="1587" cy="1587"/>
                      </a:xfrm>
                      <a:prstGeom prst="rect">
                        <a:avLst/>
                      </a:prstGeom>
                    </p:spPr>
                  </p:pic>
                </p:oleObj>
              </mc:Fallback>
            </mc:AlternateContent>
          </a:graphicData>
        </a:graphic>
      </p:graphicFrame>
      <p:sp>
        <p:nvSpPr>
          <p:cNvPr id="2" name="Title 1"/>
          <p:cNvSpPr>
            <a:spLocks noGrp="1"/>
          </p:cNvSpPr>
          <p:nvPr>
            <p:ph type="title"/>
          </p:nvPr>
        </p:nvSpPr>
        <p:spPr>
          <a:xfrm>
            <a:off x="1224602" y="41784"/>
            <a:ext cx="7744457" cy="894980"/>
          </a:xfrm>
        </p:spPr>
        <p:txBody>
          <a:bodyPr/>
          <a:lstStyle/>
          <a:p>
            <a:r>
              <a:rPr lang="en-US" dirty="0" smtClean="0"/>
              <a:t>The Fully Integrated Field Structure effectively and efficiently aligns NWS resources to unleash the potential of its staff to protect lives and property</a:t>
            </a:r>
            <a:endParaRPr lang="en-US" dirty="0"/>
          </a:p>
        </p:txBody>
      </p:sp>
      <p:sp>
        <p:nvSpPr>
          <p:cNvPr id="23"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OWA Strategic staffing team, June 2016</a:t>
            </a:r>
          </a:p>
        </p:txBody>
      </p:sp>
      <p:sp>
        <p:nvSpPr>
          <p:cNvPr id="27" name="Rectangle 26"/>
          <p:cNvSpPr/>
          <p:nvPr/>
        </p:nvSpPr>
        <p:spPr>
          <a:xfrm>
            <a:off x="274135" y="1024502"/>
            <a:ext cx="8725217" cy="5325216"/>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600" kern="1200" dirty="0" err="1">
              <a:solidFill>
                <a:srgbClr val="000000"/>
              </a:solidFill>
            </a:endParaRPr>
          </a:p>
        </p:txBody>
      </p:sp>
      <p:graphicFrame>
        <p:nvGraphicFramePr>
          <p:cNvPr id="31" name="Object 30"/>
          <p:cNvGraphicFramePr>
            <a:graphicFrameLocks/>
          </p:cNvGraphicFramePr>
          <p:nvPr>
            <p:custDataLst>
              <p:tags r:id="rId3"/>
            </p:custDataLst>
            <p:extLst>
              <p:ext uri="{D42A27DB-BD31-4B8C-83A1-F6EECF244321}">
                <p14:modId xmlns:p14="http://schemas.microsoft.com/office/powerpoint/2010/main" val="2730923967"/>
              </p:ext>
            </p:extLst>
          </p:nvPr>
        </p:nvGraphicFramePr>
        <p:xfrm>
          <a:off x="388764" y="1632705"/>
          <a:ext cx="3330275" cy="4567814"/>
        </p:xfrm>
        <a:graphic>
          <a:graphicData uri="http://schemas.openxmlformats.org/presentationml/2006/ole">
            <mc:AlternateContent xmlns:mc="http://schemas.openxmlformats.org/markup-compatibility/2006">
              <mc:Choice xmlns:v="urn:schemas-microsoft-com:vml" Requires="v">
                <p:oleObj spid="_x0000_s7185" name="Chart" r:id="rId13" imgW="3267132" imgH="4476870" progId="MSGraph.Chart.8">
                  <p:embed followColorScheme="full"/>
                </p:oleObj>
              </mc:Choice>
              <mc:Fallback>
                <p:oleObj name="Chart" r:id="rId13" imgW="3267132" imgH="4476870" progId="MSGraph.Chart.8">
                  <p:embed followColorScheme="full"/>
                  <p:pic>
                    <p:nvPicPr>
                      <p:cNvPr id="0" name=""/>
                      <p:cNvPicPr/>
                      <p:nvPr/>
                    </p:nvPicPr>
                    <p:blipFill>
                      <a:blip r:embed="rId14"/>
                      <a:stretch>
                        <a:fillRect/>
                      </a:stretch>
                    </p:blipFill>
                    <p:spPr>
                      <a:xfrm>
                        <a:off x="388764" y="1632705"/>
                        <a:ext cx="3330275" cy="4567814"/>
                      </a:xfrm>
                      <a:prstGeom prst="rect">
                        <a:avLst/>
                      </a:prstGeom>
                    </p:spPr>
                  </p:pic>
                </p:oleObj>
              </mc:Fallback>
            </mc:AlternateContent>
          </a:graphicData>
        </a:graphic>
      </p:graphicFrame>
      <p:sp>
        <p:nvSpPr>
          <p:cNvPr id="33" name="TextBox 32"/>
          <p:cNvSpPr txBox="1">
            <a:spLocks/>
          </p:cNvSpPr>
          <p:nvPr/>
        </p:nvSpPr>
        <p:spPr>
          <a:xfrm>
            <a:off x="957326" y="2400462"/>
            <a:ext cx="2118904"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a:solidFill>
                  <a:srgbClr val="FFFFFF"/>
                </a:solidFill>
                <a:ea typeface="+mn-ea"/>
                <a:cs typeface="+mn-cs"/>
              </a:rPr>
              <a:t>Science &amp; training</a:t>
            </a:r>
          </a:p>
        </p:txBody>
      </p:sp>
      <p:sp>
        <p:nvSpPr>
          <p:cNvPr id="35" name="TextBox 34"/>
          <p:cNvSpPr txBox="1">
            <a:spLocks/>
          </p:cNvSpPr>
          <p:nvPr/>
        </p:nvSpPr>
        <p:spPr>
          <a:xfrm>
            <a:off x="957326" y="1712071"/>
            <a:ext cx="2118904" cy="4396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a:solidFill>
                  <a:srgbClr val="FFFFFF"/>
                </a:solidFill>
                <a:ea typeface="+mn-ea"/>
                <a:cs typeface="+mn-cs"/>
              </a:rPr>
              <a:t>Leadership &amp; </a:t>
            </a:r>
          </a:p>
          <a:p>
            <a:pPr fontAlgn="base">
              <a:spcBef>
                <a:spcPct val="0"/>
              </a:spcBef>
              <a:spcAft>
                <a:spcPct val="0"/>
              </a:spcAft>
              <a:buClr>
                <a:srgbClr val="000000"/>
              </a:buClr>
            </a:pPr>
            <a:r>
              <a:rPr lang="en-US" kern="1200" dirty="0">
                <a:solidFill>
                  <a:srgbClr val="FFFFFF"/>
                </a:solidFill>
                <a:ea typeface="+mn-ea"/>
                <a:cs typeface="+mn-cs"/>
              </a:rPr>
              <a:t>administration</a:t>
            </a:r>
          </a:p>
        </p:txBody>
      </p:sp>
      <p:sp>
        <p:nvSpPr>
          <p:cNvPr id="36" name="TextBox 35"/>
          <p:cNvSpPr txBox="1">
            <a:spLocks/>
          </p:cNvSpPr>
          <p:nvPr/>
        </p:nvSpPr>
        <p:spPr>
          <a:xfrm>
            <a:off x="957326" y="3463016"/>
            <a:ext cx="2118904"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a:solidFill>
                  <a:srgbClr val="FFFFFF"/>
                </a:solidFill>
                <a:ea typeface="+mn-ea"/>
                <a:cs typeface="+mn-cs"/>
              </a:rPr>
              <a:t>Warning issuance</a:t>
            </a:r>
          </a:p>
        </p:txBody>
      </p:sp>
      <p:sp>
        <p:nvSpPr>
          <p:cNvPr id="37" name="TextBox 36"/>
          <p:cNvSpPr txBox="1">
            <a:spLocks/>
          </p:cNvSpPr>
          <p:nvPr/>
        </p:nvSpPr>
        <p:spPr>
          <a:xfrm>
            <a:off x="957326" y="2891246"/>
            <a:ext cx="2118904"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a:solidFill>
                  <a:srgbClr val="FFFFFF"/>
                </a:solidFill>
                <a:ea typeface="+mn-ea"/>
                <a:cs typeface="+mn-cs"/>
              </a:rPr>
              <a:t>Supporting observations</a:t>
            </a:r>
          </a:p>
        </p:txBody>
      </p:sp>
      <p:sp>
        <p:nvSpPr>
          <p:cNvPr id="52" name="TextBox 51"/>
          <p:cNvSpPr txBox="1">
            <a:spLocks/>
          </p:cNvSpPr>
          <p:nvPr/>
        </p:nvSpPr>
        <p:spPr>
          <a:xfrm>
            <a:off x="3736971" y="4307953"/>
            <a:ext cx="5051025" cy="17585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latin typeface="Arial" charset="0"/>
                <a:ea typeface="+mn-ea"/>
                <a:cs typeface="+mn-cs"/>
              </a:rPr>
              <a:t>Distributed </a:t>
            </a:r>
            <a:r>
              <a:rPr lang="en-US" sz="1400" b="1" kern="1200" dirty="0" err="1">
                <a:latin typeface="Arial" charset="0"/>
                <a:ea typeface="+mn-ea"/>
                <a:cs typeface="+mn-cs"/>
              </a:rPr>
              <a:t>IDSS</a:t>
            </a:r>
            <a:r>
              <a:rPr lang="en-US" sz="1400" b="1" kern="1200" dirty="0">
                <a:latin typeface="Arial" charset="0"/>
                <a:ea typeface="+mn-ea"/>
                <a:cs typeface="+mn-cs"/>
              </a:rPr>
              <a:t> staff.</a:t>
            </a:r>
            <a:r>
              <a:rPr lang="en-US" sz="1400" kern="1200" dirty="0">
                <a:latin typeface="Arial" charset="0"/>
                <a:ea typeface="+mn-ea"/>
                <a:cs typeface="+mn-cs"/>
              </a:rPr>
              <a:t> </a:t>
            </a:r>
            <a:r>
              <a:rPr lang="en-US" sz="1400" kern="1200" dirty="0" err="1">
                <a:latin typeface="Arial" charset="0"/>
                <a:ea typeface="+mn-ea"/>
                <a:cs typeface="+mn-cs"/>
              </a:rPr>
              <a:t>IDSS</a:t>
            </a:r>
            <a:r>
              <a:rPr lang="en-US" sz="1400" kern="1200" dirty="0">
                <a:latin typeface="Arial" charset="0"/>
                <a:ea typeface="+mn-ea"/>
                <a:cs typeface="+mn-cs"/>
              </a:rPr>
              <a:t> staff would be distributed across the country according to core and deep partner needs. </a:t>
            </a:r>
            <a:r>
              <a:rPr lang="en-US" sz="1400" kern="1200" dirty="0" err="1">
                <a:latin typeface="Arial" charset="0"/>
                <a:ea typeface="+mn-ea"/>
                <a:cs typeface="+mn-cs"/>
              </a:rPr>
              <a:t>IDSS</a:t>
            </a:r>
            <a:r>
              <a:rPr lang="en-US" sz="1400" kern="1200" dirty="0">
                <a:latin typeface="Arial" charset="0"/>
                <a:ea typeface="+mn-ea"/>
                <a:cs typeface="+mn-cs"/>
              </a:rPr>
              <a:t> staff would operate under business hours unless needed overnight, and focus time on developing and providing critical forecast and hazard information, not general forecast production. </a:t>
            </a:r>
            <a:r>
              <a:rPr lang="en-US" sz="1400" kern="1200" dirty="0" err="1">
                <a:latin typeface="Arial" charset="0"/>
                <a:ea typeface="+mn-ea"/>
                <a:cs typeface="+mn-cs"/>
              </a:rPr>
              <a:t>IDSS</a:t>
            </a:r>
            <a:r>
              <a:rPr lang="en-US" sz="1400" kern="1200" dirty="0">
                <a:latin typeface="Arial" charset="0"/>
                <a:ea typeface="+mn-ea"/>
                <a:cs typeface="+mn-cs"/>
              </a:rPr>
              <a:t> would be based on a collaborative forecast process that layers expertise from national and local staff onto a central, common starting point without local grid editing</a:t>
            </a:r>
            <a:endParaRPr lang="en-US" sz="1400" b="1" kern="1200" dirty="0">
              <a:latin typeface="Arial" charset="0"/>
              <a:ea typeface="+mn-ea"/>
              <a:cs typeface="+mn-cs"/>
            </a:endParaRPr>
          </a:p>
        </p:txBody>
      </p:sp>
      <p:sp>
        <p:nvSpPr>
          <p:cNvPr id="53" name="TextBox 52"/>
          <p:cNvSpPr txBox="1">
            <a:spLocks/>
          </p:cNvSpPr>
          <p:nvPr/>
        </p:nvSpPr>
        <p:spPr>
          <a:xfrm>
            <a:off x="3736973" y="2828681"/>
            <a:ext cx="5163146" cy="10772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400" b="1" kern="1200" dirty="0">
                <a:latin typeface="Arial" charset="0"/>
                <a:ea typeface="+mn-ea"/>
                <a:cs typeface="+mn-cs"/>
              </a:rPr>
              <a:t>Focused, experienced warning staff.</a:t>
            </a:r>
            <a:r>
              <a:rPr lang="en-US" sz="1400" kern="1200" dirty="0">
                <a:latin typeface="Arial" charset="0"/>
                <a:ea typeface="+mn-ea"/>
                <a:cs typeface="+mn-cs"/>
              </a:rPr>
              <a:t> Expert warning staff would provide 24/7/365 warning production across CWAs related by climatology and partner needs. Warning staff time would be focused 100% on training, monitoring emerging situations, developing warning products, and communicating with </a:t>
            </a:r>
            <a:r>
              <a:rPr lang="en-US" sz="1400" kern="1200" dirty="0" err="1">
                <a:latin typeface="Arial" charset="0"/>
                <a:ea typeface="+mn-ea"/>
                <a:cs typeface="+mn-cs"/>
              </a:rPr>
              <a:t>IDSS</a:t>
            </a:r>
            <a:r>
              <a:rPr lang="en-US" sz="1400" kern="1200" dirty="0">
                <a:latin typeface="Arial" charset="0"/>
                <a:ea typeface="+mn-ea"/>
                <a:cs typeface="+mn-cs"/>
              </a:rPr>
              <a:t> staff</a:t>
            </a:r>
            <a:endParaRPr lang="en-US" kern="1200" dirty="0">
              <a:latin typeface="Arial" charset="0"/>
              <a:ea typeface="+mn-ea"/>
              <a:cs typeface="+mn-cs"/>
            </a:endParaRPr>
          </a:p>
        </p:txBody>
      </p:sp>
      <p:sp>
        <p:nvSpPr>
          <p:cNvPr id="54" name="TextBox 53"/>
          <p:cNvSpPr txBox="1">
            <a:spLocks/>
          </p:cNvSpPr>
          <p:nvPr/>
        </p:nvSpPr>
        <p:spPr>
          <a:xfrm>
            <a:off x="3736973" y="1738784"/>
            <a:ext cx="5051026" cy="87927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latin typeface="Arial" charset="0"/>
                <a:ea typeface="+mn-ea"/>
                <a:cs typeface="+mn-cs"/>
              </a:rPr>
              <a:t>Strategic alignment of support </a:t>
            </a:r>
            <a:r>
              <a:rPr lang="en-US" sz="1400" kern="1200" dirty="0">
                <a:latin typeface="Arial" charset="0"/>
                <a:ea typeface="+mn-ea"/>
                <a:cs typeface="+mn-cs"/>
              </a:rPr>
              <a:t>through resource pooling increases dedicated support for key functions and collaboration across offices, while also ensuring as many staff as possible are available to serve partners</a:t>
            </a:r>
          </a:p>
        </p:txBody>
      </p:sp>
      <p:cxnSp>
        <p:nvCxnSpPr>
          <p:cNvPr id="62" name="AutoShape 249"/>
          <p:cNvCxnSpPr>
            <a:cxnSpLocks noChangeShapeType="1"/>
          </p:cNvCxnSpPr>
          <p:nvPr/>
        </p:nvCxnSpPr>
        <p:spPr bwMode="auto">
          <a:xfrm>
            <a:off x="498911" y="1627844"/>
            <a:ext cx="2698750"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AutoShape 250"/>
          <p:cNvSpPr>
            <a:spLocks noChangeArrowheads="1"/>
          </p:cNvSpPr>
          <p:nvPr/>
        </p:nvSpPr>
        <p:spPr bwMode="auto">
          <a:xfrm>
            <a:off x="498912" y="1179154"/>
            <a:ext cx="2807983" cy="44935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5" anchor="b">
            <a:spAutoFit/>
          </a:bodyPr>
          <a:lstStyle/>
          <a:p>
            <a:pPr fontAlgn="base">
              <a:spcBef>
                <a:spcPct val="0"/>
              </a:spcBef>
              <a:spcAft>
                <a:spcPct val="0"/>
              </a:spcAft>
            </a:pPr>
            <a:r>
              <a:rPr lang="en-US" b="1" kern="1200" dirty="0">
                <a:solidFill>
                  <a:srgbClr val="002960"/>
                </a:solidFill>
                <a:latin typeface="Arial" charset="0"/>
                <a:ea typeface="+mn-ea"/>
                <a:cs typeface="+mn-cs"/>
              </a:rPr>
              <a:t>Future NWS field office functions and illustrative time allocation</a:t>
            </a:r>
          </a:p>
        </p:txBody>
      </p:sp>
      <p:grpSp>
        <p:nvGrpSpPr>
          <p:cNvPr id="64" name="ACET 12"/>
          <p:cNvGrpSpPr>
            <a:grpSpLocks/>
          </p:cNvGrpSpPr>
          <p:nvPr/>
        </p:nvGrpSpPr>
        <p:grpSpPr bwMode="auto">
          <a:xfrm>
            <a:off x="3712699" y="1391794"/>
            <a:ext cx="5187421" cy="237222"/>
            <a:chOff x="915" y="953"/>
            <a:chExt cx="3598" cy="77"/>
          </a:xfrm>
        </p:grpSpPr>
        <p:cxnSp>
          <p:nvCxnSpPr>
            <p:cNvPr id="65" name="AutoShape 249"/>
            <p:cNvCxnSpPr>
              <a:cxnSpLocks noChangeShapeType="1"/>
              <a:stCxn id="66" idx="4"/>
            </p:cNvCxnSpPr>
            <p:nvPr/>
          </p:nvCxnSpPr>
          <p:spPr bwMode="auto">
            <a:xfrm>
              <a:off x="915" y="1030"/>
              <a:ext cx="3598"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AutoShape 250"/>
            <p:cNvSpPr>
              <a:spLocks noChangeArrowheads="1"/>
            </p:cNvSpPr>
            <p:nvPr/>
          </p:nvSpPr>
          <p:spPr bwMode="auto">
            <a:xfrm>
              <a:off x="915" y="953"/>
              <a:ext cx="3379" cy="7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7923" anchor="b">
              <a:spAutoFit/>
            </a:bodyPr>
            <a:lstStyle/>
            <a:p>
              <a:pPr fontAlgn="base">
                <a:spcBef>
                  <a:spcPct val="0"/>
                </a:spcBef>
                <a:spcAft>
                  <a:spcPct val="0"/>
                </a:spcAft>
              </a:pPr>
              <a:r>
                <a:rPr lang="en-US" b="1" kern="1200" dirty="0">
                  <a:solidFill>
                    <a:srgbClr val="002960"/>
                  </a:solidFill>
                  <a:latin typeface="Arial" charset="0"/>
                  <a:ea typeface="+mn-ea"/>
                  <a:cs typeface="+mn-cs"/>
                </a:rPr>
                <a:t>Alignment in the Fully Integrated Field Structure</a:t>
              </a:r>
            </a:p>
          </p:txBody>
        </p:sp>
      </p:grpSp>
      <p:cxnSp>
        <p:nvCxnSpPr>
          <p:cNvPr id="67" name="AutoShape 249"/>
          <p:cNvCxnSpPr>
            <a:cxnSpLocks noChangeShapeType="1"/>
          </p:cNvCxnSpPr>
          <p:nvPr/>
        </p:nvCxnSpPr>
        <p:spPr bwMode="auto">
          <a:xfrm>
            <a:off x="718986" y="2237567"/>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AutoShape 249"/>
          <p:cNvCxnSpPr>
            <a:cxnSpLocks noChangeShapeType="1"/>
          </p:cNvCxnSpPr>
          <p:nvPr/>
        </p:nvCxnSpPr>
        <p:spPr bwMode="auto">
          <a:xfrm>
            <a:off x="718986" y="2842196"/>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AutoShape 249"/>
          <p:cNvCxnSpPr>
            <a:cxnSpLocks noChangeShapeType="1"/>
          </p:cNvCxnSpPr>
          <p:nvPr/>
        </p:nvCxnSpPr>
        <p:spPr bwMode="auto">
          <a:xfrm>
            <a:off x="718986" y="3274438"/>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AutoShape 249"/>
          <p:cNvCxnSpPr>
            <a:cxnSpLocks noChangeShapeType="1"/>
          </p:cNvCxnSpPr>
          <p:nvPr/>
        </p:nvCxnSpPr>
        <p:spPr bwMode="auto">
          <a:xfrm>
            <a:off x="718986" y="3924267"/>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TextBox 70"/>
          <p:cNvSpPr txBox="1">
            <a:spLocks/>
          </p:cNvSpPr>
          <p:nvPr/>
        </p:nvSpPr>
        <p:spPr>
          <a:xfrm>
            <a:off x="944368" y="5696644"/>
            <a:ext cx="2118904"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a:solidFill>
                  <a:srgbClr val="FFFFFF"/>
                </a:solidFill>
                <a:ea typeface="+mn-ea"/>
                <a:cs typeface="+mn-cs"/>
              </a:rPr>
              <a:t>Situational awareness</a:t>
            </a:r>
          </a:p>
        </p:txBody>
      </p:sp>
      <p:sp>
        <p:nvSpPr>
          <p:cNvPr id="72" name="TextBox 71"/>
          <p:cNvSpPr txBox="1">
            <a:spLocks/>
          </p:cNvSpPr>
          <p:nvPr/>
        </p:nvSpPr>
        <p:spPr>
          <a:xfrm>
            <a:off x="944368" y="3992673"/>
            <a:ext cx="2118904" cy="6594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a:solidFill>
                  <a:srgbClr val="FFFFFF"/>
                </a:solidFill>
                <a:ea typeface="+mn-ea"/>
                <a:cs typeface="+mn-cs"/>
              </a:rPr>
              <a:t>Recurring and event-driven </a:t>
            </a:r>
            <a:r>
              <a:rPr lang="en-US" kern="1200" dirty="0" err="1">
                <a:solidFill>
                  <a:srgbClr val="FFFFFF"/>
                </a:solidFill>
                <a:ea typeface="+mn-ea"/>
                <a:cs typeface="+mn-cs"/>
              </a:rPr>
              <a:t>IDSS</a:t>
            </a:r>
            <a:r>
              <a:rPr lang="en-US" kern="1200" dirty="0">
                <a:solidFill>
                  <a:srgbClr val="FFFFFF"/>
                </a:solidFill>
                <a:ea typeface="+mn-ea"/>
                <a:cs typeface="+mn-cs"/>
              </a:rPr>
              <a:t>, including messaging warnings</a:t>
            </a:r>
          </a:p>
        </p:txBody>
      </p:sp>
      <p:sp>
        <p:nvSpPr>
          <p:cNvPr id="73" name="TextBox 72"/>
          <p:cNvSpPr txBox="1">
            <a:spLocks/>
          </p:cNvSpPr>
          <p:nvPr/>
        </p:nvSpPr>
        <p:spPr>
          <a:xfrm>
            <a:off x="944368" y="5309524"/>
            <a:ext cx="2362526" cy="2198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kern="1200" dirty="0" err="1">
                <a:solidFill>
                  <a:srgbClr val="FFFFFF"/>
                </a:solidFill>
                <a:ea typeface="+mn-ea"/>
                <a:cs typeface="+mn-cs"/>
              </a:rPr>
              <a:t>IDSS</a:t>
            </a:r>
            <a:r>
              <a:rPr lang="en-US" kern="1200" dirty="0">
                <a:solidFill>
                  <a:srgbClr val="FFFFFF"/>
                </a:solidFill>
                <a:ea typeface="+mn-ea"/>
                <a:cs typeface="+mn-cs"/>
              </a:rPr>
              <a:t> forecast products</a:t>
            </a:r>
          </a:p>
        </p:txBody>
      </p:sp>
      <p:sp>
        <p:nvSpPr>
          <p:cNvPr id="74" name="Oval 26"/>
          <p:cNvSpPr txBox="1"/>
          <p:nvPr>
            <p:custDataLst>
              <p:tags r:id="rId4"/>
            </p:custDataLst>
          </p:nvPr>
        </p:nvSpPr>
        <p:spPr>
          <a:xfrm>
            <a:off x="565040" y="3940718"/>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400" b="1" kern="1200" dirty="0">
                <a:solidFill>
                  <a:srgbClr val="FFFFFF"/>
                </a:solidFill>
                <a:latin typeface="Arial" charset="0"/>
                <a:ea typeface="+mn-ea"/>
                <a:cs typeface="+mn-cs"/>
              </a:rPr>
              <a:t>1</a:t>
            </a:r>
          </a:p>
        </p:txBody>
      </p:sp>
      <p:sp>
        <p:nvSpPr>
          <p:cNvPr id="75" name="Oval 26"/>
          <p:cNvSpPr txBox="1"/>
          <p:nvPr>
            <p:custDataLst>
              <p:tags r:id="rId5"/>
            </p:custDataLst>
          </p:nvPr>
        </p:nvSpPr>
        <p:spPr>
          <a:xfrm>
            <a:off x="565040" y="3276887"/>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400" b="1" kern="1200" dirty="0">
                <a:solidFill>
                  <a:srgbClr val="FFFFFF"/>
                </a:solidFill>
                <a:latin typeface="Arial" charset="0"/>
                <a:ea typeface="+mn-ea"/>
                <a:cs typeface="+mn-cs"/>
              </a:rPr>
              <a:t>2</a:t>
            </a:r>
          </a:p>
        </p:txBody>
      </p:sp>
      <p:sp>
        <p:nvSpPr>
          <p:cNvPr id="76" name="Oval 26"/>
          <p:cNvSpPr txBox="1"/>
          <p:nvPr>
            <p:custDataLst>
              <p:tags r:id="rId6"/>
            </p:custDataLst>
          </p:nvPr>
        </p:nvSpPr>
        <p:spPr>
          <a:xfrm>
            <a:off x="565040" y="2850204"/>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400" b="1" kern="1200" dirty="0">
                <a:solidFill>
                  <a:srgbClr val="FFFFFF"/>
                </a:solidFill>
                <a:latin typeface="Arial" charset="0"/>
                <a:ea typeface="+mn-ea"/>
                <a:cs typeface="+mn-cs"/>
              </a:rPr>
              <a:t>3</a:t>
            </a:r>
          </a:p>
        </p:txBody>
      </p:sp>
      <p:sp>
        <p:nvSpPr>
          <p:cNvPr id="77" name="Oval 26"/>
          <p:cNvSpPr txBox="1"/>
          <p:nvPr>
            <p:custDataLst>
              <p:tags r:id="rId7"/>
            </p:custDataLst>
          </p:nvPr>
        </p:nvSpPr>
        <p:spPr>
          <a:xfrm>
            <a:off x="565040" y="2296600"/>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400" b="1" kern="1200" dirty="0">
                <a:solidFill>
                  <a:srgbClr val="FFFFFF"/>
                </a:solidFill>
                <a:latin typeface="Arial" charset="0"/>
                <a:ea typeface="+mn-ea"/>
                <a:cs typeface="+mn-cs"/>
              </a:rPr>
              <a:t>4</a:t>
            </a:r>
          </a:p>
        </p:txBody>
      </p:sp>
      <p:sp>
        <p:nvSpPr>
          <p:cNvPr id="78" name="Oval 26"/>
          <p:cNvSpPr txBox="1"/>
          <p:nvPr>
            <p:custDataLst>
              <p:tags r:id="rId8"/>
            </p:custDataLst>
          </p:nvPr>
        </p:nvSpPr>
        <p:spPr>
          <a:xfrm>
            <a:off x="565040" y="1695393"/>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400" b="1" kern="1200" dirty="0">
                <a:solidFill>
                  <a:srgbClr val="FFFFFF"/>
                </a:solidFill>
                <a:latin typeface="Arial" charset="0"/>
                <a:ea typeface="+mn-ea"/>
                <a:cs typeface="+mn-cs"/>
              </a:rPr>
              <a:t>5</a:t>
            </a:r>
          </a:p>
        </p:txBody>
      </p:sp>
      <p:sp>
        <p:nvSpPr>
          <p:cNvPr id="3" name="Right Brace 2"/>
          <p:cNvSpPr/>
          <p:nvPr/>
        </p:nvSpPr>
        <p:spPr>
          <a:xfrm>
            <a:off x="3197661" y="1712071"/>
            <a:ext cx="212104" cy="1492752"/>
          </a:xfrm>
          <a:prstGeom prst="rightBrace">
            <a:avLst>
              <a:gd name="adj1" fmla="val 8333"/>
              <a:gd name="adj2" fmla="val 12230"/>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lstStyle/>
          <a:p>
            <a:pPr algn="ctr" fontAlgn="base">
              <a:spcBef>
                <a:spcPct val="0"/>
              </a:spcBef>
              <a:spcAft>
                <a:spcPct val="0"/>
              </a:spcAft>
            </a:pPr>
            <a:endParaRPr lang="en-US" sz="1600" kern="1200">
              <a:solidFill>
                <a:srgbClr val="000000"/>
              </a:solidFill>
            </a:endParaRPr>
          </a:p>
        </p:txBody>
      </p:sp>
      <p:sp>
        <p:nvSpPr>
          <p:cNvPr id="79" name="Right Brace 78"/>
          <p:cNvSpPr/>
          <p:nvPr/>
        </p:nvSpPr>
        <p:spPr>
          <a:xfrm>
            <a:off x="3190949" y="3964961"/>
            <a:ext cx="212104" cy="2081189"/>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lstStyle/>
          <a:p>
            <a:pPr algn="ctr" fontAlgn="base">
              <a:spcBef>
                <a:spcPct val="0"/>
              </a:spcBef>
              <a:spcAft>
                <a:spcPct val="0"/>
              </a:spcAft>
            </a:pPr>
            <a:endParaRPr lang="en-US" sz="1600" kern="1200">
              <a:solidFill>
                <a:srgbClr val="000000"/>
              </a:solidFill>
            </a:endParaRPr>
          </a:p>
        </p:txBody>
      </p:sp>
      <p:sp>
        <p:nvSpPr>
          <p:cNvPr id="80" name="Right Brace 79"/>
          <p:cNvSpPr/>
          <p:nvPr/>
        </p:nvSpPr>
        <p:spPr>
          <a:xfrm>
            <a:off x="3197661" y="3321496"/>
            <a:ext cx="212104" cy="553887"/>
          </a:xfrm>
          <a:prstGeom prst="rightBrace">
            <a:avLst>
              <a:gd name="adj1" fmla="val 8333"/>
              <a:gd name="adj2" fmla="val 25764"/>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lstStyle/>
          <a:p>
            <a:pPr algn="ctr" fontAlgn="base">
              <a:spcBef>
                <a:spcPct val="0"/>
              </a:spcBef>
              <a:spcAft>
                <a:spcPct val="0"/>
              </a:spcAft>
            </a:pPr>
            <a:endParaRPr lang="en-US" sz="1600" kern="1200">
              <a:solidFill>
                <a:srgbClr val="000000"/>
              </a:solidFill>
            </a:endParaRPr>
          </a:p>
        </p:txBody>
      </p:sp>
    </p:spTree>
    <p:extLst>
      <p:ext uri="{BB962C8B-B14F-4D97-AF65-F5344CB8AC3E}">
        <p14:creationId xmlns:p14="http://schemas.microsoft.com/office/powerpoint/2010/main" val="3790138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Object 60" hidden="1"/>
          <p:cNvGraphicFramePr>
            <a:graphicFrameLocks noChangeAspect="1"/>
          </p:cNvGraphicFramePr>
          <p:nvPr>
            <p:custDataLst>
              <p:tags r:id="rId2"/>
            </p:custDataLs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8208" name="think-cell Slide" r:id="rId12" imgW="524" imgH="526" progId="TCLayout.ActiveDocument.1">
                  <p:embed/>
                </p:oleObj>
              </mc:Choice>
              <mc:Fallback>
                <p:oleObj name="think-cell Slide" r:id="rId12" imgW="524" imgH="526" progId="TCLayout.ActiveDocument.1">
                  <p:embed/>
                  <p:pic>
                    <p:nvPicPr>
                      <p:cNvPr id="0" name=""/>
                      <p:cNvPicPr/>
                      <p:nvPr/>
                    </p:nvPicPr>
                    <p:blipFill>
                      <a:blip r:embed="rId13"/>
                      <a:stretch>
                        <a:fillRect/>
                      </a:stretch>
                    </p:blipFill>
                    <p:spPr>
                      <a:xfrm>
                        <a:off x="1590" y="1792"/>
                        <a:ext cx="1587" cy="1587"/>
                      </a:xfrm>
                      <a:prstGeom prst="rect">
                        <a:avLst/>
                      </a:prstGeom>
                    </p:spPr>
                  </p:pic>
                </p:oleObj>
              </mc:Fallback>
            </mc:AlternateContent>
          </a:graphicData>
        </a:graphic>
      </p:graphicFrame>
      <p:sp>
        <p:nvSpPr>
          <p:cNvPr id="3" name="Rectangle 2" hidden="1"/>
          <p:cNvSpPr/>
          <p:nvPr>
            <p:custDataLst>
              <p:tags r:id="rId3"/>
            </p:custDataLst>
          </p:nvPr>
        </p:nvSpPr>
        <p:spPr bwMode="auto">
          <a:xfrm>
            <a:off x="2" y="204"/>
            <a:ext cx="158750" cy="15874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base">
              <a:spcBef>
                <a:spcPct val="0"/>
              </a:spcBef>
              <a:spcAft>
                <a:spcPct val="0"/>
              </a:spcAft>
            </a:pPr>
            <a:endParaRPr lang="en-US" sz="1200" kern="1200" dirty="0" err="1">
              <a:solidFill>
                <a:srgbClr val="000000"/>
              </a:solidFill>
              <a:sym typeface="Arial" panose="020B0604020202020204" pitchFamily="34" charset="0"/>
            </a:endParaRPr>
          </a:p>
        </p:txBody>
      </p:sp>
      <p:sp>
        <p:nvSpPr>
          <p:cNvPr id="28" name="Rectangle 27"/>
          <p:cNvSpPr/>
          <p:nvPr/>
        </p:nvSpPr>
        <p:spPr>
          <a:xfrm>
            <a:off x="468314" y="1124087"/>
            <a:ext cx="8500743" cy="516224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600" kern="1200" dirty="0" err="1">
              <a:solidFill>
                <a:srgbClr val="000000"/>
              </a:solidFill>
            </a:endParaRPr>
          </a:p>
        </p:txBody>
      </p:sp>
      <p:sp>
        <p:nvSpPr>
          <p:cNvPr id="2" name="Title 1"/>
          <p:cNvSpPr>
            <a:spLocks noGrp="1"/>
          </p:cNvSpPr>
          <p:nvPr>
            <p:ph type="title"/>
          </p:nvPr>
        </p:nvSpPr>
        <p:spPr>
          <a:xfrm>
            <a:off x="1224602" y="190775"/>
            <a:ext cx="7744457" cy="5966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360188"/>
            <a:r>
              <a:rPr lang="en-US" dirty="0" smtClean="0"/>
              <a:t>Distributing </a:t>
            </a:r>
            <a:r>
              <a:rPr lang="en-US" dirty="0" err="1" smtClean="0"/>
              <a:t>IDSS</a:t>
            </a:r>
            <a:r>
              <a:rPr lang="en-US" dirty="0" smtClean="0"/>
              <a:t> staff according to partner needs ensures partners have access to expertise when they need it</a:t>
            </a:r>
            <a:endParaRPr lang="en-US" dirty="0"/>
          </a:p>
        </p:txBody>
      </p:sp>
      <p:graphicFrame>
        <p:nvGraphicFramePr>
          <p:cNvPr id="29" name="Object 28"/>
          <p:cNvGraphicFramePr>
            <a:graphicFrameLocks/>
          </p:cNvGraphicFramePr>
          <p:nvPr>
            <p:custDataLst>
              <p:tags r:id="rId4"/>
            </p:custDataLst>
            <p:extLst/>
          </p:nvPr>
        </p:nvGraphicFramePr>
        <p:xfrm>
          <a:off x="660896" y="1516083"/>
          <a:ext cx="3421103" cy="4656971"/>
        </p:xfrm>
        <a:graphic>
          <a:graphicData uri="http://schemas.openxmlformats.org/presentationml/2006/ole">
            <mc:AlternateContent xmlns:mc="http://schemas.openxmlformats.org/markup-compatibility/2006">
              <mc:Choice xmlns:v="urn:schemas-microsoft-com:vml" Requires="v">
                <p:oleObj spid="_x0000_s8209" name="Chart" r:id="rId14" imgW="3352732" imgH="4562460" progId="MSGraph.Chart.8">
                  <p:embed followColorScheme="full"/>
                </p:oleObj>
              </mc:Choice>
              <mc:Fallback>
                <p:oleObj name="Chart" r:id="rId14" imgW="3352732" imgH="4562460" progId="MSGraph.Chart.8">
                  <p:embed followColorScheme="full"/>
                  <p:pic>
                    <p:nvPicPr>
                      <p:cNvPr id="0" name=""/>
                      <p:cNvPicPr/>
                      <p:nvPr/>
                    </p:nvPicPr>
                    <p:blipFill>
                      <a:blip r:embed="rId15"/>
                      <a:stretch>
                        <a:fillRect/>
                      </a:stretch>
                    </p:blipFill>
                    <p:spPr>
                      <a:xfrm>
                        <a:off x="660896" y="1516083"/>
                        <a:ext cx="3421103" cy="4656971"/>
                      </a:xfrm>
                      <a:prstGeom prst="rect">
                        <a:avLst/>
                      </a:prstGeom>
                    </p:spPr>
                  </p:pic>
                </p:oleObj>
              </mc:Fallback>
            </mc:AlternateContent>
          </a:graphicData>
        </a:graphic>
      </p:graphicFrame>
      <p:sp>
        <p:nvSpPr>
          <p:cNvPr id="31" name="TextBox 30"/>
          <p:cNvSpPr txBox="1">
            <a:spLocks/>
          </p:cNvSpPr>
          <p:nvPr/>
        </p:nvSpPr>
        <p:spPr>
          <a:xfrm>
            <a:off x="1333129" y="2378138"/>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Science &amp; training</a:t>
            </a:r>
          </a:p>
        </p:txBody>
      </p:sp>
      <p:sp>
        <p:nvSpPr>
          <p:cNvPr id="32" name="TextBox 31"/>
          <p:cNvSpPr txBox="1">
            <a:spLocks/>
          </p:cNvSpPr>
          <p:nvPr/>
        </p:nvSpPr>
        <p:spPr>
          <a:xfrm>
            <a:off x="1333129" y="1698726"/>
            <a:ext cx="2036226" cy="4082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Leadership &amp; </a:t>
            </a:r>
          </a:p>
          <a:p>
            <a:pPr fontAlgn="base">
              <a:spcBef>
                <a:spcPct val="0"/>
              </a:spcBef>
              <a:spcAft>
                <a:spcPct val="0"/>
              </a:spcAft>
              <a:buClr>
                <a:srgbClr val="000000"/>
              </a:buClr>
            </a:pPr>
            <a:r>
              <a:rPr lang="en-US" sz="1300" kern="1200" dirty="0">
                <a:solidFill>
                  <a:srgbClr val="FFFFFF"/>
                </a:solidFill>
                <a:ea typeface="+mn-ea"/>
                <a:cs typeface="+mn-cs"/>
              </a:rPr>
              <a:t>administration</a:t>
            </a:r>
          </a:p>
        </p:txBody>
      </p:sp>
      <p:sp>
        <p:nvSpPr>
          <p:cNvPr id="33" name="TextBox 32"/>
          <p:cNvSpPr txBox="1">
            <a:spLocks/>
          </p:cNvSpPr>
          <p:nvPr/>
        </p:nvSpPr>
        <p:spPr>
          <a:xfrm>
            <a:off x="1333129" y="5643440"/>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Situational awareness</a:t>
            </a:r>
          </a:p>
        </p:txBody>
      </p:sp>
      <p:sp>
        <p:nvSpPr>
          <p:cNvPr id="34" name="TextBox 33"/>
          <p:cNvSpPr txBox="1">
            <a:spLocks/>
          </p:cNvSpPr>
          <p:nvPr/>
        </p:nvSpPr>
        <p:spPr>
          <a:xfrm>
            <a:off x="1333129" y="3419478"/>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Warning issuance</a:t>
            </a:r>
          </a:p>
        </p:txBody>
      </p:sp>
      <p:sp>
        <p:nvSpPr>
          <p:cNvPr id="36" name="TextBox 35"/>
          <p:cNvSpPr txBox="1">
            <a:spLocks/>
          </p:cNvSpPr>
          <p:nvPr/>
        </p:nvSpPr>
        <p:spPr>
          <a:xfrm>
            <a:off x="1333129" y="4157620"/>
            <a:ext cx="2036226" cy="6123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Recurring and event-driven </a:t>
            </a:r>
            <a:r>
              <a:rPr lang="en-US" sz="1300" kern="1200" dirty="0" err="1">
                <a:solidFill>
                  <a:srgbClr val="FFFFFF"/>
                </a:solidFill>
                <a:ea typeface="+mn-ea"/>
                <a:cs typeface="+mn-cs"/>
              </a:rPr>
              <a:t>IDSS</a:t>
            </a:r>
            <a:r>
              <a:rPr lang="en-US" sz="1300" kern="1200" dirty="0">
                <a:solidFill>
                  <a:srgbClr val="FFFFFF"/>
                </a:solidFill>
                <a:ea typeface="+mn-ea"/>
                <a:cs typeface="+mn-cs"/>
              </a:rPr>
              <a:t>, including messaging warnings</a:t>
            </a:r>
          </a:p>
        </p:txBody>
      </p:sp>
      <p:sp>
        <p:nvSpPr>
          <p:cNvPr id="37" name="TextBox 36"/>
          <p:cNvSpPr txBox="1">
            <a:spLocks/>
          </p:cNvSpPr>
          <p:nvPr/>
        </p:nvSpPr>
        <p:spPr>
          <a:xfrm>
            <a:off x="1333129" y="2876584"/>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Supporting observations</a:t>
            </a:r>
          </a:p>
        </p:txBody>
      </p:sp>
      <p:sp>
        <p:nvSpPr>
          <p:cNvPr id="41" name="TextBox 40"/>
          <p:cNvSpPr txBox="1">
            <a:spLocks/>
          </p:cNvSpPr>
          <p:nvPr/>
        </p:nvSpPr>
        <p:spPr>
          <a:xfrm>
            <a:off x="1333129" y="5238645"/>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err="1">
                <a:solidFill>
                  <a:srgbClr val="FFFFFF"/>
                </a:solidFill>
                <a:ea typeface="+mn-ea"/>
                <a:cs typeface="+mn-cs"/>
              </a:rPr>
              <a:t>IDSS</a:t>
            </a:r>
            <a:r>
              <a:rPr lang="en-US" sz="1300" kern="1200" dirty="0">
                <a:solidFill>
                  <a:srgbClr val="FFFFFF"/>
                </a:solidFill>
                <a:ea typeface="+mn-ea"/>
                <a:cs typeface="+mn-cs"/>
              </a:rPr>
              <a:t> forecast products</a:t>
            </a:r>
          </a:p>
        </p:txBody>
      </p:sp>
      <p:cxnSp>
        <p:nvCxnSpPr>
          <p:cNvPr id="42" name="AutoShape 249"/>
          <p:cNvCxnSpPr>
            <a:cxnSpLocks noChangeShapeType="1"/>
          </p:cNvCxnSpPr>
          <p:nvPr/>
        </p:nvCxnSpPr>
        <p:spPr bwMode="auto">
          <a:xfrm>
            <a:off x="1003101" y="1575425"/>
            <a:ext cx="2897958" cy="0"/>
          </a:xfrm>
          <a:prstGeom prst="straightConnector1">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AutoShape 249"/>
          <p:cNvCxnSpPr>
            <a:cxnSpLocks noChangeShapeType="1"/>
          </p:cNvCxnSpPr>
          <p:nvPr/>
        </p:nvCxnSpPr>
        <p:spPr bwMode="auto">
          <a:xfrm>
            <a:off x="1153328" y="2200407"/>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249"/>
          <p:cNvCxnSpPr>
            <a:cxnSpLocks noChangeShapeType="1"/>
          </p:cNvCxnSpPr>
          <p:nvPr/>
        </p:nvCxnSpPr>
        <p:spPr bwMode="auto">
          <a:xfrm>
            <a:off x="1153328" y="2791682"/>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AutoShape 249"/>
          <p:cNvCxnSpPr>
            <a:cxnSpLocks noChangeShapeType="1"/>
          </p:cNvCxnSpPr>
          <p:nvPr/>
        </p:nvCxnSpPr>
        <p:spPr bwMode="auto">
          <a:xfrm>
            <a:off x="1153328" y="3223926"/>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AutoShape 249"/>
          <p:cNvCxnSpPr>
            <a:cxnSpLocks noChangeShapeType="1"/>
          </p:cNvCxnSpPr>
          <p:nvPr/>
        </p:nvCxnSpPr>
        <p:spPr bwMode="auto">
          <a:xfrm>
            <a:off x="1153328" y="3875653"/>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Oval 26"/>
          <p:cNvSpPr txBox="1"/>
          <p:nvPr>
            <p:custDataLst>
              <p:tags r:id="rId5"/>
            </p:custDataLst>
          </p:nvPr>
        </p:nvSpPr>
        <p:spPr>
          <a:xfrm>
            <a:off x="936268" y="4167057"/>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1</a:t>
            </a:r>
          </a:p>
        </p:txBody>
      </p:sp>
      <p:sp>
        <p:nvSpPr>
          <p:cNvPr id="53" name="Oval 26"/>
          <p:cNvSpPr txBox="1"/>
          <p:nvPr>
            <p:custDataLst>
              <p:tags r:id="rId6"/>
            </p:custDataLst>
          </p:nvPr>
        </p:nvSpPr>
        <p:spPr>
          <a:xfrm>
            <a:off x="936268" y="3413885"/>
            <a:ext cx="246888" cy="246874"/>
          </a:xfrm>
          <a:prstGeom prst="ellipse">
            <a:avLst/>
          </a:prstGeom>
          <a:solidFill>
            <a:schemeClr val="accent6">
              <a:lumMod val="40000"/>
              <a:lumOff val="60000"/>
            </a:schemeClr>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2</a:t>
            </a:r>
          </a:p>
        </p:txBody>
      </p:sp>
      <p:sp>
        <p:nvSpPr>
          <p:cNvPr id="54" name="Oval 26"/>
          <p:cNvSpPr txBox="1"/>
          <p:nvPr>
            <p:custDataLst>
              <p:tags r:id="rId7"/>
            </p:custDataLst>
          </p:nvPr>
        </p:nvSpPr>
        <p:spPr>
          <a:xfrm>
            <a:off x="936268" y="2870866"/>
            <a:ext cx="246888" cy="246874"/>
          </a:xfrm>
          <a:prstGeom prst="ellipse">
            <a:avLst/>
          </a:prstGeom>
          <a:solidFill>
            <a:schemeClr val="accent6">
              <a:lumMod val="40000"/>
              <a:lumOff val="60000"/>
            </a:schemeClr>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3</a:t>
            </a:r>
          </a:p>
        </p:txBody>
      </p:sp>
      <p:sp>
        <p:nvSpPr>
          <p:cNvPr id="55" name="Oval 26"/>
          <p:cNvSpPr txBox="1"/>
          <p:nvPr>
            <p:custDataLst>
              <p:tags r:id="rId8"/>
            </p:custDataLst>
          </p:nvPr>
        </p:nvSpPr>
        <p:spPr>
          <a:xfrm>
            <a:off x="936268" y="2372332"/>
            <a:ext cx="246888" cy="246874"/>
          </a:xfrm>
          <a:prstGeom prst="ellipse">
            <a:avLst/>
          </a:prstGeom>
          <a:solidFill>
            <a:schemeClr val="accent6">
              <a:lumMod val="40000"/>
              <a:lumOff val="60000"/>
            </a:schemeClr>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4</a:t>
            </a:r>
          </a:p>
        </p:txBody>
      </p:sp>
      <p:sp>
        <p:nvSpPr>
          <p:cNvPr id="56" name="Oval 26"/>
          <p:cNvSpPr txBox="1"/>
          <p:nvPr>
            <p:custDataLst>
              <p:tags r:id="rId9"/>
            </p:custDataLst>
          </p:nvPr>
        </p:nvSpPr>
        <p:spPr>
          <a:xfrm>
            <a:off x="936268" y="1708569"/>
            <a:ext cx="246888" cy="246874"/>
          </a:xfrm>
          <a:prstGeom prst="ellipse">
            <a:avLst/>
          </a:prstGeom>
          <a:solidFill>
            <a:schemeClr val="accent6">
              <a:lumMod val="40000"/>
              <a:lumOff val="60000"/>
            </a:schemeClr>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5</a:t>
            </a:r>
          </a:p>
        </p:txBody>
      </p:sp>
      <p:sp>
        <p:nvSpPr>
          <p:cNvPr id="50" name="Right Brace 49"/>
          <p:cNvSpPr/>
          <p:nvPr/>
        </p:nvSpPr>
        <p:spPr>
          <a:xfrm>
            <a:off x="3700527" y="3964961"/>
            <a:ext cx="212104" cy="2081189"/>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lstStyle/>
          <a:p>
            <a:pPr algn="ctr" fontAlgn="base">
              <a:spcBef>
                <a:spcPct val="0"/>
              </a:spcBef>
              <a:spcAft>
                <a:spcPct val="0"/>
              </a:spcAft>
            </a:pPr>
            <a:endParaRPr lang="en-US" sz="1600" kern="1200">
              <a:solidFill>
                <a:srgbClr val="000000"/>
              </a:solidFill>
            </a:endParaRPr>
          </a:p>
        </p:txBody>
      </p:sp>
      <p:sp>
        <p:nvSpPr>
          <p:cNvPr id="5" name="Marvin Title Tracker Circle"/>
          <p:cNvSpPr/>
          <p:nvPr/>
        </p:nvSpPr>
        <p:spPr>
          <a:xfrm>
            <a:off x="1211642" y="327296"/>
            <a:ext cx="321376" cy="321357"/>
          </a:xfrm>
          <a:prstGeom prst="ellipse">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93286" tIns="46643" rIns="93286" bIns="46643" rtlCol="0" anchor="ctr" anchorCtr="1"/>
          <a:lstStyle/>
          <a:p>
            <a:pPr algn="ctr" fontAlgn="base">
              <a:spcBef>
                <a:spcPct val="0"/>
              </a:spcBef>
              <a:spcAft>
                <a:spcPct val="0"/>
              </a:spcAft>
            </a:pPr>
            <a:r>
              <a:rPr lang="en-US" sz="1900" b="1" kern="1200" dirty="0">
                <a:solidFill>
                  <a:srgbClr val="000000"/>
                </a:solidFill>
              </a:rPr>
              <a:t>1</a:t>
            </a:r>
          </a:p>
        </p:txBody>
      </p:sp>
      <p:sp>
        <p:nvSpPr>
          <p:cNvPr id="35" name="TextBox 34"/>
          <p:cNvSpPr txBox="1">
            <a:spLocks/>
          </p:cNvSpPr>
          <p:nvPr/>
        </p:nvSpPr>
        <p:spPr>
          <a:xfrm>
            <a:off x="4126384" y="4016368"/>
            <a:ext cx="4565208" cy="19783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latin typeface="Arial" charset="0"/>
                <a:ea typeface="+mn-ea"/>
                <a:cs typeface="+mn-cs"/>
              </a:rPr>
              <a:t>Distributed </a:t>
            </a:r>
            <a:r>
              <a:rPr lang="en-US" sz="1400" b="1" kern="1200" dirty="0" err="1">
                <a:latin typeface="Arial" charset="0"/>
                <a:ea typeface="+mn-ea"/>
                <a:cs typeface="+mn-cs"/>
              </a:rPr>
              <a:t>IDSS</a:t>
            </a:r>
            <a:r>
              <a:rPr lang="en-US" sz="1400" b="1" kern="1200" dirty="0">
                <a:latin typeface="Arial" charset="0"/>
                <a:ea typeface="+mn-ea"/>
                <a:cs typeface="+mn-cs"/>
              </a:rPr>
              <a:t> staff.</a:t>
            </a:r>
            <a:r>
              <a:rPr lang="en-US" sz="1400" kern="1200" dirty="0">
                <a:latin typeface="Arial" charset="0"/>
                <a:ea typeface="+mn-ea"/>
                <a:cs typeface="+mn-cs"/>
              </a:rPr>
              <a:t> </a:t>
            </a:r>
            <a:r>
              <a:rPr lang="en-US" sz="1400" kern="1200" dirty="0" err="1">
                <a:latin typeface="Arial" charset="0"/>
                <a:ea typeface="+mn-ea"/>
                <a:cs typeface="+mn-cs"/>
              </a:rPr>
              <a:t>IDSS</a:t>
            </a:r>
            <a:r>
              <a:rPr lang="en-US" sz="1400" kern="1200" dirty="0">
                <a:latin typeface="Arial" charset="0"/>
                <a:ea typeface="+mn-ea"/>
                <a:cs typeface="+mn-cs"/>
              </a:rPr>
              <a:t> staff would be distributed across the country according to core and deep partner needs. </a:t>
            </a:r>
            <a:r>
              <a:rPr lang="en-US" sz="1400" kern="1200" dirty="0" err="1">
                <a:latin typeface="Arial" charset="0"/>
                <a:ea typeface="+mn-ea"/>
                <a:cs typeface="+mn-cs"/>
              </a:rPr>
              <a:t>IDSS</a:t>
            </a:r>
            <a:r>
              <a:rPr lang="en-US" sz="1400" kern="1200" dirty="0">
                <a:latin typeface="Arial" charset="0"/>
                <a:ea typeface="+mn-ea"/>
                <a:cs typeface="+mn-cs"/>
              </a:rPr>
              <a:t> staff would operate under business hours unless needed overnight, and focus time on developing and providing critical forecast and hazard information, not general forecast production. </a:t>
            </a:r>
            <a:r>
              <a:rPr lang="en-US" sz="1400" kern="1200" dirty="0" err="1">
                <a:latin typeface="Arial" charset="0"/>
                <a:ea typeface="+mn-ea"/>
                <a:cs typeface="+mn-cs"/>
              </a:rPr>
              <a:t>IDSS</a:t>
            </a:r>
            <a:r>
              <a:rPr lang="en-US" sz="1400" kern="1200" dirty="0">
                <a:latin typeface="Arial" charset="0"/>
                <a:ea typeface="+mn-ea"/>
                <a:cs typeface="+mn-cs"/>
              </a:rPr>
              <a:t> would be based on a collaborative forecast process that layers expertise from national and local staff onto a central, common starting point without local grid editing</a:t>
            </a:r>
          </a:p>
        </p:txBody>
      </p:sp>
      <p:sp>
        <p:nvSpPr>
          <p:cNvPr id="39" name="AutoShape 250"/>
          <p:cNvSpPr>
            <a:spLocks noChangeArrowheads="1"/>
          </p:cNvSpPr>
          <p:nvPr/>
        </p:nvSpPr>
        <p:spPr bwMode="auto">
          <a:xfrm>
            <a:off x="1003103" y="1132171"/>
            <a:ext cx="2807983" cy="44935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5" anchor="b">
            <a:spAutoFit/>
          </a:bodyPr>
          <a:lstStyle/>
          <a:p>
            <a:pPr fontAlgn="base">
              <a:spcBef>
                <a:spcPct val="0"/>
              </a:spcBef>
              <a:spcAft>
                <a:spcPct val="0"/>
              </a:spcAft>
            </a:pPr>
            <a:r>
              <a:rPr lang="en-US" b="1" kern="1200" dirty="0">
                <a:solidFill>
                  <a:srgbClr val="002960"/>
                </a:solidFill>
                <a:latin typeface="Arial" charset="0"/>
                <a:ea typeface="+mn-ea"/>
                <a:cs typeface="+mn-cs"/>
              </a:rPr>
              <a:t>Future NWS field office functions and illustrative time allocation</a:t>
            </a:r>
          </a:p>
        </p:txBody>
      </p:sp>
      <p:sp>
        <p:nvSpPr>
          <p:cNvPr id="40"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OWA Strategic staffing team, June 2016</a:t>
            </a:r>
          </a:p>
        </p:txBody>
      </p:sp>
    </p:spTree>
    <p:extLst>
      <p:ext uri="{BB962C8B-B14F-4D97-AF65-F5344CB8AC3E}">
        <p14:creationId xmlns:p14="http://schemas.microsoft.com/office/powerpoint/2010/main" val="3777498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602" y="65336"/>
            <a:ext cx="7744457" cy="847876"/>
          </a:xfrm>
        </p:spPr>
        <p:txBody>
          <a:bodyPr/>
          <a:lstStyle/>
          <a:p>
            <a:pPr marL="360188"/>
            <a:r>
              <a:rPr lang="en-US" sz="1800" i="1" dirty="0"/>
              <a:t>One-size fits all staffing and operations. </a:t>
            </a:r>
            <a:r>
              <a:rPr lang="en-US" sz="1800" dirty="0"/>
              <a:t>NWS staff are not positioned to most effectively provide </a:t>
            </a:r>
            <a:r>
              <a:rPr lang="en-US" sz="1800" dirty="0" err="1"/>
              <a:t>IDSS</a:t>
            </a:r>
            <a:r>
              <a:rPr lang="en-US" sz="1800" dirty="0"/>
              <a:t> and meet the enhanced mission of protecting lives and property</a:t>
            </a:r>
            <a:endParaRPr lang="en-US" dirty="0"/>
          </a:p>
        </p:txBody>
      </p:sp>
      <p:sp>
        <p:nvSpPr>
          <p:cNvPr id="30" name="5. Source"/>
          <p:cNvSpPr>
            <a:spLocks noChangeArrowheads="1"/>
          </p:cNvSpPr>
          <p:nvPr/>
        </p:nvSpPr>
        <p:spPr bwMode="auto">
          <a:xfrm>
            <a:off x="179805" y="6486991"/>
            <a:ext cx="6580249"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1 Based estimates of </a:t>
            </a:r>
            <a:r>
              <a:rPr lang="en-US" sz="1000" kern="1200" dirty="0" err="1">
                <a:latin typeface="Arial" charset="0"/>
                <a:ea typeface="+mn-ea"/>
                <a:cs typeface="+mn-cs"/>
              </a:rPr>
              <a:t>IDSS</a:t>
            </a:r>
            <a:r>
              <a:rPr lang="en-US" sz="1000" kern="1200" dirty="0">
                <a:latin typeface="Arial" charset="0"/>
                <a:ea typeface="+mn-ea"/>
                <a:cs typeface="+mn-cs"/>
              </a:rPr>
              <a:t> need according to weather impacts, people and property at risk, and partner presence</a:t>
            </a:r>
          </a:p>
          <a:p>
            <a:pPr marL="621844" indent="-621844" defTabSz="913332" fontAlgn="base">
              <a:spcBef>
                <a:spcPct val="0"/>
              </a:spcBef>
              <a:spcAft>
                <a:spcPct val="0"/>
              </a:spcAft>
              <a:tabLst>
                <a:tab pos="621844" algn="l"/>
              </a:tabLst>
            </a:pPr>
            <a:r>
              <a:rPr lang="en-US" sz="1000" kern="1200" dirty="0">
                <a:latin typeface="Arial" charset="0"/>
                <a:ea typeface="+mn-ea"/>
                <a:cs typeface="+mn-cs"/>
              </a:rPr>
              <a:t>SOURCE: OWA Strategic staffing team preliminary output, June 2016</a:t>
            </a:r>
          </a:p>
        </p:txBody>
      </p:sp>
      <p:sp>
        <p:nvSpPr>
          <p:cNvPr id="4" name="Marvin Title Tracker Circle"/>
          <p:cNvSpPr/>
          <p:nvPr/>
        </p:nvSpPr>
        <p:spPr>
          <a:xfrm>
            <a:off x="1211642" y="177991"/>
            <a:ext cx="321376" cy="321357"/>
          </a:xfrm>
          <a:prstGeom prst="ellipse">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93286" tIns="46643" rIns="93286" bIns="46643" rtlCol="0" anchor="ctr" anchorCtr="1"/>
          <a:lstStyle/>
          <a:p>
            <a:pPr algn="ctr" fontAlgn="base">
              <a:spcBef>
                <a:spcPct val="0"/>
              </a:spcBef>
              <a:spcAft>
                <a:spcPct val="0"/>
              </a:spcAft>
            </a:pPr>
            <a:r>
              <a:rPr lang="en-US" sz="1900" b="1" kern="1200" dirty="0">
                <a:solidFill>
                  <a:srgbClr val="000000"/>
                </a:solidFill>
              </a:rPr>
              <a:t>1</a:t>
            </a:r>
          </a:p>
        </p:txBody>
      </p:sp>
      <p:grpSp>
        <p:nvGrpSpPr>
          <p:cNvPr id="40" name="Group 39"/>
          <p:cNvGrpSpPr/>
          <p:nvPr/>
        </p:nvGrpSpPr>
        <p:grpSpPr>
          <a:xfrm>
            <a:off x="178634" y="1081085"/>
            <a:ext cx="1088232" cy="216635"/>
            <a:chOff x="7723420" y="1026314"/>
            <a:chExt cx="1066567" cy="212334"/>
          </a:xfrm>
        </p:grpSpPr>
        <p:sp>
          <p:nvSpPr>
            <p:cNvPr id="41" name="StickerRectangle"/>
            <p:cNvSpPr>
              <a:spLocks noChangeArrowheads="1"/>
            </p:cNvSpPr>
            <p:nvPr/>
          </p:nvSpPr>
          <p:spPr bwMode="auto">
            <a:xfrm>
              <a:off x="7723420" y="1026314"/>
              <a:ext cx="1066567" cy="212334"/>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0" tIns="0" rIns="0" bIns="27430">
              <a:spAutoFit/>
            </a:bodyPr>
            <a:lstStyle/>
            <a:p>
              <a:pPr algn="r" defTabSz="913332" fontAlgn="base">
                <a:spcBef>
                  <a:spcPct val="0"/>
                </a:spcBef>
                <a:spcAft>
                  <a:spcPct val="0"/>
                </a:spcAft>
                <a:buClr>
                  <a:srgbClr val="000000"/>
                </a:buClr>
              </a:pPr>
              <a:r>
                <a:rPr lang="en-US" sz="1200" kern="1200" dirty="0">
                  <a:solidFill>
                    <a:srgbClr val="808080"/>
                  </a:solidFill>
                  <a:latin typeface="Arial" charset="0"/>
                  <a:ea typeface="+mn-ea"/>
                  <a:cs typeface="+mn-cs"/>
                </a:rPr>
                <a:t>PRELIMINARY</a:t>
              </a:r>
            </a:p>
          </p:txBody>
        </p:sp>
        <p:cxnSp>
          <p:nvCxnSpPr>
            <p:cNvPr id="42" name="AutoShape 31"/>
            <p:cNvCxnSpPr>
              <a:cxnSpLocks noChangeShapeType="1"/>
              <a:stCxn id="41" idx="2"/>
              <a:endCxn id="41" idx="4"/>
            </p:cNvCxnSpPr>
            <p:nvPr/>
          </p:nvCxnSpPr>
          <p:spPr bwMode="auto">
            <a:xfrm>
              <a:off x="7723420" y="1026314"/>
              <a:ext cx="0" cy="212334"/>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3" name="AutoShape 32"/>
            <p:cNvCxnSpPr>
              <a:cxnSpLocks noChangeShapeType="1"/>
              <a:stCxn id="41" idx="4"/>
              <a:endCxn id="41" idx="6"/>
            </p:cNvCxnSpPr>
            <p:nvPr/>
          </p:nvCxnSpPr>
          <p:spPr bwMode="auto">
            <a:xfrm>
              <a:off x="7723420" y="1238648"/>
              <a:ext cx="1066567"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6" name="TextBox 65"/>
          <p:cNvSpPr txBox="1"/>
          <p:nvPr/>
        </p:nvSpPr>
        <p:spPr>
          <a:xfrm>
            <a:off x="178634" y="1598570"/>
            <a:ext cx="2051322" cy="4547126"/>
          </a:xfrm>
          <a:prstGeom prst="rect">
            <a:avLst/>
          </a:prstGeom>
          <a:solidFill>
            <a:schemeClr val="bg1"/>
          </a:solidFill>
          <a:ln w="19050">
            <a:solidFill>
              <a:schemeClr val="accent1"/>
            </a:solidFill>
            <a:miter lim="800000"/>
            <a:headEnd/>
            <a:tailEnd/>
          </a:ln>
          <a:effectLst/>
        </p:spPr>
        <p:txBody>
          <a:bodyPr vert="horz" wrap="square" lIns="74629" tIns="74629" rIns="74629" bIns="74629"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lvl="1">
              <a:buClr>
                <a:srgbClr val="000000"/>
              </a:buClr>
            </a:pPr>
            <a:r>
              <a:rPr lang="en-US" sz="1400" kern="1200" dirty="0">
                <a:latin typeface="Arial" charset="0"/>
                <a:ea typeface="+mn-ea"/>
                <a:cs typeface="+mn-cs"/>
              </a:rPr>
              <a:t>NWS </a:t>
            </a:r>
            <a:r>
              <a:rPr lang="en-US" sz="1400" b="1" kern="1200" dirty="0">
                <a:latin typeface="Arial" charset="0"/>
                <a:ea typeface="+mn-ea"/>
                <a:cs typeface="+mn-cs"/>
              </a:rPr>
              <a:t>estimated the demand for </a:t>
            </a:r>
            <a:r>
              <a:rPr lang="en-US" sz="1400" b="1" kern="1200" dirty="0" err="1">
                <a:latin typeface="Arial" charset="0"/>
                <a:ea typeface="+mn-ea"/>
                <a:cs typeface="+mn-cs"/>
              </a:rPr>
              <a:t>IDSS</a:t>
            </a:r>
            <a:r>
              <a:rPr lang="en-US" sz="1400" b="1" kern="1200" dirty="0">
                <a:latin typeface="Arial" charset="0"/>
                <a:ea typeface="+mn-ea"/>
                <a:cs typeface="+mn-cs"/>
              </a:rPr>
              <a:t> staff across the country </a:t>
            </a:r>
            <a:r>
              <a:rPr lang="en-US" sz="1400" kern="1200" dirty="0">
                <a:latin typeface="Arial" charset="0"/>
                <a:ea typeface="+mn-ea"/>
                <a:cs typeface="+mn-cs"/>
              </a:rPr>
              <a:t>using workload drivers (e.g., weather type and frequency, population, partners) and benchmark estimates of number of staff needed to meet demand</a:t>
            </a:r>
          </a:p>
          <a:p>
            <a:pPr marL="1653" lvl="1" indent="0">
              <a:buClr>
                <a:srgbClr val="000000"/>
              </a:buClr>
              <a:buNone/>
            </a:pPr>
            <a:endParaRPr lang="en-US" sz="1400" kern="1200" dirty="0">
              <a:latin typeface="Arial" charset="0"/>
              <a:ea typeface="+mn-ea"/>
              <a:cs typeface="+mn-cs"/>
            </a:endParaRPr>
          </a:p>
          <a:p>
            <a:pPr lvl="1">
              <a:buClr>
                <a:srgbClr val="000000"/>
              </a:buClr>
            </a:pPr>
            <a:r>
              <a:rPr lang="en-US" sz="1400" b="1" kern="1200" dirty="0" err="1">
                <a:latin typeface="Arial" charset="0"/>
                <a:ea typeface="+mn-ea"/>
                <a:cs typeface="+mn-cs"/>
              </a:rPr>
              <a:t>IDSS</a:t>
            </a:r>
            <a:r>
              <a:rPr lang="en-US" sz="1400" b="1" kern="1200" dirty="0">
                <a:latin typeface="Arial" charset="0"/>
                <a:ea typeface="+mn-ea"/>
                <a:cs typeface="+mn-cs"/>
              </a:rPr>
              <a:t> demand is contingent on testing and evaluation</a:t>
            </a:r>
            <a:r>
              <a:rPr lang="en-US" sz="1400" kern="1200" dirty="0">
                <a:latin typeface="Arial" charset="0"/>
                <a:ea typeface="+mn-ea"/>
                <a:cs typeface="+mn-cs"/>
              </a:rPr>
              <a:t>, including ongoing </a:t>
            </a:r>
            <a:r>
              <a:rPr lang="en-US" sz="1400" kern="1200" dirty="0" err="1">
                <a:latin typeface="Arial" charset="0"/>
                <a:ea typeface="+mn-ea"/>
                <a:cs typeface="+mn-cs"/>
              </a:rPr>
              <a:t>IDSS</a:t>
            </a:r>
            <a:r>
              <a:rPr lang="en-US" sz="1400" kern="1200" dirty="0">
                <a:latin typeface="Arial" charset="0"/>
                <a:ea typeface="+mn-ea"/>
                <a:cs typeface="+mn-cs"/>
              </a:rPr>
              <a:t> partner categorization</a:t>
            </a:r>
          </a:p>
        </p:txBody>
      </p:sp>
      <p:sp>
        <p:nvSpPr>
          <p:cNvPr id="67" name="DirArrow 5"/>
          <p:cNvSpPr>
            <a:spLocks noChangeArrowheads="1"/>
          </p:cNvSpPr>
          <p:nvPr>
            <p:custDataLst>
              <p:tags r:id="rId1"/>
            </p:custDataLst>
          </p:nvPr>
        </p:nvSpPr>
        <p:spPr bwMode="auto">
          <a:xfrm rot="5400000">
            <a:off x="562241" y="3622842"/>
            <a:ext cx="3859113" cy="260520"/>
          </a:xfrm>
          <a:prstGeom prst="triangle">
            <a:avLst>
              <a:gd name="adj" fmla="val 50000"/>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86" tIns="46643" rIns="93286" bIns="46643" anchor="ctr"/>
          <a:lstStyle/>
          <a:p>
            <a:pPr fontAlgn="base">
              <a:spcBef>
                <a:spcPct val="0"/>
              </a:spcBef>
              <a:spcAft>
                <a:spcPct val="0"/>
              </a:spcAft>
            </a:pPr>
            <a:endParaRPr lang="en-US" sz="1600" kern="1200">
              <a:latin typeface="Arial" charset="0"/>
              <a:ea typeface="+mn-ea"/>
              <a:cs typeface="+mn-cs"/>
            </a:endParaRPr>
          </a:p>
        </p:txBody>
      </p:sp>
      <p:sp>
        <p:nvSpPr>
          <p:cNvPr id="16" name="Rectangle 15"/>
          <p:cNvSpPr/>
          <p:nvPr/>
        </p:nvSpPr>
        <p:spPr>
          <a:xfrm>
            <a:off x="2622057" y="1598570"/>
            <a:ext cx="6346748" cy="4416418"/>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vert="horz" wrap="square" lIns="74625" tIns="74625" rIns="74625" bIns="74625" numCol="1" anchor="t" anchorCtr="0" compatLnSpc="1">
            <a:prstTxWarp prst="textNoShape">
              <a:avLst/>
            </a:prstTxWarp>
            <a:noAutofit/>
          </a:bodyPr>
          <a:lstStyle/>
          <a:p>
            <a:pPr defTabSz="913332" fontAlgn="base">
              <a:spcBef>
                <a:spcPct val="0"/>
              </a:spcBef>
              <a:spcAft>
                <a:spcPct val="0"/>
              </a:spcAft>
              <a:buClr>
                <a:srgbClr val="000000"/>
              </a:buClr>
            </a:pPr>
            <a:endParaRPr lang="en-US" kern="1200" dirty="0" err="1">
              <a:latin typeface="Arial" charset="0"/>
              <a:ea typeface="+mn-ea"/>
              <a:cs typeface="+mn-cs"/>
            </a:endParaRPr>
          </a:p>
        </p:txBody>
      </p:sp>
      <p:grpSp>
        <p:nvGrpSpPr>
          <p:cNvPr id="18" name="Group 17"/>
          <p:cNvGrpSpPr/>
          <p:nvPr/>
        </p:nvGrpSpPr>
        <p:grpSpPr>
          <a:xfrm>
            <a:off x="2753640" y="1619302"/>
            <a:ext cx="6049280" cy="458479"/>
            <a:chOff x="938213" y="1306396"/>
            <a:chExt cx="6937375" cy="449377"/>
          </a:xfrm>
        </p:grpSpPr>
        <p:cxnSp>
          <p:nvCxnSpPr>
            <p:cNvPr id="19" name="AutoShape 249"/>
            <p:cNvCxnSpPr>
              <a:cxnSpLocks noChangeShapeType="1"/>
              <a:stCxn id="20" idx="4"/>
              <a:endCxn id="20" idx="6"/>
            </p:cNvCxnSpPr>
            <p:nvPr/>
          </p:nvCxnSpPr>
          <p:spPr bwMode="auto">
            <a:xfrm>
              <a:off x="938213" y="1755773"/>
              <a:ext cx="6937375"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AutoShape 250"/>
            <p:cNvSpPr>
              <a:spLocks noChangeArrowheads="1"/>
            </p:cNvSpPr>
            <p:nvPr/>
          </p:nvSpPr>
          <p:spPr bwMode="auto">
            <a:xfrm>
              <a:off x="938213" y="1306396"/>
              <a:ext cx="6937375" cy="44937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6" anchor="b">
              <a:spAutoFit/>
            </a:bodyPr>
            <a:lstStyle/>
            <a:p>
              <a:pPr fontAlgn="base">
                <a:spcBef>
                  <a:spcPct val="0"/>
                </a:spcBef>
                <a:spcAft>
                  <a:spcPct val="0"/>
                </a:spcAft>
              </a:pPr>
              <a:r>
                <a:rPr lang="en-US" b="1" kern="1200" dirty="0">
                  <a:solidFill>
                    <a:srgbClr val="002960"/>
                  </a:solidFill>
                  <a:latin typeface="Arial" charset="0"/>
                  <a:ea typeface="+mn-ea"/>
                  <a:cs typeface="+mn-cs"/>
                </a:rPr>
                <a:t>Preliminary estimate of capacity available vs demand for </a:t>
              </a:r>
              <a:r>
                <a:rPr lang="en-US" b="1" kern="1200" dirty="0" err="1">
                  <a:solidFill>
                    <a:srgbClr val="002960"/>
                  </a:solidFill>
                  <a:latin typeface="Arial" charset="0"/>
                  <a:ea typeface="+mn-ea"/>
                  <a:cs typeface="+mn-cs"/>
                </a:rPr>
                <a:t>IDSS</a:t>
              </a:r>
              <a:endParaRPr lang="en-US" b="1" kern="1200" dirty="0">
                <a:solidFill>
                  <a:srgbClr val="002960"/>
                </a:solidFill>
                <a:latin typeface="Arial" charset="0"/>
                <a:ea typeface="+mn-ea"/>
                <a:cs typeface="+mn-cs"/>
              </a:endParaRPr>
            </a:p>
            <a:p>
              <a:pPr fontAlgn="base">
                <a:spcBef>
                  <a:spcPct val="0"/>
                </a:spcBef>
                <a:spcAft>
                  <a:spcPct val="0"/>
                </a:spcAft>
              </a:pPr>
              <a:r>
                <a:rPr lang="en-US" kern="1200" dirty="0">
                  <a:solidFill>
                    <a:srgbClr val="808080"/>
                  </a:solidFill>
                  <a:latin typeface="Arial" charset="0"/>
                  <a:ea typeface="+mn-ea"/>
                  <a:cs typeface="+mn-cs"/>
                </a:rPr>
                <a:t># of FTE for IDSS</a:t>
              </a:r>
              <a:r>
                <a:rPr lang="en-US" kern="1200" baseline="30000" dirty="0">
                  <a:solidFill>
                    <a:srgbClr val="808080"/>
                  </a:solidFill>
                  <a:latin typeface="Arial" charset="0"/>
                  <a:ea typeface="+mn-ea"/>
                  <a:cs typeface="+mn-cs"/>
                </a:rPr>
                <a:t>1</a:t>
              </a:r>
              <a:endParaRPr lang="en-US" kern="1200" dirty="0">
                <a:solidFill>
                  <a:srgbClr val="808080"/>
                </a:solidFill>
                <a:latin typeface="Arial" charset="0"/>
                <a:ea typeface="+mn-ea"/>
                <a:cs typeface="+mn-cs"/>
              </a:endParaRPr>
            </a:p>
          </p:txBody>
        </p:sp>
      </p:grpSp>
      <p:sp>
        <p:nvSpPr>
          <p:cNvPr id="22" name="TextBox 21"/>
          <p:cNvSpPr txBox="1"/>
          <p:nvPr/>
        </p:nvSpPr>
        <p:spPr>
          <a:xfrm>
            <a:off x="4245025" y="5971990"/>
            <a:ext cx="4574004" cy="370553"/>
          </a:xfrm>
          <a:prstGeom prst="rect">
            <a:avLst/>
          </a:prstGeom>
          <a:solidFill>
            <a:schemeClr val="bg1"/>
          </a:solidFill>
          <a:ln w="19050">
            <a:solidFill>
              <a:schemeClr val="accent1"/>
            </a:solidFill>
            <a:miter lim="800000"/>
            <a:headEnd/>
            <a:tailEnd/>
          </a:ln>
          <a:effectLst/>
        </p:spPr>
        <p:txBody>
          <a:bodyPr vert="horz" wrap="square" lIns="74629" tIns="74629" rIns="74629" bIns="74629"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kern="1200" dirty="0">
                <a:latin typeface="Arial" charset="0"/>
                <a:ea typeface="+mn-ea"/>
                <a:cs typeface="+mn-cs"/>
              </a:rPr>
              <a:t>To be further refined based on </a:t>
            </a:r>
            <a:r>
              <a:rPr lang="en-US" sz="1400" kern="1200" dirty="0" err="1">
                <a:latin typeface="Arial" charset="0"/>
                <a:ea typeface="+mn-ea"/>
                <a:cs typeface="+mn-cs"/>
              </a:rPr>
              <a:t>IDSS</a:t>
            </a:r>
            <a:r>
              <a:rPr lang="en-US" sz="1400" kern="1200" dirty="0">
                <a:latin typeface="Arial" charset="0"/>
                <a:ea typeface="+mn-ea"/>
                <a:cs typeface="+mn-cs"/>
              </a:rPr>
              <a:t> tabletop exercises </a:t>
            </a:r>
          </a:p>
        </p:txBody>
      </p:sp>
      <p:sp>
        <p:nvSpPr>
          <p:cNvPr id="7" name="TextBox 6"/>
          <p:cNvSpPr txBox="1"/>
          <p:nvPr/>
        </p:nvSpPr>
        <p:spPr>
          <a:xfrm>
            <a:off x="7297658" y="1197290"/>
            <a:ext cx="561219" cy="31402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000" kern="1200" dirty="0">
                <a:ea typeface="+mn-ea"/>
                <a:cs typeface="+mn-cs"/>
              </a:rPr>
              <a:t>Excess </a:t>
            </a:r>
          </a:p>
          <a:p>
            <a:pPr fontAlgn="base">
              <a:spcBef>
                <a:spcPct val="0"/>
              </a:spcBef>
              <a:spcAft>
                <a:spcPct val="0"/>
              </a:spcAft>
              <a:buClr>
                <a:srgbClr val="000000"/>
              </a:buClr>
            </a:pPr>
            <a:r>
              <a:rPr lang="en-US" sz="1000" kern="1200" dirty="0">
                <a:ea typeface="+mn-ea"/>
                <a:cs typeface="+mn-cs"/>
              </a:rPr>
              <a:t>capacity</a:t>
            </a:r>
          </a:p>
        </p:txBody>
      </p:sp>
      <p:sp>
        <p:nvSpPr>
          <p:cNvPr id="25" name="TextBox 24"/>
          <p:cNvSpPr txBox="1"/>
          <p:nvPr/>
        </p:nvSpPr>
        <p:spPr>
          <a:xfrm>
            <a:off x="8517109" y="1197290"/>
            <a:ext cx="603843" cy="31402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000" kern="1200" dirty="0">
                <a:ea typeface="+mn-ea"/>
                <a:cs typeface="+mn-cs"/>
              </a:rPr>
              <a:t>Excess </a:t>
            </a:r>
          </a:p>
          <a:p>
            <a:pPr fontAlgn="base">
              <a:spcBef>
                <a:spcPct val="0"/>
              </a:spcBef>
              <a:spcAft>
                <a:spcPct val="0"/>
              </a:spcAft>
              <a:buClr>
                <a:srgbClr val="000000"/>
              </a:buClr>
            </a:pPr>
            <a:r>
              <a:rPr lang="en-US" sz="1000" kern="1200" dirty="0">
                <a:ea typeface="+mn-ea"/>
                <a:cs typeface="+mn-cs"/>
              </a:rPr>
              <a:t>demand</a:t>
            </a:r>
          </a:p>
        </p:txBody>
      </p:sp>
      <p:pic>
        <p:nvPicPr>
          <p:cNvPr id="3" name="Picture 2"/>
          <p:cNvPicPr>
            <a:picLocks noChangeAspect="1"/>
          </p:cNvPicPr>
          <p:nvPr/>
        </p:nvPicPr>
        <p:blipFill>
          <a:blip r:embed="rId5"/>
          <a:stretch>
            <a:fillRect/>
          </a:stretch>
        </p:blipFill>
        <p:spPr>
          <a:xfrm>
            <a:off x="2753639" y="2133509"/>
            <a:ext cx="6049280" cy="3366268"/>
          </a:xfrm>
          <a:prstGeom prst="rect">
            <a:avLst/>
          </a:prstGeom>
        </p:spPr>
      </p:pic>
      <p:pic>
        <p:nvPicPr>
          <p:cNvPr id="8" name="Picture 7"/>
          <p:cNvPicPr>
            <a:picLocks noChangeAspect="1"/>
          </p:cNvPicPr>
          <p:nvPr/>
        </p:nvPicPr>
        <p:blipFill>
          <a:blip r:embed="rId6"/>
          <a:stretch>
            <a:fillRect/>
          </a:stretch>
        </p:blipFill>
        <p:spPr>
          <a:xfrm>
            <a:off x="2768178" y="4827494"/>
            <a:ext cx="1084746" cy="1109334"/>
          </a:xfrm>
          <a:prstGeom prst="rect">
            <a:avLst/>
          </a:prstGeom>
          <a:ln>
            <a:solidFill>
              <a:schemeClr val="tx1"/>
            </a:solidFill>
          </a:ln>
        </p:spPr>
      </p:pic>
      <p:pic>
        <p:nvPicPr>
          <p:cNvPr id="10" name="Picture 9"/>
          <p:cNvPicPr>
            <a:picLocks noChangeAspect="1"/>
          </p:cNvPicPr>
          <p:nvPr/>
        </p:nvPicPr>
        <p:blipFill>
          <a:blip r:embed="rId7"/>
          <a:stretch>
            <a:fillRect/>
          </a:stretch>
        </p:blipFill>
        <p:spPr>
          <a:xfrm>
            <a:off x="3926497" y="5525422"/>
            <a:ext cx="637055" cy="411407"/>
          </a:xfrm>
          <a:prstGeom prst="rect">
            <a:avLst/>
          </a:prstGeom>
          <a:ln>
            <a:solidFill>
              <a:schemeClr val="tx1"/>
            </a:solidFill>
          </a:ln>
        </p:spPr>
      </p:pic>
      <p:pic>
        <p:nvPicPr>
          <p:cNvPr id="14" name="Picture 13"/>
          <p:cNvPicPr>
            <a:picLocks noChangeAspect="1"/>
          </p:cNvPicPr>
          <p:nvPr/>
        </p:nvPicPr>
        <p:blipFill>
          <a:blip r:embed="rId8"/>
          <a:stretch>
            <a:fillRect/>
          </a:stretch>
        </p:blipFill>
        <p:spPr>
          <a:xfrm>
            <a:off x="6519672" y="5482188"/>
            <a:ext cx="493015" cy="324497"/>
          </a:xfrm>
          <a:prstGeom prst="rect">
            <a:avLst/>
          </a:prstGeom>
          <a:ln>
            <a:solidFill>
              <a:schemeClr val="tx1"/>
            </a:solidFill>
          </a:ln>
        </p:spPr>
      </p:pic>
      <p:sp>
        <p:nvSpPr>
          <p:cNvPr id="15" name="Rectangle 14"/>
          <p:cNvSpPr txBox="1"/>
          <p:nvPr>
            <p:custDataLst>
              <p:tags r:id="rId2"/>
            </p:custDataLst>
          </p:nvPr>
        </p:nvSpPr>
        <p:spPr>
          <a:xfrm>
            <a:off x="7297658" y="1054169"/>
            <a:ext cx="1671147" cy="107350"/>
          </a:xfrm>
          <a:prstGeom prst="rect">
            <a:avLst/>
          </a:prstGeom>
          <a:gradFill>
            <a:gsLst>
              <a:gs pos="0">
                <a:srgbClr val="0000FF"/>
              </a:gs>
              <a:gs pos="100000">
                <a:srgbClr val="FFAA00"/>
              </a:gs>
            </a:gsLst>
            <a:lin ang="0" scaled="0"/>
          </a:gradFill>
          <a:ln w="9525">
            <a:noFill/>
            <a:miter lim="800000"/>
            <a:headEnd/>
            <a:tailEnd/>
          </a:ln>
          <a:effectLst/>
        </p:spPr>
        <p:txBody>
          <a:bodyPr vert="horz" wrap="square" lIns="77739" tIns="77739" rIns="77739" bIns="77739" numCol="1" anchor="t" anchorCtr="0" compatLnSpc="1">
            <a:prstTxWarp prst="textNoShape">
              <a:avLst/>
            </a:prstTxWarp>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endParaRPr lang="en-US" sz="1600" kern="1200" dirty="0">
              <a:ea typeface="+mn-ea"/>
              <a:cs typeface="+mn-cs"/>
            </a:endParaRPr>
          </a:p>
        </p:txBody>
      </p:sp>
      <p:sp>
        <p:nvSpPr>
          <p:cNvPr id="6" name="Rectangular Callout 5"/>
          <p:cNvSpPr/>
          <p:nvPr/>
        </p:nvSpPr>
        <p:spPr>
          <a:xfrm>
            <a:off x="8007426" y="3727956"/>
            <a:ext cx="972057" cy="973360"/>
          </a:xfrm>
          <a:prstGeom prst="wedgeRectCallout">
            <a:avLst>
              <a:gd name="adj1" fmla="val -35959"/>
              <a:gd name="adj2" fmla="val -73864"/>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r>
              <a:rPr lang="en-US" sz="1100" i="1" kern="1200" dirty="0">
                <a:solidFill>
                  <a:srgbClr val="000000"/>
                </a:solidFill>
              </a:rPr>
              <a:t>Example: </a:t>
            </a:r>
            <a:r>
              <a:rPr lang="en-US" sz="1100" kern="1200" dirty="0">
                <a:solidFill>
                  <a:srgbClr val="000000"/>
                </a:solidFill>
              </a:rPr>
              <a:t>Port Authority of NYC not fully served today </a:t>
            </a:r>
          </a:p>
        </p:txBody>
      </p:sp>
      <p:sp>
        <p:nvSpPr>
          <p:cNvPr id="26" name="Rectangular Callout 25"/>
          <p:cNvSpPr/>
          <p:nvPr/>
        </p:nvSpPr>
        <p:spPr>
          <a:xfrm>
            <a:off x="7539924" y="4744943"/>
            <a:ext cx="1149363" cy="973360"/>
          </a:xfrm>
          <a:prstGeom prst="wedgeRectCallout">
            <a:avLst>
              <a:gd name="adj1" fmla="val -48312"/>
              <a:gd name="adj2" fmla="val -68655"/>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r>
              <a:rPr lang="en-US" sz="1100" i="1" kern="1200" dirty="0">
                <a:solidFill>
                  <a:srgbClr val="000000"/>
                </a:solidFill>
              </a:rPr>
              <a:t>Example: </a:t>
            </a:r>
            <a:r>
              <a:rPr lang="en-US" sz="1100" kern="1200" dirty="0">
                <a:solidFill>
                  <a:srgbClr val="000000"/>
                </a:solidFill>
              </a:rPr>
              <a:t>CDC in Atlanta interested in additional support</a:t>
            </a:r>
          </a:p>
        </p:txBody>
      </p:sp>
      <p:sp>
        <p:nvSpPr>
          <p:cNvPr id="27" name="Rectangular Callout 26"/>
          <p:cNvSpPr/>
          <p:nvPr/>
        </p:nvSpPr>
        <p:spPr>
          <a:xfrm>
            <a:off x="5142198" y="1914984"/>
            <a:ext cx="2623614" cy="423003"/>
          </a:xfrm>
          <a:prstGeom prst="wedgeRectCallout">
            <a:avLst>
              <a:gd name="adj1" fmla="val -57027"/>
              <a:gd name="adj2" fmla="val 37043"/>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r>
              <a:rPr lang="en-US" sz="1100" i="1" kern="1200" dirty="0">
                <a:solidFill>
                  <a:srgbClr val="000000"/>
                </a:solidFill>
              </a:rPr>
              <a:t>Example: </a:t>
            </a:r>
            <a:r>
              <a:rPr lang="en-US" sz="1100" kern="1200" dirty="0">
                <a:solidFill>
                  <a:srgbClr val="000000"/>
                </a:solidFill>
              </a:rPr>
              <a:t>Montana state EM would benefit from co-located fire expert</a:t>
            </a:r>
          </a:p>
        </p:txBody>
      </p:sp>
      <p:sp>
        <p:nvSpPr>
          <p:cNvPr id="28" name="Rectangular Callout 27"/>
          <p:cNvSpPr/>
          <p:nvPr/>
        </p:nvSpPr>
        <p:spPr>
          <a:xfrm>
            <a:off x="4824075" y="5345579"/>
            <a:ext cx="1529709" cy="498634"/>
          </a:xfrm>
          <a:prstGeom prst="wedgeRectCallout">
            <a:avLst>
              <a:gd name="adj1" fmla="val 26431"/>
              <a:gd name="adj2" fmla="val -90937"/>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r>
              <a:rPr lang="en-US" sz="1100" i="1" kern="1200" dirty="0">
                <a:solidFill>
                  <a:srgbClr val="000000"/>
                </a:solidFill>
              </a:rPr>
              <a:t>Example: </a:t>
            </a:r>
            <a:r>
              <a:rPr lang="en-US" sz="1100" kern="1200" dirty="0">
                <a:solidFill>
                  <a:srgbClr val="000000"/>
                </a:solidFill>
              </a:rPr>
              <a:t>FEMA would benefit from dedicated liaisons</a:t>
            </a:r>
          </a:p>
        </p:txBody>
      </p:sp>
    </p:spTree>
    <p:extLst>
      <p:ext uri="{BB962C8B-B14F-4D97-AF65-F5344CB8AC3E}">
        <p14:creationId xmlns:p14="http://schemas.microsoft.com/office/powerpoint/2010/main" val="1501567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0" y="1828800"/>
            <a:ext cx="9067799" cy="4114800"/>
          </a:xfrm>
          <a:prstGeom prst="rect">
            <a:avLst/>
          </a:prstGeom>
          <a:noFill/>
          <a:ln>
            <a:noFill/>
          </a:ln>
        </p:spPr>
        <p:txBody>
          <a:bodyPr lIns="91425" tIns="45700" rIns="91425" bIns="45700" anchor="t" anchorCtr="0">
            <a:noAutofit/>
          </a:bodyPr>
          <a:lstStyle/>
          <a:p>
            <a:pPr marL="1085850" marR="0" lvl="2" indent="-285750" algn="l" rtl="0">
              <a:lnSpc>
                <a:spcPct val="100000"/>
              </a:lnSpc>
              <a:spcBef>
                <a:spcPts val="0"/>
              </a:spcBef>
              <a:spcAft>
                <a:spcPts val="0"/>
              </a:spcAft>
              <a:buClr>
                <a:srgbClr val="083763"/>
              </a:buClr>
              <a:buSzPct val="100000"/>
              <a:buFont typeface="Source Sans Pro"/>
              <a:buChar char="•"/>
            </a:pPr>
            <a:r>
              <a:rPr lang="en-US" sz="2400" b="1" i="0" u="none" strike="noStrike" cap="none" dirty="0">
                <a:solidFill>
                  <a:srgbClr val="083763"/>
                </a:solidFill>
                <a:latin typeface="Arial"/>
                <a:ea typeface="Arial"/>
                <a:cs typeface="Arial"/>
                <a:sym typeface="Arial"/>
              </a:rPr>
              <a:t>Bottom Line Up Front</a:t>
            </a:r>
          </a:p>
          <a:p>
            <a:pPr marL="1085850" marR="0" lvl="2" indent="-285750" algn="l" rtl="0">
              <a:lnSpc>
                <a:spcPct val="100000"/>
              </a:lnSpc>
              <a:spcBef>
                <a:spcPts val="1800"/>
              </a:spcBef>
              <a:spcAft>
                <a:spcPts val="0"/>
              </a:spcAft>
              <a:buClr>
                <a:srgbClr val="083763"/>
              </a:buClr>
              <a:buSzPct val="100000"/>
              <a:buFont typeface="Source Sans Pro"/>
              <a:buChar char="•"/>
            </a:pPr>
            <a:r>
              <a:rPr lang="en-US" sz="2400" b="1" i="0" u="none" strike="noStrike" cap="none" dirty="0" smtClean="0">
                <a:solidFill>
                  <a:srgbClr val="083763"/>
                </a:solidFill>
                <a:latin typeface="Arial"/>
                <a:ea typeface="Arial"/>
                <a:cs typeface="Arial"/>
                <a:sym typeface="Arial"/>
              </a:rPr>
              <a:t>Update on the Collective Bargaining Agreement Renegotiation and Other NWSEO Engagement</a:t>
            </a:r>
          </a:p>
          <a:p>
            <a:pPr marL="1085850" marR="0" lvl="2" indent="-285750" algn="l" rtl="0">
              <a:lnSpc>
                <a:spcPct val="100000"/>
              </a:lnSpc>
              <a:spcBef>
                <a:spcPts val="1800"/>
              </a:spcBef>
              <a:spcAft>
                <a:spcPts val="0"/>
              </a:spcAft>
              <a:buClr>
                <a:srgbClr val="083763"/>
              </a:buClr>
              <a:buSzPct val="100000"/>
              <a:buFont typeface="Source Sans Pro"/>
              <a:buChar char="•"/>
            </a:pPr>
            <a:r>
              <a:rPr lang="en-US" sz="2400" b="1" smtClean="0">
                <a:latin typeface="Arial"/>
                <a:ea typeface="Arial"/>
                <a:cs typeface="Arial"/>
                <a:sym typeface="Arial"/>
              </a:rPr>
              <a:t>Filling Vacancies</a:t>
            </a:r>
            <a:endParaRPr lang="en-US" sz="2400" b="1" i="0" u="none" strike="noStrike" cap="none" dirty="0" smtClean="0">
              <a:solidFill>
                <a:srgbClr val="083763"/>
              </a:solidFill>
              <a:latin typeface="Arial"/>
              <a:ea typeface="Arial"/>
              <a:cs typeface="Arial"/>
              <a:sym typeface="Arial"/>
            </a:endParaRPr>
          </a:p>
          <a:p>
            <a:pPr marL="1085850" marR="0" lvl="2" indent="-285750" algn="l" rtl="0">
              <a:lnSpc>
                <a:spcPct val="100000"/>
              </a:lnSpc>
              <a:spcBef>
                <a:spcPts val="1800"/>
              </a:spcBef>
              <a:spcAft>
                <a:spcPts val="0"/>
              </a:spcAft>
              <a:buClr>
                <a:srgbClr val="083763"/>
              </a:buClr>
              <a:buSzPct val="100000"/>
              <a:buFont typeface="Source Sans Pro"/>
              <a:buChar char="•"/>
            </a:pPr>
            <a:r>
              <a:rPr lang="en-US" sz="2400" b="1" dirty="0" smtClean="0">
                <a:latin typeface="Arial"/>
                <a:ea typeface="Arial"/>
                <a:cs typeface="Arial"/>
                <a:sym typeface="Arial"/>
              </a:rPr>
              <a:t>APG Update</a:t>
            </a:r>
          </a:p>
          <a:p>
            <a:pPr marL="1085850" marR="0" lvl="2" indent="-285750" algn="l" rtl="0">
              <a:lnSpc>
                <a:spcPct val="100000"/>
              </a:lnSpc>
              <a:spcBef>
                <a:spcPts val="1800"/>
              </a:spcBef>
              <a:spcAft>
                <a:spcPts val="0"/>
              </a:spcAft>
              <a:buClr>
                <a:srgbClr val="083763"/>
              </a:buClr>
              <a:buSzPct val="100000"/>
              <a:buFont typeface="Source Sans Pro"/>
              <a:buChar char="•"/>
            </a:pPr>
            <a:r>
              <a:rPr lang="en-US" sz="2400" b="1" i="0" u="none" strike="noStrike" cap="none" dirty="0" smtClean="0">
                <a:solidFill>
                  <a:srgbClr val="083763"/>
                </a:solidFill>
                <a:latin typeface="Arial"/>
                <a:ea typeface="Arial"/>
                <a:cs typeface="Arial"/>
                <a:sym typeface="Arial"/>
              </a:rPr>
              <a:t>OWA Update</a:t>
            </a:r>
          </a:p>
        </p:txBody>
      </p:sp>
      <p:sp>
        <p:nvSpPr>
          <p:cNvPr id="452" name="Shape 452"/>
          <p:cNvSpPr txBox="1">
            <a:spLocks noGrp="1"/>
          </p:cNvSpPr>
          <p:nvPr>
            <p:ph type="sldNum" idx="12"/>
          </p:nvPr>
        </p:nvSpPr>
        <p:spPr>
          <a:xfrm>
            <a:off x="7010400" y="6553200"/>
            <a:ext cx="21335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CC"/>
              </a:buClr>
              <a:buSzPct val="25000"/>
              <a:buFont typeface="Calibri"/>
              <a:buNone/>
            </a:pPr>
            <a:fld id="{00000000-1234-1234-1234-123412341234}" type="slidenum">
              <a:rPr lang="en-US" sz="1400" b="1" i="0" u="none" strike="noStrike" cap="none">
                <a:solidFill>
                  <a:srgbClr val="FFFFCC"/>
                </a:solidFill>
                <a:latin typeface="Calibri"/>
                <a:ea typeface="Calibri"/>
                <a:cs typeface="Calibri"/>
                <a:sym typeface="Calibri"/>
              </a:rPr>
              <a:t>2</a:t>
            </a:fld>
            <a:endParaRPr lang="en-US" sz="1400" b="1" i="0" u="none" strike="noStrike" cap="none">
              <a:solidFill>
                <a:srgbClr val="FFFFCC"/>
              </a:solidFill>
              <a:latin typeface="Calibri"/>
              <a:ea typeface="Calibri"/>
              <a:cs typeface="Calibri"/>
              <a:sym typeface="Calibri"/>
            </a:endParaRPr>
          </a:p>
        </p:txBody>
      </p:sp>
      <p:sp>
        <p:nvSpPr>
          <p:cNvPr id="453" name="Shape 453"/>
          <p:cNvSpPr txBox="1">
            <a:spLocks noGrp="1"/>
          </p:cNvSpPr>
          <p:nvPr>
            <p:ph type="title"/>
          </p:nvPr>
        </p:nvSpPr>
        <p:spPr>
          <a:xfrm>
            <a:off x="1524000" y="0"/>
            <a:ext cx="6858000" cy="1371598"/>
          </a:xfrm>
          <a:prstGeom prst="rect">
            <a:avLst/>
          </a:prstGeom>
          <a:noFill/>
          <a:ln>
            <a:noFill/>
          </a:ln>
        </p:spPr>
        <p:txBody>
          <a:bodyPr lIns="91425" tIns="45700" rIns="182875" bIns="45700" anchor="ctr" anchorCtr="0">
            <a:noAutofit/>
          </a:bodyPr>
          <a:lstStyle/>
          <a:p>
            <a:pPr marL="0" marR="0" lvl="0" indent="0" algn="ctr" rtl="0">
              <a:lnSpc>
                <a:spcPct val="100000"/>
              </a:lnSpc>
              <a:spcBef>
                <a:spcPts val="0"/>
              </a:spcBef>
              <a:spcAft>
                <a:spcPts val="0"/>
              </a:spcAft>
              <a:buClr>
                <a:srgbClr val="FFFFCC"/>
              </a:buClr>
              <a:buSzPct val="25000"/>
              <a:buFont typeface="Arial"/>
              <a:buNone/>
            </a:pPr>
            <a:r>
              <a:rPr lang="en-US" sz="3200" b="1" i="0" u="none" strike="noStrike" cap="none">
                <a:solidFill>
                  <a:srgbClr val="FFFFCC"/>
                </a:solidFill>
                <a:latin typeface="Arial"/>
                <a:ea typeface="Arial"/>
                <a:cs typeface="Arial"/>
                <a:sym typeface="Arial"/>
              </a:rPr>
              <a:t>Agenda</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9225" name="think-cell Slide" r:id="rId5" imgW="530" imgH="528" progId="TCLayout.ActiveDocument.1">
                  <p:embed/>
                </p:oleObj>
              </mc:Choice>
              <mc:Fallback>
                <p:oleObj name="think-cell Slide" r:id="rId5" imgW="530" imgH="528" progId="TCLayout.ActiveDocument.1">
                  <p:embed/>
                  <p:pic>
                    <p:nvPicPr>
                      <p:cNvPr id="0" name=""/>
                      <p:cNvPicPr/>
                      <p:nvPr/>
                    </p:nvPicPr>
                    <p:blipFill>
                      <a:blip r:embed="rId6"/>
                      <a:stretch>
                        <a:fillRect/>
                      </a:stretch>
                    </p:blipFill>
                    <p:spPr>
                      <a:xfrm>
                        <a:off x="1590" y="1792"/>
                        <a:ext cx="1587" cy="1587"/>
                      </a:xfrm>
                      <a:prstGeom prst="rect">
                        <a:avLst/>
                      </a:prstGeom>
                    </p:spPr>
                  </p:pic>
                </p:oleObj>
              </mc:Fallback>
            </mc:AlternateContent>
          </a:graphicData>
        </a:graphic>
      </p:graphicFrame>
      <p:sp>
        <p:nvSpPr>
          <p:cNvPr id="29" name="Rectangle 28"/>
          <p:cNvSpPr/>
          <p:nvPr/>
        </p:nvSpPr>
        <p:spPr>
          <a:xfrm>
            <a:off x="323898" y="1297231"/>
            <a:ext cx="7710885" cy="4924625"/>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vert="horz" wrap="square" lIns="74625" tIns="74625" rIns="74625" bIns="74625" numCol="1" anchor="t" anchorCtr="0" compatLnSpc="1">
            <a:prstTxWarp prst="textNoShape">
              <a:avLst/>
            </a:prstTxWarp>
            <a:noAutofit/>
          </a:bodyPr>
          <a:lstStyle/>
          <a:p>
            <a:pPr defTabSz="913332" fontAlgn="base">
              <a:spcBef>
                <a:spcPct val="0"/>
              </a:spcBef>
              <a:spcAft>
                <a:spcPct val="0"/>
              </a:spcAft>
              <a:buClr>
                <a:srgbClr val="000000"/>
              </a:buClr>
            </a:pPr>
            <a:endParaRPr lang="en-US" kern="1200" dirty="0" err="1">
              <a:latin typeface="Arial" charset="0"/>
              <a:ea typeface="+mn-ea"/>
              <a:cs typeface="+mn-cs"/>
            </a:endParaRPr>
          </a:p>
        </p:txBody>
      </p:sp>
      <p:pic>
        <p:nvPicPr>
          <p:cNvPr id="7" name="Picture 6"/>
          <p:cNvPicPr>
            <a:picLocks noChangeAspect="1"/>
          </p:cNvPicPr>
          <p:nvPr/>
        </p:nvPicPr>
        <p:blipFill>
          <a:blip r:embed="rId7"/>
          <a:stretch>
            <a:fillRect/>
          </a:stretch>
        </p:blipFill>
        <p:spPr>
          <a:xfrm>
            <a:off x="771053" y="1920464"/>
            <a:ext cx="6243881" cy="4016868"/>
          </a:xfrm>
          <a:prstGeom prst="rect">
            <a:avLst/>
          </a:prstGeom>
        </p:spPr>
      </p:pic>
      <p:grpSp>
        <p:nvGrpSpPr>
          <p:cNvPr id="30" name="Group 29"/>
          <p:cNvGrpSpPr/>
          <p:nvPr/>
        </p:nvGrpSpPr>
        <p:grpSpPr>
          <a:xfrm>
            <a:off x="771053" y="1356252"/>
            <a:ext cx="6925629" cy="458479"/>
            <a:chOff x="938213" y="1306396"/>
            <a:chExt cx="6937375" cy="449377"/>
          </a:xfrm>
        </p:grpSpPr>
        <p:cxnSp>
          <p:nvCxnSpPr>
            <p:cNvPr id="31" name="AutoShape 249"/>
            <p:cNvCxnSpPr>
              <a:cxnSpLocks noChangeShapeType="1"/>
              <a:stCxn id="32" idx="4"/>
              <a:endCxn id="32" idx="6"/>
            </p:cNvCxnSpPr>
            <p:nvPr/>
          </p:nvCxnSpPr>
          <p:spPr bwMode="auto">
            <a:xfrm>
              <a:off x="938213" y="1755773"/>
              <a:ext cx="6937375"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AutoShape 250"/>
            <p:cNvSpPr>
              <a:spLocks noChangeArrowheads="1"/>
            </p:cNvSpPr>
            <p:nvPr/>
          </p:nvSpPr>
          <p:spPr bwMode="auto">
            <a:xfrm>
              <a:off x="938213" y="1306396"/>
              <a:ext cx="6937375" cy="44937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6" anchor="b">
              <a:spAutoFit/>
            </a:bodyPr>
            <a:lstStyle/>
            <a:p>
              <a:pPr fontAlgn="base">
                <a:spcBef>
                  <a:spcPct val="0"/>
                </a:spcBef>
                <a:spcAft>
                  <a:spcPct val="0"/>
                </a:spcAft>
              </a:pPr>
              <a:r>
                <a:rPr lang="en-US" b="1" kern="1200" dirty="0">
                  <a:solidFill>
                    <a:srgbClr val="002960"/>
                  </a:solidFill>
                  <a:latin typeface="Arial" charset="0"/>
                  <a:ea typeface="+mn-ea"/>
                  <a:cs typeface="+mn-cs"/>
                </a:rPr>
                <a:t>Example distribution of </a:t>
              </a:r>
              <a:r>
                <a:rPr lang="en-US" b="1" kern="1200" dirty="0" err="1">
                  <a:solidFill>
                    <a:srgbClr val="002960"/>
                  </a:solidFill>
                  <a:latin typeface="Arial" charset="0"/>
                  <a:ea typeface="+mn-ea"/>
                  <a:cs typeface="+mn-cs"/>
                </a:rPr>
                <a:t>IDSS</a:t>
              </a:r>
              <a:r>
                <a:rPr lang="en-US" b="1" kern="1200" dirty="0">
                  <a:solidFill>
                    <a:srgbClr val="002960"/>
                  </a:solidFill>
                  <a:latin typeface="Arial" charset="0"/>
                  <a:ea typeface="+mn-ea"/>
                  <a:cs typeface="+mn-cs"/>
                </a:rPr>
                <a:t> staff based on partner demand today</a:t>
              </a:r>
            </a:p>
            <a:p>
              <a:pPr fontAlgn="base">
                <a:spcBef>
                  <a:spcPct val="0"/>
                </a:spcBef>
                <a:spcAft>
                  <a:spcPct val="0"/>
                </a:spcAft>
              </a:pPr>
              <a:r>
                <a:rPr lang="en-US" kern="1200" dirty="0">
                  <a:solidFill>
                    <a:srgbClr val="808080"/>
                  </a:solidFill>
                  <a:latin typeface="Arial" charset="0"/>
                  <a:ea typeface="+mn-ea"/>
                  <a:cs typeface="+mn-cs"/>
                </a:rPr>
                <a:t># of </a:t>
              </a:r>
              <a:r>
                <a:rPr lang="en-US" kern="1200" dirty="0" err="1">
                  <a:solidFill>
                    <a:srgbClr val="808080"/>
                  </a:solidFill>
                  <a:latin typeface="Arial" charset="0"/>
                  <a:ea typeface="+mn-ea"/>
                  <a:cs typeface="+mn-cs"/>
                </a:rPr>
                <a:t>IDSS</a:t>
              </a:r>
              <a:r>
                <a:rPr lang="en-US" kern="1200" dirty="0">
                  <a:solidFill>
                    <a:srgbClr val="808080"/>
                  </a:solidFill>
                  <a:latin typeface="Arial" charset="0"/>
                  <a:ea typeface="+mn-ea"/>
                  <a:cs typeface="+mn-cs"/>
                </a:rPr>
                <a:t> staff per office</a:t>
              </a:r>
              <a:r>
                <a:rPr lang="en-US" i="1" kern="1200" dirty="0">
                  <a:solidFill>
                    <a:srgbClr val="808080"/>
                  </a:solidFill>
                  <a:latin typeface="Arial" charset="0"/>
                  <a:ea typeface="+mn-ea"/>
                  <a:cs typeface="+mn-cs"/>
                </a:rPr>
                <a:t> (does not include staff for other functions)</a:t>
              </a:r>
            </a:p>
          </p:txBody>
        </p:sp>
      </p:grpSp>
      <p:sp>
        <p:nvSpPr>
          <p:cNvPr id="2" name="Title 1"/>
          <p:cNvSpPr>
            <a:spLocks noGrp="1"/>
          </p:cNvSpPr>
          <p:nvPr>
            <p:ph type="title"/>
          </p:nvPr>
        </p:nvSpPr>
        <p:spPr>
          <a:xfrm>
            <a:off x="1224602" y="190949"/>
            <a:ext cx="7744457" cy="596653"/>
          </a:xfrm>
        </p:spPr>
        <p:txBody>
          <a:bodyPr/>
          <a:lstStyle/>
          <a:p>
            <a:pPr marL="360188"/>
            <a:r>
              <a:rPr lang="en-US" dirty="0" smtClean="0"/>
              <a:t>To best meet partner needs today, NWS could strategically position </a:t>
            </a:r>
            <a:r>
              <a:rPr lang="en-US" dirty="0" err="1" smtClean="0"/>
              <a:t>IDSS</a:t>
            </a:r>
            <a:r>
              <a:rPr lang="en-US" dirty="0" smtClean="0"/>
              <a:t> staff</a:t>
            </a:r>
            <a:endParaRPr lang="en-US" dirty="0"/>
          </a:p>
        </p:txBody>
      </p:sp>
      <p:sp>
        <p:nvSpPr>
          <p:cNvPr id="33" name="5. Source"/>
          <p:cNvSpPr>
            <a:spLocks noChangeArrowheads="1"/>
          </p:cNvSpPr>
          <p:nvPr/>
        </p:nvSpPr>
        <p:spPr bwMode="auto">
          <a:xfrm>
            <a:off x="180321" y="6565337"/>
            <a:ext cx="6675957" cy="15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Illustrative output based on OWA strategic staffing exercise, June 2016</a:t>
            </a:r>
          </a:p>
        </p:txBody>
      </p:sp>
      <p:sp>
        <p:nvSpPr>
          <p:cNvPr id="53" name="Oval 52"/>
          <p:cNvSpPr/>
          <p:nvPr/>
        </p:nvSpPr>
        <p:spPr>
          <a:xfrm flipH="1">
            <a:off x="6679057" y="1355732"/>
            <a:ext cx="55982" cy="55978"/>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55" name="Legend1"/>
          <p:cNvSpPr>
            <a:spLocks noChangeArrowheads="1"/>
          </p:cNvSpPr>
          <p:nvPr/>
        </p:nvSpPr>
        <p:spPr bwMode="auto">
          <a:xfrm>
            <a:off x="6820197" y="1321614"/>
            <a:ext cx="207729"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3-5</a:t>
            </a:r>
          </a:p>
        </p:txBody>
      </p:sp>
      <p:sp>
        <p:nvSpPr>
          <p:cNvPr id="54" name="Oval 53"/>
          <p:cNvSpPr/>
          <p:nvPr/>
        </p:nvSpPr>
        <p:spPr>
          <a:xfrm flipH="1">
            <a:off x="7156215" y="1550497"/>
            <a:ext cx="186606" cy="186595"/>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56" name="Legend1"/>
          <p:cNvSpPr>
            <a:spLocks noChangeArrowheads="1"/>
          </p:cNvSpPr>
          <p:nvPr/>
        </p:nvSpPr>
        <p:spPr bwMode="auto">
          <a:xfrm>
            <a:off x="7339638" y="1569432"/>
            <a:ext cx="451442"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12-16+</a:t>
            </a:r>
          </a:p>
        </p:txBody>
      </p:sp>
      <p:sp>
        <p:nvSpPr>
          <p:cNvPr id="57" name="Oval 56"/>
          <p:cNvSpPr/>
          <p:nvPr/>
        </p:nvSpPr>
        <p:spPr>
          <a:xfrm flipH="1">
            <a:off x="7167644" y="1321834"/>
            <a:ext cx="167945" cy="167935"/>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58" name="Legend1"/>
          <p:cNvSpPr>
            <a:spLocks noChangeArrowheads="1"/>
          </p:cNvSpPr>
          <p:nvPr/>
        </p:nvSpPr>
        <p:spPr bwMode="auto">
          <a:xfrm>
            <a:off x="7418185" y="1321614"/>
            <a:ext cx="287877"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9-11</a:t>
            </a:r>
          </a:p>
        </p:txBody>
      </p:sp>
      <p:sp>
        <p:nvSpPr>
          <p:cNvPr id="59" name="Oval 58"/>
          <p:cNvSpPr/>
          <p:nvPr/>
        </p:nvSpPr>
        <p:spPr>
          <a:xfrm flipH="1">
            <a:off x="6653908" y="1607479"/>
            <a:ext cx="139954" cy="139946"/>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60" name="Legend1"/>
          <p:cNvSpPr>
            <a:spLocks noChangeArrowheads="1"/>
          </p:cNvSpPr>
          <p:nvPr/>
        </p:nvSpPr>
        <p:spPr bwMode="auto">
          <a:xfrm>
            <a:off x="6811351" y="1589879"/>
            <a:ext cx="207729"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6-8</a:t>
            </a:r>
          </a:p>
        </p:txBody>
      </p:sp>
      <p:sp>
        <p:nvSpPr>
          <p:cNvPr id="3" name="Marvin Title Tracker Circle"/>
          <p:cNvSpPr/>
          <p:nvPr/>
        </p:nvSpPr>
        <p:spPr>
          <a:xfrm>
            <a:off x="1211642" y="177991"/>
            <a:ext cx="321376" cy="321357"/>
          </a:xfrm>
          <a:prstGeom prst="ellipse">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93286" tIns="46643" rIns="93286" bIns="46643" rtlCol="0" anchor="ctr" anchorCtr="1"/>
          <a:lstStyle/>
          <a:p>
            <a:pPr algn="ctr" fontAlgn="base">
              <a:spcBef>
                <a:spcPct val="0"/>
              </a:spcBef>
              <a:spcAft>
                <a:spcPct val="0"/>
              </a:spcAft>
            </a:pPr>
            <a:r>
              <a:rPr lang="en-US" sz="1900" b="1" kern="1200" dirty="0">
                <a:solidFill>
                  <a:srgbClr val="000000"/>
                </a:solidFill>
              </a:rPr>
              <a:t>1</a:t>
            </a:r>
          </a:p>
        </p:txBody>
      </p:sp>
      <p:sp>
        <p:nvSpPr>
          <p:cNvPr id="34" name="Oval 33"/>
          <p:cNvSpPr/>
          <p:nvPr/>
        </p:nvSpPr>
        <p:spPr>
          <a:xfrm flipH="1">
            <a:off x="6658473" y="1358226"/>
            <a:ext cx="93303" cy="93297"/>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37" name="TextBox 36"/>
          <p:cNvSpPr txBox="1"/>
          <p:nvPr/>
        </p:nvSpPr>
        <p:spPr>
          <a:xfrm>
            <a:off x="7249513" y="4337775"/>
            <a:ext cx="1822169" cy="1943834"/>
          </a:xfrm>
          <a:prstGeom prst="rect">
            <a:avLst/>
          </a:prstGeom>
          <a:solidFill>
            <a:schemeClr val="bg1"/>
          </a:solidFill>
          <a:ln w="9525">
            <a:solidFill>
              <a:schemeClr val="accent4"/>
            </a:solidFill>
            <a:miter lim="800000"/>
            <a:headEnd/>
            <a:tailEnd/>
          </a:ln>
          <a:effectLst>
            <a:outerShdw blurRad="50800" dist="38100" dir="2700000" algn="tl" rotWithShape="0">
              <a:prstClr val="black">
                <a:alpha val="40000"/>
              </a:prstClr>
            </a:outerShdw>
          </a:effectLst>
        </p:spPr>
        <p:txBody>
          <a:bodyPr vert="horz" wrap="square" lIns="37314" tIns="37314" rIns="37314" bIns="37314"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50000"/>
              </a:spcBef>
              <a:spcAft>
                <a:spcPct val="0"/>
              </a:spcAft>
              <a:buClr>
                <a:srgbClr val="000000"/>
              </a:buClr>
              <a:buFont typeface="Wingdings" panose="05000000000000000000" pitchFamily="2" charset="2"/>
              <a:buChar char="§"/>
            </a:pPr>
            <a:r>
              <a:rPr lang="en-US" kern="1200" dirty="0">
                <a:ea typeface="+mn-ea"/>
                <a:cs typeface="+mn-cs"/>
              </a:rPr>
              <a:t>Number of staff subject to testing and future demand</a:t>
            </a:r>
          </a:p>
          <a:p>
            <a:pPr lvl="1" fontAlgn="base">
              <a:spcBef>
                <a:spcPct val="50000"/>
              </a:spcBef>
              <a:spcAft>
                <a:spcPct val="0"/>
              </a:spcAft>
              <a:buClr>
                <a:srgbClr val="000000"/>
              </a:buClr>
              <a:buFont typeface="Wingdings" panose="05000000000000000000" pitchFamily="2" charset="2"/>
              <a:buChar char="§"/>
            </a:pPr>
            <a:r>
              <a:rPr lang="en-US" kern="1200" dirty="0">
                <a:ea typeface="+mn-ea"/>
                <a:cs typeface="+mn-cs"/>
              </a:rPr>
              <a:t>Map only shows </a:t>
            </a:r>
            <a:r>
              <a:rPr lang="en-US" kern="1200" dirty="0" err="1">
                <a:ea typeface="+mn-ea"/>
                <a:cs typeface="+mn-cs"/>
              </a:rPr>
              <a:t>IDSS</a:t>
            </a:r>
            <a:r>
              <a:rPr lang="en-US" kern="1200" dirty="0">
                <a:ea typeface="+mn-ea"/>
                <a:cs typeface="+mn-cs"/>
              </a:rPr>
              <a:t> staff – additional staff are needed for other critical functions</a:t>
            </a:r>
          </a:p>
        </p:txBody>
      </p:sp>
      <p:sp>
        <p:nvSpPr>
          <p:cNvPr id="5" name="Rectangular Callout 4"/>
          <p:cNvSpPr/>
          <p:nvPr/>
        </p:nvSpPr>
        <p:spPr>
          <a:xfrm>
            <a:off x="7258190" y="1955767"/>
            <a:ext cx="1785270" cy="2310714"/>
          </a:xfrm>
          <a:prstGeom prst="wedgeRectCallout">
            <a:avLst>
              <a:gd name="adj1" fmla="val -77240"/>
              <a:gd name="adj2" fmla="val -31772"/>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fontAlgn="base">
              <a:spcBef>
                <a:spcPct val="0"/>
              </a:spcBef>
              <a:spcAft>
                <a:spcPct val="0"/>
              </a:spcAft>
            </a:pPr>
            <a:r>
              <a:rPr lang="en-US" b="1" kern="1200" dirty="0">
                <a:solidFill>
                  <a:srgbClr val="000000"/>
                </a:solidFill>
              </a:rPr>
              <a:t>Partners would receive </a:t>
            </a:r>
            <a:r>
              <a:rPr lang="en-US" b="1" kern="1200" dirty="0" err="1">
                <a:solidFill>
                  <a:srgbClr val="000000"/>
                </a:solidFill>
              </a:rPr>
              <a:t>IDSS</a:t>
            </a:r>
            <a:r>
              <a:rPr lang="en-US" b="1" kern="1200" dirty="0">
                <a:solidFill>
                  <a:srgbClr val="000000"/>
                </a:solidFill>
              </a:rPr>
              <a:t> support greater than or equal to today, </a:t>
            </a:r>
            <a:r>
              <a:rPr lang="en-US" kern="1200" dirty="0">
                <a:solidFill>
                  <a:srgbClr val="000000"/>
                </a:solidFill>
              </a:rPr>
              <a:t>with 3-5 dedicated </a:t>
            </a:r>
            <a:r>
              <a:rPr lang="en-US" kern="1200" dirty="0" err="1">
                <a:solidFill>
                  <a:srgbClr val="000000"/>
                </a:solidFill>
              </a:rPr>
              <a:t>IDSS</a:t>
            </a:r>
            <a:r>
              <a:rPr lang="en-US" kern="1200" dirty="0">
                <a:solidFill>
                  <a:srgbClr val="000000"/>
                </a:solidFill>
              </a:rPr>
              <a:t> staff and surge support as needed from other offices</a:t>
            </a:r>
          </a:p>
        </p:txBody>
      </p:sp>
      <p:pic>
        <p:nvPicPr>
          <p:cNvPr id="9" name="Picture 8"/>
          <p:cNvPicPr>
            <a:picLocks noChangeAspect="1"/>
          </p:cNvPicPr>
          <p:nvPr/>
        </p:nvPicPr>
        <p:blipFill>
          <a:blip r:embed="rId8"/>
          <a:stretch>
            <a:fillRect/>
          </a:stretch>
        </p:blipFill>
        <p:spPr>
          <a:xfrm>
            <a:off x="718353" y="4852757"/>
            <a:ext cx="1108674" cy="1026765"/>
          </a:xfrm>
          <a:prstGeom prst="rect">
            <a:avLst/>
          </a:prstGeom>
          <a:ln>
            <a:solidFill>
              <a:schemeClr val="tx1"/>
            </a:solidFill>
          </a:ln>
        </p:spPr>
      </p:pic>
      <p:pic>
        <p:nvPicPr>
          <p:cNvPr id="40" name="Picture 39"/>
          <p:cNvPicPr>
            <a:picLocks noChangeAspect="1"/>
          </p:cNvPicPr>
          <p:nvPr/>
        </p:nvPicPr>
        <p:blipFill rotWithShape="1">
          <a:blip r:embed="rId9"/>
          <a:srcRect l="31366" t="19423" r="38562" b="44481"/>
          <a:stretch/>
        </p:blipFill>
        <p:spPr>
          <a:xfrm>
            <a:off x="2618311" y="5660037"/>
            <a:ext cx="124404" cy="126340"/>
          </a:xfrm>
          <a:prstGeom prst="rect">
            <a:avLst/>
          </a:prstGeom>
          <a:ln>
            <a:noFill/>
          </a:ln>
        </p:spPr>
      </p:pic>
      <p:pic>
        <p:nvPicPr>
          <p:cNvPr id="41" name="Picture 40"/>
          <p:cNvPicPr>
            <a:picLocks noChangeAspect="1"/>
          </p:cNvPicPr>
          <p:nvPr/>
        </p:nvPicPr>
        <p:blipFill>
          <a:blip r:embed="rId9"/>
          <a:stretch>
            <a:fillRect/>
          </a:stretch>
        </p:blipFill>
        <p:spPr>
          <a:xfrm>
            <a:off x="2014640" y="5546318"/>
            <a:ext cx="413681" cy="350017"/>
          </a:xfrm>
          <a:prstGeom prst="rect">
            <a:avLst/>
          </a:prstGeom>
          <a:ln>
            <a:solidFill>
              <a:schemeClr val="tx1"/>
            </a:solidFill>
          </a:ln>
        </p:spPr>
      </p:pic>
      <p:pic>
        <p:nvPicPr>
          <p:cNvPr id="44" name="Picture 43"/>
          <p:cNvPicPr>
            <a:picLocks noChangeAspect="1"/>
          </p:cNvPicPr>
          <p:nvPr/>
        </p:nvPicPr>
        <p:blipFill>
          <a:blip r:embed="rId10"/>
          <a:stretch>
            <a:fillRect/>
          </a:stretch>
        </p:blipFill>
        <p:spPr>
          <a:xfrm>
            <a:off x="2435925" y="5546318"/>
            <a:ext cx="467073" cy="350017"/>
          </a:xfrm>
          <a:prstGeom prst="rect">
            <a:avLst/>
          </a:prstGeom>
          <a:ln>
            <a:solidFill>
              <a:schemeClr val="tx1"/>
            </a:solidFill>
          </a:ln>
        </p:spPr>
      </p:pic>
      <p:grpSp>
        <p:nvGrpSpPr>
          <p:cNvPr id="45" name="Group 44"/>
          <p:cNvGrpSpPr/>
          <p:nvPr/>
        </p:nvGrpSpPr>
        <p:grpSpPr>
          <a:xfrm>
            <a:off x="5828596" y="1035781"/>
            <a:ext cx="3218412" cy="216114"/>
            <a:chOff x="5750658" y="1047160"/>
            <a:chExt cx="3218399" cy="216127"/>
          </a:xfrm>
        </p:grpSpPr>
        <p:sp>
          <p:nvSpPr>
            <p:cNvPr id="46" name="StickerRectangle"/>
            <p:cNvSpPr>
              <a:spLocks noChangeArrowheads="1"/>
            </p:cNvSpPr>
            <p:nvPr/>
          </p:nvSpPr>
          <p:spPr bwMode="auto">
            <a:xfrm>
              <a:off x="5750658" y="1047160"/>
              <a:ext cx="3218399" cy="21612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884" tIns="0" rIns="0" bIns="26884">
              <a:spAutoFit/>
            </a:bodyPr>
            <a:lstStyle/>
            <a:p>
              <a:pPr algn="r" defTabSz="913332" fontAlgn="base">
                <a:spcBef>
                  <a:spcPct val="0"/>
                </a:spcBef>
                <a:spcAft>
                  <a:spcPct val="0"/>
                </a:spcAft>
                <a:buClr>
                  <a:srgbClr val="000000"/>
                </a:buClr>
              </a:pPr>
              <a:r>
                <a:rPr lang="en-US" sz="1200" kern="1200" dirty="0">
                  <a:solidFill>
                    <a:srgbClr val="808080"/>
                  </a:solidFill>
                  <a:latin typeface="Arial" charset="0"/>
                  <a:ea typeface="+mn-ea"/>
                  <a:cs typeface="+mn-cs"/>
                </a:rPr>
                <a:t>ILLUSTRATIVE AND SUBJECT TO TESTING</a:t>
              </a:r>
            </a:p>
          </p:txBody>
        </p:sp>
        <p:cxnSp>
          <p:nvCxnSpPr>
            <p:cNvPr id="47" name="AutoShape 31"/>
            <p:cNvCxnSpPr>
              <a:cxnSpLocks noChangeShapeType="1"/>
              <a:stCxn id="46" idx="2"/>
              <a:endCxn id="46" idx="4"/>
            </p:cNvCxnSpPr>
            <p:nvPr/>
          </p:nvCxnSpPr>
          <p:spPr bwMode="auto">
            <a:xfrm>
              <a:off x="5750658" y="1047160"/>
              <a:ext cx="0" cy="21612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8" name="AutoShape 32"/>
            <p:cNvCxnSpPr>
              <a:cxnSpLocks noChangeShapeType="1"/>
              <a:stCxn id="46" idx="4"/>
              <a:endCxn id="46" idx="6"/>
            </p:cNvCxnSpPr>
            <p:nvPr/>
          </p:nvCxnSpPr>
          <p:spPr bwMode="auto">
            <a:xfrm>
              <a:off x="5750658" y="1263287"/>
              <a:ext cx="3218399"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35" name="StickerRectangle"/>
          <p:cNvSpPr>
            <a:spLocks noChangeArrowheads="1"/>
          </p:cNvSpPr>
          <p:nvPr/>
        </p:nvSpPr>
        <p:spPr bwMode="auto">
          <a:xfrm rot="1211731">
            <a:off x="161649" y="3141789"/>
            <a:ext cx="7669149" cy="53552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27" tIns="0" rIns="0" bIns="27427">
            <a:spAutoFit/>
          </a:bodyPr>
          <a:lstStyle/>
          <a:p>
            <a:pPr algn="r" defTabSz="913332" fontAlgn="base">
              <a:spcBef>
                <a:spcPct val="0"/>
              </a:spcBef>
              <a:spcAft>
                <a:spcPct val="0"/>
              </a:spcAft>
              <a:buClr>
                <a:srgbClr val="000000"/>
              </a:buClr>
            </a:pPr>
            <a:r>
              <a:rPr lang="en-US" sz="3300" kern="1200" spc="3061" dirty="0">
                <a:solidFill>
                  <a:srgbClr val="808080">
                    <a:lumMod val="40000"/>
                    <a:lumOff val="60000"/>
                  </a:srgbClr>
                </a:solidFill>
                <a:latin typeface="Arial" charset="0"/>
                <a:ea typeface="+mn-ea"/>
                <a:cs typeface="+mn-cs"/>
              </a:rPr>
              <a:t>ILLUSTRATIVE</a:t>
            </a:r>
          </a:p>
        </p:txBody>
      </p:sp>
    </p:spTree>
    <p:extLst>
      <p:ext uri="{BB962C8B-B14F-4D97-AF65-F5344CB8AC3E}">
        <p14:creationId xmlns:p14="http://schemas.microsoft.com/office/powerpoint/2010/main" val="18212008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Object 60" hidden="1"/>
          <p:cNvGraphicFramePr>
            <a:graphicFrameLocks noChangeAspect="1"/>
          </p:cNvGraphicFramePr>
          <p:nvPr>
            <p:custDataLst>
              <p:tags r:id="rId2"/>
            </p:custDataLs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10256" name="think-cell Slide" r:id="rId12" imgW="524" imgH="526" progId="TCLayout.ActiveDocument.1">
                  <p:embed/>
                </p:oleObj>
              </mc:Choice>
              <mc:Fallback>
                <p:oleObj name="think-cell Slide" r:id="rId12" imgW="524" imgH="526" progId="TCLayout.ActiveDocument.1">
                  <p:embed/>
                  <p:pic>
                    <p:nvPicPr>
                      <p:cNvPr id="0" name=""/>
                      <p:cNvPicPr/>
                      <p:nvPr/>
                    </p:nvPicPr>
                    <p:blipFill>
                      <a:blip r:embed="rId13"/>
                      <a:stretch>
                        <a:fillRect/>
                      </a:stretch>
                    </p:blipFill>
                    <p:spPr>
                      <a:xfrm>
                        <a:off x="1590" y="1792"/>
                        <a:ext cx="1587" cy="1587"/>
                      </a:xfrm>
                      <a:prstGeom prst="rect">
                        <a:avLst/>
                      </a:prstGeom>
                    </p:spPr>
                  </p:pic>
                </p:oleObj>
              </mc:Fallback>
            </mc:AlternateContent>
          </a:graphicData>
        </a:graphic>
      </p:graphicFrame>
      <p:sp>
        <p:nvSpPr>
          <p:cNvPr id="3" name="Rectangle 2" hidden="1"/>
          <p:cNvSpPr/>
          <p:nvPr>
            <p:custDataLst>
              <p:tags r:id="rId3"/>
            </p:custDataLst>
          </p:nvPr>
        </p:nvSpPr>
        <p:spPr bwMode="auto">
          <a:xfrm>
            <a:off x="2" y="204"/>
            <a:ext cx="158750" cy="15874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base">
              <a:spcBef>
                <a:spcPct val="0"/>
              </a:spcBef>
              <a:spcAft>
                <a:spcPct val="0"/>
              </a:spcAft>
            </a:pPr>
            <a:endParaRPr lang="en-US" sz="1200" kern="1200" dirty="0" err="1">
              <a:solidFill>
                <a:srgbClr val="000000"/>
              </a:solidFill>
              <a:sym typeface="Arial" panose="020B0604020202020204" pitchFamily="34" charset="0"/>
            </a:endParaRPr>
          </a:p>
        </p:txBody>
      </p:sp>
      <p:sp>
        <p:nvSpPr>
          <p:cNvPr id="63" name="Rectangle 62"/>
          <p:cNvSpPr/>
          <p:nvPr/>
        </p:nvSpPr>
        <p:spPr>
          <a:xfrm>
            <a:off x="260119" y="1034360"/>
            <a:ext cx="8642933" cy="5278510"/>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300" kern="1200" dirty="0" err="1">
              <a:solidFill>
                <a:srgbClr val="000000"/>
              </a:solidFill>
            </a:endParaRPr>
          </a:p>
        </p:txBody>
      </p:sp>
      <p:sp>
        <p:nvSpPr>
          <p:cNvPr id="2" name="Title 1"/>
          <p:cNvSpPr>
            <a:spLocks noGrp="1"/>
          </p:cNvSpPr>
          <p:nvPr>
            <p:ph type="title"/>
          </p:nvPr>
        </p:nvSpPr>
        <p:spPr>
          <a:xfrm>
            <a:off x="1224602" y="190775"/>
            <a:ext cx="7744457" cy="5966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360188"/>
            <a:r>
              <a:rPr lang="en-US" dirty="0" smtClean="0"/>
              <a:t>Focused, experienced warning staff could enhance quality of warning products and services</a:t>
            </a:r>
            <a:endParaRPr lang="en-US" dirty="0"/>
          </a:p>
        </p:txBody>
      </p:sp>
      <p:graphicFrame>
        <p:nvGraphicFramePr>
          <p:cNvPr id="45" name="Object 44"/>
          <p:cNvGraphicFramePr>
            <a:graphicFrameLocks/>
          </p:cNvGraphicFramePr>
          <p:nvPr>
            <p:custDataLst>
              <p:tags r:id="rId4"/>
            </p:custDataLst>
            <p:extLst/>
          </p:nvPr>
        </p:nvGraphicFramePr>
        <p:xfrm>
          <a:off x="660898" y="1554955"/>
          <a:ext cx="3428675" cy="4625753"/>
        </p:xfrm>
        <a:graphic>
          <a:graphicData uri="http://schemas.openxmlformats.org/presentationml/2006/ole">
            <mc:AlternateContent xmlns:mc="http://schemas.openxmlformats.org/markup-compatibility/2006">
              <mc:Choice xmlns:v="urn:schemas-microsoft-com:vml" Requires="v">
                <p:oleObj spid="_x0000_s10257" name="Chart" r:id="rId14" imgW="3362454" imgH="4533840" progId="MSGraph.Chart.8">
                  <p:embed followColorScheme="full"/>
                </p:oleObj>
              </mc:Choice>
              <mc:Fallback>
                <p:oleObj name="Chart" r:id="rId14" imgW="3362454" imgH="4533840" progId="MSGraph.Chart.8">
                  <p:embed followColorScheme="full"/>
                  <p:pic>
                    <p:nvPicPr>
                      <p:cNvPr id="0" name=""/>
                      <p:cNvPicPr/>
                      <p:nvPr/>
                    </p:nvPicPr>
                    <p:blipFill>
                      <a:blip r:embed="rId15"/>
                      <a:stretch>
                        <a:fillRect/>
                      </a:stretch>
                    </p:blipFill>
                    <p:spPr>
                      <a:xfrm>
                        <a:off x="660898" y="1554955"/>
                        <a:ext cx="3428675" cy="4625753"/>
                      </a:xfrm>
                      <a:prstGeom prst="rect">
                        <a:avLst/>
                      </a:prstGeom>
                    </p:spPr>
                  </p:pic>
                </p:oleObj>
              </mc:Fallback>
            </mc:AlternateContent>
          </a:graphicData>
        </a:graphic>
      </p:graphicFrame>
      <p:sp>
        <p:nvSpPr>
          <p:cNvPr id="47" name="TextBox 46"/>
          <p:cNvSpPr txBox="1">
            <a:spLocks/>
          </p:cNvSpPr>
          <p:nvPr/>
        </p:nvSpPr>
        <p:spPr>
          <a:xfrm>
            <a:off x="1338264" y="2388055"/>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Science &amp; training</a:t>
            </a:r>
          </a:p>
        </p:txBody>
      </p:sp>
      <p:sp>
        <p:nvSpPr>
          <p:cNvPr id="48" name="TextBox 47"/>
          <p:cNvSpPr txBox="1">
            <a:spLocks/>
          </p:cNvSpPr>
          <p:nvPr/>
        </p:nvSpPr>
        <p:spPr>
          <a:xfrm>
            <a:off x="1338264" y="1708569"/>
            <a:ext cx="2036226" cy="4082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Leadership &amp; </a:t>
            </a:r>
          </a:p>
          <a:p>
            <a:pPr fontAlgn="base">
              <a:spcBef>
                <a:spcPct val="0"/>
              </a:spcBef>
              <a:spcAft>
                <a:spcPct val="0"/>
              </a:spcAft>
              <a:buClr>
                <a:srgbClr val="000000"/>
              </a:buClr>
            </a:pPr>
            <a:r>
              <a:rPr lang="en-US" sz="1300" kern="1200" dirty="0">
                <a:solidFill>
                  <a:srgbClr val="FFFFFF"/>
                </a:solidFill>
                <a:ea typeface="+mn-ea"/>
                <a:cs typeface="+mn-cs"/>
              </a:rPr>
              <a:t>administration</a:t>
            </a:r>
          </a:p>
        </p:txBody>
      </p:sp>
      <p:sp>
        <p:nvSpPr>
          <p:cNvPr id="49" name="TextBox 48"/>
          <p:cNvSpPr txBox="1">
            <a:spLocks/>
          </p:cNvSpPr>
          <p:nvPr/>
        </p:nvSpPr>
        <p:spPr>
          <a:xfrm>
            <a:off x="1338264" y="5643440"/>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Situational awareness</a:t>
            </a:r>
          </a:p>
        </p:txBody>
      </p:sp>
      <p:sp>
        <p:nvSpPr>
          <p:cNvPr id="50" name="TextBox 49"/>
          <p:cNvSpPr txBox="1">
            <a:spLocks/>
          </p:cNvSpPr>
          <p:nvPr/>
        </p:nvSpPr>
        <p:spPr>
          <a:xfrm>
            <a:off x="1338264" y="3429606"/>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Warning issuance</a:t>
            </a:r>
          </a:p>
        </p:txBody>
      </p:sp>
      <p:sp>
        <p:nvSpPr>
          <p:cNvPr id="51" name="TextBox 50"/>
          <p:cNvSpPr txBox="1">
            <a:spLocks/>
          </p:cNvSpPr>
          <p:nvPr/>
        </p:nvSpPr>
        <p:spPr>
          <a:xfrm>
            <a:off x="1338264" y="4167054"/>
            <a:ext cx="2036226" cy="6123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Recurring and event-driven </a:t>
            </a:r>
            <a:r>
              <a:rPr lang="en-US" sz="1300" kern="1200" dirty="0" err="1">
                <a:solidFill>
                  <a:srgbClr val="FFFFFF"/>
                </a:solidFill>
                <a:ea typeface="+mn-ea"/>
                <a:cs typeface="+mn-cs"/>
              </a:rPr>
              <a:t>IDSS</a:t>
            </a:r>
            <a:r>
              <a:rPr lang="en-US" sz="1300" kern="1200" dirty="0">
                <a:solidFill>
                  <a:srgbClr val="FFFFFF"/>
                </a:solidFill>
                <a:ea typeface="+mn-ea"/>
                <a:cs typeface="+mn-cs"/>
              </a:rPr>
              <a:t>, including messaging warnings</a:t>
            </a:r>
          </a:p>
        </p:txBody>
      </p:sp>
      <p:sp>
        <p:nvSpPr>
          <p:cNvPr id="52" name="TextBox 51"/>
          <p:cNvSpPr txBox="1">
            <a:spLocks/>
          </p:cNvSpPr>
          <p:nvPr/>
        </p:nvSpPr>
        <p:spPr>
          <a:xfrm>
            <a:off x="1338264" y="2886587"/>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Supporting observations</a:t>
            </a:r>
          </a:p>
        </p:txBody>
      </p:sp>
      <p:sp>
        <p:nvSpPr>
          <p:cNvPr id="53" name="TextBox 52"/>
          <p:cNvSpPr txBox="1">
            <a:spLocks/>
          </p:cNvSpPr>
          <p:nvPr/>
        </p:nvSpPr>
        <p:spPr>
          <a:xfrm>
            <a:off x="1338264" y="5247852"/>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err="1">
                <a:solidFill>
                  <a:srgbClr val="FFFFFF"/>
                </a:solidFill>
                <a:ea typeface="+mn-ea"/>
                <a:cs typeface="+mn-cs"/>
              </a:rPr>
              <a:t>IDSS</a:t>
            </a:r>
            <a:r>
              <a:rPr lang="en-US" sz="1300" kern="1200" dirty="0">
                <a:solidFill>
                  <a:srgbClr val="FFFFFF"/>
                </a:solidFill>
                <a:ea typeface="+mn-ea"/>
                <a:cs typeface="+mn-cs"/>
              </a:rPr>
              <a:t> forecast products</a:t>
            </a:r>
          </a:p>
        </p:txBody>
      </p:sp>
      <p:cxnSp>
        <p:nvCxnSpPr>
          <p:cNvPr id="56" name="AutoShape 249"/>
          <p:cNvCxnSpPr>
            <a:cxnSpLocks noChangeShapeType="1"/>
          </p:cNvCxnSpPr>
          <p:nvPr/>
        </p:nvCxnSpPr>
        <p:spPr bwMode="auto">
          <a:xfrm>
            <a:off x="1157289" y="2200407"/>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249"/>
          <p:cNvCxnSpPr>
            <a:cxnSpLocks noChangeShapeType="1"/>
          </p:cNvCxnSpPr>
          <p:nvPr/>
        </p:nvCxnSpPr>
        <p:spPr bwMode="auto">
          <a:xfrm>
            <a:off x="1157289" y="2791682"/>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AutoShape 249"/>
          <p:cNvCxnSpPr>
            <a:cxnSpLocks noChangeShapeType="1"/>
          </p:cNvCxnSpPr>
          <p:nvPr/>
        </p:nvCxnSpPr>
        <p:spPr bwMode="auto">
          <a:xfrm>
            <a:off x="1157289" y="3223926"/>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AutoShape 249"/>
          <p:cNvCxnSpPr>
            <a:cxnSpLocks noChangeShapeType="1"/>
          </p:cNvCxnSpPr>
          <p:nvPr/>
        </p:nvCxnSpPr>
        <p:spPr bwMode="auto">
          <a:xfrm>
            <a:off x="1157289" y="3875653"/>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Oval 26"/>
          <p:cNvSpPr txBox="1"/>
          <p:nvPr>
            <p:custDataLst>
              <p:tags r:id="rId5"/>
            </p:custDataLst>
          </p:nvPr>
        </p:nvSpPr>
        <p:spPr>
          <a:xfrm>
            <a:off x="941390" y="4167057"/>
            <a:ext cx="246888" cy="246874"/>
          </a:xfrm>
          <a:prstGeom prst="ellipse">
            <a:avLst/>
          </a:prstGeom>
          <a:solidFill>
            <a:srgbClr val="C9C9C9"/>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1</a:t>
            </a:r>
          </a:p>
        </p:txBody>
      </p:sp>
      <p:sp>
        <p:nvSpPr>
          <p:cNvPr id="64" name="Oval 26"/>
          <p:cNvSpPr txBox="1"/>
          <p:nvPr>
            <p:custDataLst>
              <p:tags r:id="rId6"/>
            </p:custDataLst>
          </p:nvPr>
        </p:nvSpPr>
        <p:spPr>
          <a:xfrm>
            <a:off x="941390" y="3413885"/>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2</a:t>
            </a:r>
          </a:p>
        </p:txBody>
      </p:sp>
      <p:sp>
        <p:nvSpPr>
          <p:cNvPr id="65" name="Oval 26"/>
          <p:cNvSpPr txBox="1"/>
          <p:nvPr>
            <p:custDataLst>
              <p:tags r:id="rId7"/>
            </p:custDataLst>
          </p:nvPr>
        </p:nvSpPr>
        <p:spPr>
          <a:xfrm>
            <a:off x="941390" y="2870866"/>
            <a:ext cx="246888" cy="246874"/>
          </a:xfrm>
          <a:prstGeom prst="ellipse">
            <a:avLst/>
          </a:prstGeom>
          <a:solidFill>
            <a:srgbClr val="C9C9C9"/>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3</a:t>
            </a:r>
          </a:p>
        </p:txBody>
      </p:sp>
      <p:sp>
        <p:nvSpPr>
          <p:cNvPr id="66" name="Oval 26"/>
          <p:cNvSpPr txBox="1"/>
          <p:nvPr>
            <p:custDataLst>
              <p:tags r:id="rId8"/>
            </p:custDataLst>
          </p:nvPr>
        </p:nvSpPr>
        <p:spPr>
          <a:xfrm>
            <a:off x="941390" y="2372332"/>
            <a:ext cx="246888" cy="246874"/>
          </a:xfrm>
          <a:prstGeom prst="ellipse">
            <a:avLst/>
          </a:prstGeom>
          <a:solidFill>
            <a:srgbClr val="C9C9C9"/>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4</a:t>
            </a:r>
          </a:p>
        </p:txBody>
      </p:sp>
      <p:sp>
        <p:nvSpPr>
          <p:cNvPr id="67" name="Oval 26"/>
          <p:cNvSpPr txBox="1"/>
          <p:nvPr>
            <p:custDataLst>
              <p:tags r:id="rId9"/>
            </p:custDataLst>
          </p:nvPr>
        </p:nvSpPr>
        <p:spPr>
          <a:xfrm>
            <a:off x="941390" y="1708569"/>
            <a:ext cx="246888" cy="246874"/>
          </a:xfrm>
          <a:prstGeom prst="ellipse">
            <a:avLst/>
          </a:prstGeom>
          <a:solidFill>
            <a:srgbClr val="C9C9C9"/>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5</a:t>
            </a:r>
          </a:p>
        </p:txBody>
      </p:sp>
      <p:sp>
        <p:nvSpPr>
          <p:cNvPr id="5" name="Marvin Title Tracker Circle"/>
          <p:cNvSpPr/>
          <p:nvPr/>
        </p:nvSpPr>
        <p:spPr>
          <a:xfrm>
            <a:off x="1211642" y="327152"/>
            <a:ext cx="321376" cy="321357"/>
          </a:xfrm>
          <a:prstGeom prst="ellipse">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93286" tIns="46643" rIns="93286" bIns="46643" rtlCol="0" anchor="ctr" anchorCtr="1"/>
          <a:lstStyle/>
          <a:p>
            <a:pPr algn="ctr" fontAlgn="base">
              <a:spcBef>
                <a:spcPct val="0"/>
              </a:spcBef>
              <a:spcAft>
                <a:spcPct val="0"/>
              </a:spcAft>
            </a:pPr>
            <a:r>
              <a:rPr lang="en-US" sz="1900" b="1" kern="1200" dirty="0">
                <a:solidFill>
                  <a:srgbClr val="000000"/>
                </a:solidFill>
              </a:rPr>
              <a:t>2</a:t>
            </a:r>
          </a:p>
        </p:txBody>
      </p:sp>
      <p:sp>
        <p:nvSpPr>
          <p:cNvPr id="37" name="TextBox 36"/>
          <p:cNvSpPr txBox="1">
            <a:spLocks/>
          </p:cNvSpPr>
          <p:nvPr/>
        </p:nvSpPr>
        <p:spPr>
          <a:xfrm>
            <a:off x="4043100" y="3217668"/>
            <a:ext cx="4531546" cy="13189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marL="1653" lvl="1" indent="0">
              <a:buClr>
                <a:srgbClr val="000000"/>
              </a:buClr>
              <a:buNone/>
            </a:pPr>
            <a:r>
              <a:rPr lang="en-US" sz="1400" b="1" kern="1200" dirty="0">
                <a:latin typeface="Arial" charset="0"/>
                <a:ea typeface="+mn-ea"/>
                <a:cs typeface="+mn-cs"/>
              </a:rPr>
              <a:t>Focused, experienced warning staff.</a:t>
            </a:r>
            <a:r>
              <a:rPr lang="en-US" sz="1400" kern="1200" dirty="0">
                <a:latin typeface="Arial" charset="0"/>
                <a:ea typeface="+mn-ea"/>
                <a:cs typeface="+mn-cs"/>
              </a:rPr>
              <a:t> Expert warning staff would provide 24/7/365 warning production across CWAs related by climatology and partner needs. Warning staff time would be focused 100% on training, monitoring emerging situations, developing warning products, and communicating with </a:t>
            </a:r>
            <a:r>
              <a:rPr lang="en-US" sz="1400" kern="1200" dirty="0" err="1">
                <a:latin typeface="Arial" charset="0"/>
                <a:ea typeface="+mn-ea"/>
                <a:cs typeface="+mn-cs"/>
              </a:rPr>
              <a:t>IDSS</a:t>
            </a:r>
            <a:r>
              <a:rPr lang="en-US" sz="1400" kern="1200" dirty="0">
                <a:latin typeface="Arial" charset="0"/>
                <a:ea typeface="+mn-ea"/>
                <a:cs typeface="+mn-cs"/>
              </a:rPr>
              <a:t> staff</a:t>
            </a:r>
            <a:endParaRPr lang="en-US" kern="1200" dirty="0">
              <a:latin typeface="Arial" charset="0"/>
              <a:ea typeface="+mn-ea"/>
              <a:cs typeface="+mn-cs"/>
            </a:endParaRPr>
          </a:p>
        </p:txBody>
      </p:sp>
      <p:sp>
        <p:nvSpPr>
          <p:cNvPr id="38" name="Right Brace 37"/>
          <p:cNvSpPr/>
          <p:nvPr/>
        </p:nvSpPr>
        <p:spPr>
          <a:xfrm>
            <a:off x="3613051" y="3289545"/>
            <a:ext cx="212104" cy="553887"/>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lstStyle/>
          <a:p>
            <a:pPr algn="ctr" fontAlgn="base">
              <a:spcBef>
                <a:spcPct val="0"/>
              </a:spcBef>
              <a:spcAft>
                <a:spcPct val="0"/>
              </a:spcAft>
            </a:pPr>
            <a:endParaRPr lang="en-US" sz="1600" kern="1200">
              <a:solidFill>
                <a:srgbClr val="000000"/>
              </a:solidFill>
            </a:endParaRPr>
          </a:p>
        </p:txBody>
      </p:sp>
      <p:cxnSp>
        <p:nvCxnSpPr>
          <p:cNvPr id="32" name="AutoShape 249"/>
          <p:cNvCxnSpPr>
            <a:cxnSpLocks noChangeShapeType="1"/>
          </p:cNvCxnSpPr>
          <p:nvPr/>
        </p:nvCxnSpPr>
        <p:spPr bwMode="auto">
          <a:xfrm>
            <a:off x="1003101" y="1575425"/>
            <a:ext cx="2897958" cy="0"/>
          </a:xfrm>
          <a:prstGeom prst="straightConnector1">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AutoShape 250"/>
          <p:cNvSpPr>
            <a:spLocks noChangeArrowheads="1"/>
          </p:cNvSpPr>
          <p:nvPr/>
        </p:nvSpPr>
        <p:spPr bwMode="auto">
          <a:xfrm>
            <a:off x="1003103" y="1132171"/>
            <a:ext cx="2807983" cy="44935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5" anchor="b">
            <a:spAutoFit/>
          </a:bodyPr>
          <a:lstStyle/>
          <a:p>
            <a:pPr fontAlgn="base">
              <a:spcBef>
                <a:spcPct val="0"/>
              </a:spcBef>
              <a:spcAft>
                <a:spcPct val="0"/>
              </a:spcAft>
            </a:pPr>
            <a:r>
              <a:rPr lang="en-US" b="1" kern="1200" dirty="0">
                <a:solidFill>
                  <a:srgbClr val="002960"/>
                </a:solidFill>
                <a:latin typeface="Arial" charset="0"/>
                <a:ea typeface="+mn-ea"/>
                <a:cs typeface="+mn-cs"/>
              </a:rPr>
              <a:t>Future NWS field office functions and illustrative time allocation</a:t>
            </a:r>
          </a:p>
        </p:txBody>
      </p:sp>
      <p:sp>
        <p:nvSpPr>
          <p:cNvPr id="34"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OWA Strategic staffing team, June 2016</a:t>
            </a:r>
          </a:p>
        </p:txBody>
      </p:sp>
    </p:spTree>
    <p:extLst>
      <p:ext uri="{BB962C8B-B14F-4D97-AF65-F5344CB8AC3E}">
        <p14:creationId xmlns:p14="http://schemas.microsoft.com/office/powerpoint/2010/main" val="4150978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2849647882"/>
              </p:ex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11280" name="think-cell Slide" r:id="rId21" imgW="524" imgH="526" progId="TCLayout.ActiveDocument.1">
                  <p:embed/>
                </p:oleObj>
              </mc:Choice>
              <mc:Fallback>
                <p:oleObj name="think-cell Slide" r:id="rId21" imgW="524" imgH="526" progId="TCLayout.ActiveDocument.1">
                  <p:embed/>
                  <p:pic>
                    <p:nvPicPr>
                      <p:cNvPr id="0" name=""/>
                      <p:cNvPicPr/>
                      <p:nvPr/>
                    </p:nvPicPr>
                    <p:blipFill>
                      <a:blip r:embed="rId22"/>
                      <a:stretch>
                        <a:fillRect/>
                      </a:stretch>
                    </p:blipFill>
                    <p:spPr>
                      <a:xfrm>
                        <a:off x="1590" y="1792"/>
                        <a:ext cx="1587" cy="1587"/>
                      </a:xfrm>
                      <a:prstGeom prst="rect">
                        <a:avLst/>
                      </a:prstGeom>
                    </p:spPr>
                  </p:pic>
                </p:oleObj>
              </mc:Fallback>
            </mc:AlternateContent>
          </a:graphicData>
        </a:graphic>
      </p:graphicFrame>
      <p:sp>
        <p:nvSpPr>
          <p:cNvPr id="10" name="Rectangle 9" hidden="1"/>
          <p:cNvSpPr/>
          <p:nvPr>
            <p:custDataLst>
              <p:tags r:id="rId3"/>
            </p:custDataLst>
          </p:nvPr>
        </p:nvSpPr>
        <p:spPr bwMode="auto">
          <a:xfrm>
            <a:off x="0" y="0"/>
            <a:ext cx="16198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kern="1200" dirty="0" err="1">
              <a:solidFill>
                <a:srgbClr val="000000"/>
              </a:solidFill>
              <a:sym typeface="Arial" panose="020B0604020202020204" pitchFamily="34" charset="0"/>
            </a:endParaRPr>
          </a:p>
        </p:txBody>
      </p:sp>
      <p:sp>
        <p:nvSpPr>
          <p:cNvPr id="199" name="TextBox 198"/>
          <p:cNvSpPr txBox="1"/>
          <p:nvPr/>
        </p:nvSpPr>
        <p:spPr>
          <a:xfrm>
            <a:off x="3865863" y="1429152"/>
            <a:ext cx="4824582" cy="4631913"/>
          </a:xfrm>
          <a:prstGeom prst="rect">
            <a:avLst/>
          </a:prstGeom>
          <a:noFill/>
          <a:ln w="9525">
            <a:solidFill>
              <a:schemeClr val="accent1"/>
            </a:solidFill>
            <a:miter lim="800000"/>
            <a:headEnd/>
            <a:tailEnd/>
          </a:ln>
          <a:effectLst/>
        </p:spPr>
        <p:txBody>
          <a:bodyPr vert="horz" wrap="square" lIns="116608" tIns="116608" rIns="116608" bIns="116608"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marL="1619" lvl="1" indent="0" fontAlgn="base">
              <a:spcBef>
                <a:spcPts val="612"/>
              </a:spcBef>
              <a:spcAft>
                <a:spcPct val="0"/>
              </a:spcAft>
              <a:buClr>
                <a:srgbClr val="000000"/>
              </a:buClr>
              <a:buNone/>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a:p>
            <a:pPr lvl="1" fontAlgn="base">
              <a:spcBef>
                <a:spcPts val="612"/>
              </a:spcBef>
              <a:spcAft>
                <a:spcPct val="0"/>
              </a:spcAft>
              <a:buClr>
                <a:srgbClr val="000000"/>
              </a:buClr>
            </a:pPr>
            <a:endParaRPr lang="en-US" kern="1200" dirty="0">
              <a:ea typeface="+mn-ea"/>
              <a:cs typeface="+mn-cs"/>
            </a:endParaRPr>
          </a:p>
        </p:txBody>
      </p:sp>
      <p:grpSp>
        <p:nvGrpSpPr>
          <p:cNvPr id="66" name="ACET 4"/>
          <p:cNvGrpSpPr>
            <a:grpSpLocks/>
          </p:cNvGrpSpPr>
          <p:nvPr/>
        </p:nvGrpSpPr>
        <p:grpSpPr bwMode="auto">
          <a:xfrm>
            <a:off x="4104676" y="2201236"/>
            <a:ext cx="4389768" cy="458388"/>
            <a:chOff x="915" y="747"/>
            <a:chExt cx="2686" cy="283"/>
          </a:xfrm>
        </p:grpSpPr>
        <p:cxnSp>
          <p:nvCxnSpPr>
            <p:cNvPr id="67" name="AutoShape 249"/>
            <p:cNvCxnSpPr>
              <a:cxnSpLocks noChangeShapeType="1"/>
              <a:stCxn id="68" idx="4"/>
              <a:endCxn id="68"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AutoShape 250"/>
            <p:cNvSpPr>
              <a:spLocks noChangeArrowheads="1"/>
            </p:cNvSpPr>
            <p:nvPr/>
          </p:nvSpPr>
          <p:spPr bwMode="auto">
            <a:xfrm>
              <a:off x="915" y="747"/>
              <a:ext cx="2686" cy="28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pPr>
              <a:r>
                <a:rPr lang="en-US" b="1" kern="1200" dirty="0">
                  <a:ea typeface="+mn-ea"/>
                  <a:cs typeface="+mn-cs"/>
                </a:rPr>
                <a:t>Warnings per forecaster per year by type</a:t>
              </a:r>
              <a:r>
                <a:rPr lang="en-US" b="1" kern="1200" baseline="30000" dirty="0">
                  <a:ea typeface="+mn-ea"/>
                  <a:cs typeface="+mn-cs"/>
                </a:rPr>
                <a:t>1</a:t>
              </a:r>
              <a:endParaRPr lang="en-US" b="1" kern="1200" dirty="0">
                <a:ea typeface="+mn-ea"/>
                <a:cs typeface="+mn-cs"/>
              </a:endParaRPr>
            </a:p>
            <a:p>
              <a:pPr fontAlgn="base">
                <a:spcBef>
                  <a:spcPct val="0"/>
                </a:spcBef>
                <a:spcAft>
                  <a:spcPct val="0"/>
                </a:spcAft>
              </a:pPr>
              <a:r>
                <a:rPr lang="en-US" kern="1200" dirty="0">
                  <a:solidFill>
                    <a:srgbClr val="808080"/>
                  </a:solidFill>
                  <a:ea typeface="+mn-ea"/>
                  <a:cs typeface="+mn-cs"/>
                </a:rPr>
                <a:t>Warning data 2008-2015</a:t>
              </a:r>
              <a:r>
                <a:rPr lang="en-US" kern="1200" baseline="30000" dirty="0">
                  <a:solidFill>
                    <a:srgbClr val="808080"/>
                  </a:solidFill>
                  <a:ea typeface="+mn-ea"/>
                  <a:cs typeface="+mn-cs"/>
                </a:rPr>
                <a:t>1</a:t>
              </a:r>
              <a:endParaRPr lang="en-US" kern="1200" dirty="0">
                <a:solidFill>
                  <a:srgbClr val="808080"/>
                </a:solidFill>
                <a:ea typeface="+mn-ea"/>
                <a:cs typeface="+mn-cs"/>
              </a:endParaRPr>
            </a:p>
          </p:txBody>
        </p:sp>
      </p:grpSp>
      <p:sp>
        <p:nvSpPr>
          <p:cNvPr id="69" name="5. Source"/>
          <p:cNvSpPr>
            <a:spLocks noChangeArrowheads="1"/>
          </p:cNvSpPr>
          <p:nvPr/>
        </p:nvSpPr>
        <p:spPr bwMode="auto">
          <a:xfrm>
            <a:off x="179804" y="6408484"/>
            <a:ext cx="6481816" cy="47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1 Based on full staffing of 12-14 </a:t>
            </a:r>
            <a:r>
              <a:rPr lang="en-US" sz="1000" kern="1200" dirty="0" err="1">
                <a:latin typeface="Arial" charset="0"/>
                <a:ea typeface="+mn-ea"/>
                <a:cs typeface="+mn-cs"/>
              </a:rPr>
              <a:t>mets</a:t>
            </a:r>
            <a:r>
              <a:rPr lang="en-US" sz="1000" kern="1200" dirty="0">
                <a:latin typeface="Arial" charset="0"/>
                <a:ea typeface="+mn-ea"/>
                <a:cs typeface="+mn-cs"/>
              </a:rPr>
              <a:t> per office, assuming </a:t>
            </a:r>
            <a:r>
              <a:rPr lang="en-US" sz="1000" kern="1200" dirty="0" err="1">
                <a:latin typeface="Arial" charset="0"/>
                <a:ea typeface="+mn-ea"/>
                <a:cs typeface="+mn-cs"/>
              </a:rPr>
              <a:t>mets</a:t>
            </a:r>
            <a:r>
              <a:rPr lang="en-US" sz="1000" kern="1200" dirty="0">
                <a:latin typeface="Arial" charset="0"/>
                <a:ea typeface="+mn-ea"/>
                <a:cs typeface="+mn-cs"/>
              </a:rPr>
              <a:t> need 1 warning per month for severe and marine warnings, 1 warning per month over 4 month season for flash floods, tornados, and winter storms</a:t>
            </a:r>
          </a:p>
          <a:p>
            <a:pPr marL="621844" indent="-621844" defTabSz="913332" fontAlgn="base">
              <a:spcBef>
                <a:spcPct val="0"/>
              </a:spcBef>
              <a:spcAft>
                <a:spcPct val="0"/>
              </a:spcAft>
              <a:tabLst>
                <a:tab pos="621844" algn="l"/>
              </a:tabLst>
            </a:pPr>
            <a:r>
              <a:rPr lang="en-US" sz="1000" kern="1200" dirty="0">
                <a:latin typeface="Arial" charset="0"/>
                <a:ea typeface="+mn-ea"/>
                <a:cs typeface="+mn-cs"/>
              </a:rPr>
              <a:t>SOURCE: </a:t>
            </a:r>
            <a:r>
              <a:rPr lang="en-US" sz="1000" kern="1200" dirty="0" err="1">
                <a:latin typeface="Arial" charset="0"/>
                <a:ea typeface="+mn-ea"/>
                <a:cs typeface="+mn-cs"/>
              </a:rPr>
              <a:t>OWA</a:t>
            </a:r>
            <a:r>
              <a:rPr lang="en-US" sz="1000" kern="1200" dirty="0">
                <a:latin typeface="Arial" charset="0"/>
                <a:ea typeface="+mn-ea"/>
                <a:cs typeface="+mn-cs"/>
              </a:rPr>
              <a:t> discussions and analysis; NWS warning data 2008-2015</a:t>
            </a:r>
          </a:p>
        </p:txBody>
      </p:sp>
      <p:graphicFrame>
        <p:nvGraphicFramePr>
          <p:cNvPr id="12" name="Object 11"/>
          <p:cNvGraphicFramePr>
            <a:graphicFrameLocks/>
          </p:cNvGraphicFramePr>
          <p:nvPr>
            <p:custDataLst>
              <p:tags r:id="rId4"/>
            </p:custDataLst>
            <p:extLst>
              <p:ext uri="{D42A27DB-BD31-4B8C-83A1-F6EECF244321}">
                <p14:modId xmlns:p14="http://schemas.microsoft.com/office/powerpoint/2010/main" val="2530203923"/>
              </p:ext>
            </p:extLst>
          </p:nvPr>
        </p:nvGraphicFramePr>
        <p:xfrm>
          <a:off x="5157572" y="2630467"/>
          <a:ext cx="3129624" cy="3557094"/>
        </p:xfrm>
        <a:graphic>
          <a:graphicData uri="http://schemas.openxmlformats.org/presentationml/2006/ole">
            <mc:AlternateContent xmlns:mc="http://schemas.openxmlformats.org/markup-compatibility/2006">
              <mc:Choice xmlns:v="urn:schemas-microsoft-com:vml" Requires="v">
                <p:oleObj spid="_x0000_s11281" name="Chart" r:id="rId23" imgW="3067037" imgH="3486240" progId="MSGraph.Chart.8">
                  <p:embed followColorScheme="full"/>
                </p:oleObj>
              </mc:Choice>
              <mc:Fallback>
                <p:oleObj name="Chart" r:id="rId23" imgW="3067037" imgH="3486240" progId="MSGraph.Chart.8">
                  <p:embed followColorScheme="full"/>
                  <p:pic>
                    <p:nvPicPr>
                      <p:cNvPr id="0" name=""/>
                      <p:cNvPicPr/>
                      <p:nvPr/>
                    </p:nvPicPr>
                    <p:blipFill>
                      <a:blip r:embed="rId24"/>
                      <a:stretch>
                        <a:fillRect/>
                      </a:stretch>
                    </p:blipFill>
                    <p:spPr>
                      <a:xfrm>
                        <a:off x="5157572" y="2630467"/>
                        <a:ext cx="3129624" cy="3557094"/>
                      </a:xfrm>
                      <a:prstGeom prst="rect">
                        <a:avLst/>
                      </a:prstGeom>
                    </p:spPr>
                  </p:pic>
                </p:oleObj>
              </mc:Fallback>
            </mc:AlternateContent>
          </a:graphicData>
        </a:graphic>
      </p:graphicFrame>
      <p:sp>
        <p:nvSpPr>
          <p:cNvPr id="90" name="Rectangle 89"/>
          <p:cNvSpPr>
            <a:spLocks noGrp="1" noChangeArrowheads="1"/>
          </p:cNvSpPr>
          <p:nvPr>
            <p:custDataLst>
              <p:tags r:id="rId5"/>
            </p:custDataLst>
          </p:nvPr>
        </p:nvSpPr>
        <p:spPr bwMode="auto">
          <a:xfrm>
            <a:off x="4075518" y="5631854"/>
            <a:ext cx="1116071" cy="217046"/>
          </a:xfrm>
          <a:prstGeom prst="rect">
            <a:avLst/>
          </a:prstGeom>
          <a:noFill/>
          <a:ln w="9525">
            <a:noFill/>
            <a:miter lim="800000"/>
            <a:headEnd/>
            <a:tailEnd/>
          </a:ln>
          <a:effectLst/>
          <a:extLst>
            <a:ext uri="{909E8E84-426E-40DD-AFC4-6F175D3DCCD1}">
              <a14:hiddenFill xmlns:a14="http://schemas.microsoft.com/office/drawing/2010/main">
                <a:solidFill>
                  <a:scrgbClr r="0" g="0" b="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39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85" indent="-192098" algn="l" defTabSz="89539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23" indent="-261951"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94" indent="-155583"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fld id="{4E35CC95-C09C-4A62-B4F6-A10A17AEDCCA}" type="datetime'''W''''''''''''''''in''''''te''''r'''''' ''s''tor''m'">
              <a:rPr lang="en-US" altLang="en-US" sz="1400" b="1" kern="1200">
                <a:solidFill>
                  <a:srgbClr val="000000"/>
                </a:solidFill>
              </a:rPr>
              <a:pPr>
                <a:buClr>
                  <a:srgbClr val="000000"/>
                </a:buClr>
              </a:pPr>
              <a:t>Winter storm</a:t>
            </a:fld>
            <a:endParaRPr lang="en-US" altLang="en-US" sz="1400" b="1" kern="1200" dirty="0">
              <a:solidFill>
                <a:srgbClr val="000000"/>
              </a:solidFill>
            </a:endParaRPr>
          </a:p>
        </p:txBody>
      </p:sp>
      <p:sp>
        <p:nvSpPr>
          <p:cNvPr id="160" name="Rectangle 159"/>
          <p:cNvSpPr>
            <a:spLocks noGrp="1" noChangeArrowheads="1"/>
          </p:cNvSpPr>
          <p:nvPr>
            <p:custDataLst>
              <p:tags r:id="rId6"/>
            </p:custDataLst>
          </p:nvPr>
        </p:nvSpPr>
        <p:spPr bwMode="gray">
          <a:xfrm>
            <a:off x="8068426" y="5631854"/>
            <a:ext cx="145786" cy="217046"/>
          </a:xfrm>
          <a:prstGeom prst="rect">
            <a:avLst/>
          </a:prstGeom>
          <a:solidFill>
            <a:schemeClr val="accent3"/>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73" tIns="0" rIns="22673" bIns="0" numCol="1" spcCol="0" anchor="ctr" anchorCtr="0" compatLnSpc="1">
            <a:prstTxWarp prst="textNoShape">
              <a:avLst/>
            </a:prstTxWarp>
            <a:noAutofit/>
          </a:bodyPr>
          <a:lstStyle>
            <a:lvl1pPr marL="0" indent="0" algn="l" defTabSz="89539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85" indent="-192098" algn="l" defTabSz="89539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23" indent="-261951"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94" indent="-155583"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buClr>
                <a:srgbClr val="000000"/>
              </a:buClr>
            </a:pPr>
            <a:fld id="{E01834DD-EC2C-4AD8-9835-63D831C04676}" type="datetime'''''''''''''''''''3'''''''''''''''''''">
              <a:rPr lang="en-US" altLang="en-US" sz="1400" kern="1200">
                <a:solidFill>
                  <a:srgbClr val="FFFFFF"/>
                </a:solidFill>
                <a:sym typeface="+mn-lt"/>
              </a:rPr>
              <a:pPr algn="ctr">
                <a:buClr>
                  <a:srgbClr val="000000"/>
                </a:buClr>
              </a:pPr>
              <a:t>3</a:t>
            </a:fld>
            <a:endParaRPr lang="en-US" sz="1400" kern="1200" dirty="0">
              <a:solidFill>
                <a:srgbClr val="FFFFFF"/>
              </a:solidFill>
              <a:sym typeface="+mn-lt"/>
            </a:endParaRPr>
          </a:p>
        </p:txBody>
      </p:sp>
      <p:sp>
        <p:nvSpPr>
          <p:cNvPr id="89" name="Rectangle 88"/>
          <p:cNvSpPr>
            <a:spLocks noGrp="1" noChangeArrowheads="1"/>
          </p:cNvSpPr>
          <p:nvPr>
            <p:custDataLst>
              <p:tags r:id="rId7"/>
            </p:custDataLst>
          </p:nvPr>
        </p:nvSpPr>
        <p:spPr bwMode="auto">
          <a:xfrm>
            <a:off x="4075519" y="4964519"/>
            <a:ext cx="709490" cy="217046"/>
          </a:xfrm>
          <a:prstGeom prst="rect">
            <a:avLst/>
          </a:prstGeom>
          <a:noFill/>
          <a:ln w="9525">
            <a:noFill/>
            <a:miter lim="800000"/>
            <a:headEnd/>
            <a:tailEnd/>
          </a:ln>
          <a:effectLst/>
          <a:extLst>
            <a:ext uri="{909E8E84-426E-40DD-AFC4-6F175D3DCCD1}">
              <a14:hiddenFill xmlns:a14="http://schemas.microsoft.com/office/drawing/2010/main">
                <a:solidFill>
                  <a:scrgbClr r="0" g="0" b="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39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85" indent="-192098" algn="l" defTabSz="89539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23" indent="-261951"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94" indent="-155583"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fld id="{4E76F1B6-44E3-47E1-9A84-56C9EFAB9C42}" type="datetime'''''T''''o''''r''''''n''''''a''''d''''''o'''''''''''''">
              <a:rPr lang="en-US" altLang="en-US" sz="1400" b="1" kern="1200">
                <a:solidFill>
                  <a:srgbClr val="000000"/>
                </a:solidFill>
              </a:rPr>
              <a:pPr>
                <a:buClr>
                  <a:srgbClr val="000000"/>
                </a:buClr>
              </a:pPr>
              <a:t>Tornado</a:t>
            </a:fld>
            <a:endParaRPr lang="en-US" altLang="en-US" sz="1400" b="1" kern="1200" dirty="0">
              <a:solidFill>
                <a:srgbClr val="000000"/>
              </a:solidFill>
            </a:endParaRPr>
          </a:p>
        </p:txBody>
      </p:sp>
      <p:sp>
        <p:nvSpPr>
          <p:cNvPr id="81" name="Rectangle 80"/>
          <p:cNvSpPr>
            <a:spLocks noGrp="1" noChangeArrowheads="1"/>
          </p:cNvSpPr>
          <p:nvPr>
            <p:custDataLst>
              <p:tags r:id="rId8"/>
            </p:custDataLst>
          </p:nvPr>
        </p:nvSpPr>
        <p:spPr bwMode="auto">
          <a:xfrm>
            <a:off x="4075520" y="4293946"/>
            <a:ext cx="962185" cy="217046"/>
          </a:xfrm>
          <a:prstGeom prst="rect">
            <a:avLst/>
          </a:prstGeom>
          <a:noFill/>
          <a:ln w="9525">
            <a:noFill/>
            <a:miter lim="800000"/>
            <a:headEnd/>
            <a:tailEnd/>
          </a:ln>
          <a:effectLst/>
          <a:extLst>
            <a:ext uri="{909E8E84-426E-40DD-AFC4-6F175D3DCCD1}">
              <a14:hiddenFill xmlns:a14="http://schemas.microsoft.com/office/drawing/2010/main">
                <a:solidFill>
                  <a:scrgbClr r="0" g="0" b="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39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85" indent="-192098" algn="l" defTabSz="89539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23" indent="-261951"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94" indent="-155583"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fld id="{197E4EFD-639E-4C23-A581-E70DB356FBF9}" type="datetime'F''''''''''l''''a''''''s''''''''h ''f''''''l''''''''o''o''''d'">
              <a:rPr lang="en-US" altLang="en-US" sz="1400" b="1" kern="1200">
                <a:solidFill>
                  <a:srgbClr val="000000"/>
                </a:solidFill>
              </a:rPr>
              <a:pPr>
                <a:buClr>
                  <a:srgbClr val="000000"/>
                </a:buClr>
              </a:pPr>
              <a:t>Flash flood</a:t>
            </a:fld>
            <a:endParaRPr lang="en-US" altLang="en-US" sz="1400" b="1" kern="1200" dirty="0">
              <a:solidFill>
                <a:srgbClr val="000000"/>
              </a:solidFill>
            </a:endParaRPr>
          </a:p>
        </p:txBody>
      </p:sp>
      <p:sp>
        <p:nvSpPr>
          <p:cNvPr id="80" name="Rectangle 79"/>
          <p:cNvSpPr>
            <a:spLocks noGrp="1" noChangeArrowheads="1"/>
          </p:cNvSpPr>
          <p:nvPr>
            <p:custDataLst>
              <p:tags r:id="rId9"/>
            </p:custDataLst>
          </p:nvPr>
        </p:nvSpPr>
        <p:spPr bwMode="auto">
          <a:xfrm>
            <a:off x="4075518" y="3623370"/>
            <a:ext cx="583143" cy="217046"/>
          </a:xfrm>
          <a:prstGeom prst="rect">
            <a:avLst/>
          </a:prstGeom>
          <a:noFill/>
          <a:ln w="9525">
            <a:noFill/>
            <a:miter lim="800000"/>
            <a:headEnd/>
            <a:tailEnd/>
          </a:ln>
          <a:effectLst/>
          <a:extLst>
            <a:ext uri="{909E8E84-426E-40DD-AFC4-6F175D3DCCD1}">
              <a14:hiddenFill xmlns:a14="http://schemas.microsoft.com/office/drawing/2010/main">
                <a:solidFill>
                  <a:scrgbClr r="0" g="0" b="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39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85" indent="-192098" algn="l" defTabSz="89539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23" indent="-261951"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94" indent="-155583"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fld id="{EA40637B-32E4-4C62-961B-1DEEEEA98467}" type="datetime'''''''''''''''''M''''''''''a''r''i''''''''''''''''''''''n''e'">
              <a:rPr lang="en-US" altLang="en-US" sz="1400" b="1" kern="1200">
                <a:solidFill>
                  <a:srgbClr val="000000"/>
                </a:solidFill>
              </a:rPr>
              <a:pPr>
                <a:buClr>
                  <a:srgbClr val="000000"/>
                </a:buClr>
              </a:pPr>
              <a:t>Marine</a:t>
            </a:fld>
            <a:endParaRPr lang="en-US" altLang="en-US" sz="1400" b="1" kern="1200" dirty="0">
              <a:solidFill>
                <a:srgbClr val="000000"/>
              </a:solidFill>
            </a:endParaRPr>
          </a:p>
        </p:txBody>
      </p:sp>
      <p:sp>
        <p:nvSpPr>
          <p:cNvPr id="79" name="Rectangle 78"/>
          <p:cNvSpPr>
            <a:spLocks noGrp="1" noChangeArrowheads="1"/>
          </p:cNvSpPr>
          <p:nvPr>
            <p:custDataLst>
              <p:tags r:id="rId10"/>
            </p:custDataLst>
          </p:nvPr>
        </p:nvSpPr>
        <p:spPr bwMode="auto">
          <a:xfrm>
            <a:off x="4075520" y="2956035"/>
            <a:ext cx="644697" cy="217046"/>
          </a:xfrm>
          <a:prstGeom prst="rect">
            <a:avLst/>
          </a:prstGeom>
          <a:noFill/>
          <a:ln w="9525">
            <a:noFill/>
            <a:miter lim="800000"/>
            <a:headEnd/>
            <a:tailEnd/>
          </a:ln>
          <a:effectLst/>
          <a:extLst>
            <a:ext uri="{909E8E84-426E-40DD-AFC4-6F175D3DCCD1}">
              <a14:hiddenFill xmlns:a14="http://schemas.microsoft.com/office/drawing/2010/main">
                <a:solidFill>
                  <a:scrgbClr r="0" g="0" b="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39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85" indent="-192098" algn="l" defTabSz="89539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23" indent="-261951"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94" indent="-155583"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fld id="{4B7324AD-841E-47F7-A4B1-545B6B691625}" type="datetime'''S''''ev''''''e''''''''''''''r''''''''''''''''e'">
              <a:rPr lang="en-US" altLang="en-US" sz="1400" b="1" kern="1200">
                <a:solidFill>
                  <a:srgbClr val="000000"/>
                </a:solidFill>
              </a:rPr>
              <a:pPr>
                <a:buClr>
                  <a:srgbClr val="000000"/>
                </a:buClr>
              </a:pPr>
              <a:t>Severe</a:t>
            </a:fld>
            <a:r>
              <a:rPr lang="en-US" altLang="en-US" sz="1400" kern="1200" dirty="0">
                <a:solidFill>
                  <a:srgbClr val="000000"/>
                </a:solidFill>
              </a:rPr>
              <a:t> </a:t>
            </a:r>
          </a:p>
        </p:txBody>
      </p:sp>
      <p:sp>
        <p:nvSpPr>
          <p:cNvPr id="113" name="Rectangle 112"/>
          <p:cNvSpPr/>
          <p:nvPr>
            <p:custDataLst>
              <p:tags r:id="rId11"/>
            </p:custDataLst>
          </p:nvPr>
        </p:nvSpPr>
        <p:spPr bwMode="auto">
          <a:xfrm>
            <a:off x="5460483" y="1104666"/>
            <a:ext cx="161984" cy="161974"/>
          </a:xfrm>
          <a:prstGeom prst="rect">
            <a:avLst/>
          </a:prstGeom>
          <a:solidFill>
            <a:schemeClr val="accent2"/>
          </a:solidFill>
          <a:ln w="952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600" kern="1200" dirty="0" err="1">
              <a:solidFill>
                <a:srgbClr val="000000"/>
              </a:solidFill>
            </a:endParaRPr>
          </a:p>
        </p:txBody>
      </p:sp>
      <p:sp>
        <p:nvSpPr>
          <p:cNvPr id="114" name="Rectangle 113"/>
          <p:cNvSpPr/>
          <p:nvPr>
            <p:custDataLst>
              <p:tags r:id="rId12"/>
            </p:custDataLst>
          </p:nvPr>
        </p:nvSpPr>
        <p:spPr bwMode="auto">
          <a:xfrm>
            <a:off x="7334638" y="1104666"/>
            <a:ext cx="161984" cy="161974"/>
          </a:xfrm>
          <a:prstGeom prst="rect">
            <a:avLst/>
          </a:prstGeom>
          <a:solidFill>
            <a:schemeClr val="accent3"/>
          </a:solidFill>
          <a:ln w="952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600" kern="1200" dirty="0" err="1">
              <a:solidFill>
                <a:srgbClr val="000000"/>
              </a:solidFill>
            </a:endParaRPr>
          </a:p>
        </p:txBody>
      </p:sp>
      <p:sp>
        <p:nvSpPr>
          <p:cNvPr id="112" name="Rectangle 111"/>
          <p:cNvSpPr/>
          <p:nvPr>
            <p:custDataLst>
              <p:tags r:id="rId13"/>
            </p:custDataLst>
          </p:nvPr>
        </p:nvSpPr>
        <p:spPr bwMode="auto">
          <a:xfrm>
            <a:off x="3936212" y="1104666"/>
            <a:ext cx="161984" cy="161974"/>
          </a:xfrm>
          <a:prstGeom prst="rect">
            <a:avLst/>
          </a:prstGeom>
          <a:solidFill>
            <a:schemeClr val="bg2"/>
          </a:solidFill>
          <a:ln w="952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600" kern="1200" dirty="0" err="1">
              <a:solidFill>
                <a:srgbClr val="000000"/>
              </a:solidFill>
            </a:endParaRPr>
          </a:p>
        </p:txBody>
      </p:sp>
      <p:sp>
        <p:nvSpPr>
          <p:cNvPr id="110" name="Rectangle 109"/>
          <p:cNvSpPr>
            <a:spLocks noGrp="1" noChangeArrowheads="1"/>
          </p:cNvSpPr>
          <p:nvPr>
            <p:custDataLst>
              <p:tags r:id="rId14"/>
            </p:custDataLst>
          </p:nvPr>
        </p:nvSpPr>
        <p:spPr bwMode="auto">
          <a:xfrm>
            <a:off x="7600291" y="1103047"/>
            <a:ext cx="1258617" cy="178172"/>
          </a:xfrm>
          <a:prstGeom prst="rect">
            <a:avLst/>
          </a:prstGeom>
          <a:noFill/>
          <a:ln w="9525">
            <a:noFill/>
            <a:miter lim="800000"/>
            <a:headEnd/>
            <a:tailEnd/>
          </a:ln>
          <a:effectLst/>
          <a:extLst>
            <a:ext uri="{909E8E84-426E-40DD-AFC4-6F175D3DCCD1}">
              <a14:hiddenFill xmlns:a14="http://schemas.microsoft.com/office/drawing/2010/main">
                <a:solidFill>
                  <a:scrgbClr r="0" g="0" b="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39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85" indent="-192098" algn="l" defTabSz="89539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23" indent="-261951"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94" indent="-155583"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200" kern="1200" dirty="0">
                <a:solidFill>
                  <a:srgbClr val="000000"/>
                </a:solidFill>
                <a:sym typeface="+mn-lt"/>
              </a:rPr>
              <a:t>Sufficient expertise</a:t>
            </a:r>
          </a:p>
        </p:txBody>
      </p:sp>
      <p:sp>
        <p:nvSpPr>
          <p:cNvPr id="109" name="Rectangle 108"/>
          <p:cNvSpPr>
            <a:spLocks noGrp="1" noChangeArrowheads="1"/>
          </p:cNvSpPr>
          <p:nvPr>
            <p:custDataLst>
              <p:tags r:id="rId15"/>
            </p:custDataLst>
          </p:nvPr>
        </p:nvSpPr>
        <p:spPr bwMode="auto">
          <a:xfrm>
            <a:off x="4201866" y="1103047"/>
            <a:ext cx="1051277" cy="178172"/>
          </a:xfrm>
          <a:prstGeom prst="rect">
            <a:avLst/>
          </a:prstGeom>
          <a:noFill/>
          <a:ln w="9525">
            <a:noFill/>
            <a:miter lim="800000"/>
            <a:headEnd/>
            <a:tailEnd/>
          </a:ln>
          <a:effectLst/>
          <a:extLst>
            <a:ext uri="{909E8E84-426E-40DD-AFC4-6F175D3DCCD1}">
              <a14:hiddenFill xmlns:a14="http://schemas.microsoft.com/office/drawing/2010/main">
                <a:solidFill>
                  <a:scrgbClr r="0" g="0" b="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39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85" indent="-192098" algn="l" defTabSz="89539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23" indent="-261951"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94" indent="-155583"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altLang="en-US" sz="1200" kern="1200" dirty="0">
                <a:solidFill>
                  <a:srgbClr val="000000"/>
                </a:solidFill>
                <a:sym typeface="+mn-lt"/>
              </a:rPr>
              <a:t>Minimal activity </a:t>
            </a:r>
          </a:p>
        </p:txBody>
      </p:sp>
      <p:sp>
        <p:nvSpPr>
          <p:cNvPr id="108" name="Rectangle 107"/>
          <p:cNvSpPr>
            <a:spLocks noGrp="1" noChangeArrowheads="1"/>
          </p:cNvSpPr>
          <p:nvPr>
            <p:custDataLst>
              <p:tags r:id="rId16"/>
            </p:custDataLst>
          </p:nvPr>
        </p:nvSpPr>
        <p:spPr bwMode="auto">
          <a:xfrm>
            <a:off x="5726136" y="1103047"/>
            <a:ext cx="1401163" cy="178172"/>
          </a:xfrm>
          <a:prstGeom prst="rect">
            <a:avLst/>
          </a:prstGeom>
          <a:noFill/>
          <a:ln w="9525">
            <a:noFill/>
            <a:miter lim="800000"/>
            <a:headEnd/>
            <a:tailEnd/>
          </a:ln>
          <a:effectLst/>
          <a:extLst>
            <a:ext uri="{909E8E84-426E-40DD-AFC4-6F175D3DCCD1}">
              <a14:hiddenFill xmlns:a14="http://schemas.microsoft.com/office/drawing/2010/main">
                <a:solidFill>
                  <a:scrgbClr r="0" g="0" b="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0" indent="0" algn="l" defTabSz="895395"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3685" indent="-192098" algn="l" defTabSz="895395"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223" indent="-261951"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4394" indent="-155583" algn="l" defTabSz="895395"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46" indent="-130181" algn="l" defTabSz="89539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altLang="en-US" sz="1200" kern="1200" dirty="0">
                <a:solidFill>
                  <a:srgbClr val="000000"/>
                </a:solidFill>
                <a:sym typeface="+mn-lt"/>
              </a:rPr>
              <a:t>Insufficient expertise </a:t>
            </a:r>
          </a:p>
        </p:txBody>
      </p:sp>
      <p:sp>
        <p:nvSpPr>
          <p:cNvPr id="150" name="TextBox 149"/>
          <p:cNvSpPr txBox="1"/>
          <p:nvPr/>
        </p:nvSpPr>
        <p:spPr>
          <a:xfrm>
            <a:off x="224564" y="1680933"/>
            <a:ext cx="3048811" cy="675161"/>
          </a:xfrm>
          <a:prstGeom prst="rect">
            <a:avLst/>
          </a:prstGeom>
          <a:solidFill>
            <a:schemeClr val="accent1"/>
          </a:solidFill>
          <a:ln w="9525">
            <a:noFill/>
            <a:miter lim="800000"/>
            <a:headEnd/>
            <a:tailEnd/>
          </a:ln>
          <a:effectLst/>
        </p:spPr>
        <p:txBody>
          <a:bodyPr vert="horz" wrap="square" lIns="116608" tIns="116608" rIns="116608" bIns="116608"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b="1" kern="1200" dirty="0">
                <a:ea typeface="+mn-ea"/>
                <a:cs typeface="+mn-cs"/>
              </a:rPr>
              <a:t>Current field structure does not ensure sufficient expertise</a:t>
            </a:r>
          </a:p>
        </p:txBody>
      </p:sp>
      <p:sp>
        <p:nvSpPr>
          <p:cNvPr id="200" name="TextBox 199"/>
          <p:cNvSpPr txBox="1"/>
          <p:nvPr/>
        </p:nvSpPr>
        <p:spPr>
          <a:xfrm>
            <a:off x="3865863" y="1429152"/>
            <a:ext cx="4824582" cy="675161"/>
          </a:xfrm>
          <a:prstGeom prst="rect">
            <a:avLst/>
          </a:prstGeom>
          <a:solidFill>
            <a:schemeClr val="accent1"/>
          </a:solidFill>
          <a:ln w="9525">
            <a:noFill/>
            <a:miter lim="800000"/>
            <a:headEnd/>
            <a:tailEnd/>
          </a:ln>
          <a:effectLst/>
        </p:spPr>
        <p:txBody>
          <a:bodyPr vert="horz" wrap="square" lIns="116608" tIns="116608" rIns="116608" bIns="116608"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b="1" kern="1200" dirty="0">
                <a:ea typeface="+mn-ea"/>
                <a:cs typeface="+mn-cs"/>
              </a:rPr>
              <a:t>Even in </a:t>
            </a:r>
            <a:r>
              <a:rPr lang="en-US" b="1" kern="1200" dirty="0" err="1">
                <a:ea typeface="+mn-ea"/>
                <a:cs typeface="+mn-cs"/>
              </a:rPr>
              <a:t>CWAs</a:t>
            </a:r>
            <a:r>
              <a:rPr lang="en-US" b="1" kern="1200" dirty="0">
                <a:ea typeface="+mn-ea"/>
                <a:cs typeface="+mn-cs"/>
              </a:rPr>
              <a:t> with significant activity, forecasters do not get sufficient “at bats” </a:t>
            </a:r>
          </a:p>
        </p:txBody>
      </p:sp>
      <p:cxnSp>
        <p:nvCxnSpPr>
          <p:cNvPr id="203" name="Straight Connector 202"/>
          <p:cNvCxnSpPr>
            <a:endCxn id="2" idx="2"/>
          </p:cNvCxnSpPr>
          <p:nvPr/>
        </p:nvCxnSpPr>
        <p:spPr>
          <a:xfrm>
            <a:off x="3252791" y="3762289"/>
            <a:ext cx="615158" cy="23049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Title 1"/>
          <p:cNvSpPr txBox="1">
            <a:spLocks/>
          </p:cNvSpPr>
          <p:nvPr/>
        </p:nvSpPr>
        <p:spPr bwMode="auto">
          <a:xfrm>
            <a:off x="1224601" y="41612"/>
            <a:ext cx="7744457" cy="89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marL="360188"/>
            <a:r>
              <a:rPr lang="en-US" i="1" dirty="0" smtClean="0">
                <a:solidFill>
                  <a:srgbClr val="FFFFFF"/>
                </a:solidFill>
              </a:rPr>
              <a:t>Jack </a:t>
            </a:r>
            <a:r>
              <a:rPr lang="en-US" i="1" dirty="0">
                <a:solidFill>
                  <a:srgbClr val="FFFFFF"/>
                </a:solidFill>
              </a:rPr>
              <a:t>of all trades staffing model. </a:t>
            </a:r>
            <a:r>
              <a:rPr lang="en-US" dirty="0">
                <a:solidFill>
                  <a:srgbClr val="FFFFFF"/>
                </a:solidFill>
              </a:rPr>
              <a:t>NWS staff are not positioned to consistently develop expertise in warning production, sustain </a:t>
            </a:r>
            <a:r>
              <a:rPr lang="en-US" dirty="0" smtClean="0">
                <a:solidFill>
                  <a:srgbClr val="FFFFFF"/>
                </a:solidFill>
              </a:rPr>
              <a:t>expert operations, </a:t>
            </a:r>
            <a:r>
              <a:rPr lang="en-US" dirty="0">
                <a:solidFill>
                  <a:srgbClr val="FFFFFF"/>
                </a:solidFill>
              </a:rPr>
              <a:t>and guarantee </a:t>
            </a:r>
            <a:r>
              <a:rPr lang="en-US" dirty="0" smtClean="0">
                <a:solidFill>
                  <a:srgbClr val="FFFFFF"/>
                </a:solidFill>
              </a:rPr>
              <a:t>consistency</a:t>
            </a:r>
            <a:endParaRPr lang="en-US" dirty="0">
              <a:solidFill>
                <a:srgbClr val="FFFFFF"/>
              </a:solidFill>
            </a:endParaRPr>
          </a:p>
        </p:txBody>
      </p:sp>
      <p:sp>
        <p:nvSpPr>
          <p:cNvPr id="32" name="Marvin Title Tracker Circle"/>
          <p:cNvSpPr/>
          <p:nvPr/>
        </p:nvSpPr>
        <p:spPr>
          <a:xfrm>
            <a:off x="1211641" y="177816"/>
            <a:ext cx="321376" cy="321357"/>
          </a:xfrm>
          <a:prstGeom prst="ellipse">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93286" tIns="46643" rIns="93286" bIns="46643" rtlCol="0" anchor="ctr" anchorCtr="1"/>
          <a:lstStyle/>
          <a:p>
            <a:pPr algn="ctr" fontAlgn="base">
              <a:spcBef>
                <a:spcPct val="0"/>
              </a:spcBef>
              <a:spcAft>
                <a:spcPct val="0"/>
              </a:spcAft>
            </a:pPr>
            <a:r>
              <a:rPr lang="en-US" sz="1900" b="1" kern="1200" dirty="0">
                <a:solidFill>
                  <a:srgbClr val="000000"/>
                </a:solidFill>
              </a:rPr>
              <a:t>2</a:t>
            </a:r>
          </a:p>
        </p:txBody>
      </p:sp>
      <p:sp>
        <p:nvSpPr>
          <p:cNvPr id="7" name="Rectangle 6"/>
          <p:cNvSpPr txBox="1"/>
          <p:nvPr>
            <p:custDataLst>
              <p:tags r:id="rId17"/>
            </p:custDataLst>
          </p:nvPr>
        </p:nvSpPr>
        <p:spPr>
          <a:xfrm>
            <a:off x="224563" y="2404118"/>
            <a:ext cx="3048811" cy="1358171"/>
          </a:xfrm>
          <a:prstGeom prst="rect">
            <a:avLst/>
          </a:prstGeom>
          <a:solidFill>
            <a:schemeClr val="accent6">
              <a:lumMod val="20000"/>
              <a:lumOff val="80000"/>
            </a:schemeClr>
          </a:solidFill>
          <a:ln w="9525">
            <a:solidFill>
              <a:schemeClr val="accent6"/>
            </a:solidFill>
            <a:miter lim="800000"/>
            <a:headEnd/>
            <a:tailEnd/>
          </a:ln>
          <a:effectLst/>
        </p:spPr>
        <p:txBody>
          <a:bodyPr vert="horz" wrap="square" lIns="77739" tIns="77739" rIns="77739" bIns="77739" numCol="1" anchor="t" anchorCtr="0" compatLnSpc="1">
            <a:prstTxWarp prst="textNoShape">
              <a:avLst/>
            </a:prstTxWarp>
            <a:no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endParaRPr lang="en-US" sz="1600" kern="1200" dirty="0">
              <a:ea typeface="+mn-ea"/>
              <a:cs typeface="+mn-cs"/>
            </a:endParaRPr>
          </a:p>
        </p:txBody>
      </p:sp>
      <p:sp>
        <p:nvSpPr>
          <p:cNvPr id="151" name="TextBox 150"/>
          <p:cNvSpPr txBox="1"/>
          <p:nvPr/>
        </p:nvSpPr>
        <p:spPr>
          <a:xfrm>
            <a:off x="224564" y="1694653"/>
            <a:ext cx="3048811" cy="4066663"/>
          </a:xfrm>
          <a:prstGeom prst="rect">
            <a:avLst/>
          </a:prstGeom>
          <a:noFill/>
          <a:ln w="9525">
            <a:solidFill>
              <a:schemeClr val="accent1"/>
            </a:solidFill>
            <a:miter lim="800000"/>
            <a:headEnd/>
            <a:tailEnd/>
          </a:ln>
          <a:effectLst/>
        </p:spPr>
        <p:txBody>
          <a:bodyPr vert="horz" wrap="square" lIns="116608" tIns="116608" rIns="116608" bIns="116608"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lvl="1" fontAlgn="base">
              <a:spcBef>
                <a:spcPts val="612"/>
              </a:spcBef>
              <a:spcAft>
                <a:spcPct val="0"/>
              </a:spcAft>
              <a:buClr>
                <a:srgbClr val="000000"/>
              </a:buClr>
            </a:pPr>
            <a:endParaRPr lang="en-US" kern="1200" dirty="0">
              <a:ea typeface="+mn-ea"/>
              <a:cs typeface="+mn-cs"/>
            </a:endParaRPr>
          </a:p>
          <a:p>
            <a:pPr marL="1619" lvl="1" indent="0" fontAlgn="base">
              <a:spcBef>
                <a:spcPts val="612"/>
              </a:spcBef>
              <a:spcAft>
                <a:spcPct val="0"/>
              </a:spcAft>
              <a:buClr>
                <a:srgbClr val="000000"/>
              </a:buClr>
              <a:buNone/>
            </a:pPr>
            <a:endParaRPr lang="en-US" kern="1200" dirty="0">
              <a:ea typeface="+mn-ea"/>
              <a:cs typeface="+mn-cs"/>
            </a:endParaRPr>
          </a:p>
          <a:p>
            <a:pPr lvl="1" fontAlgn="base">
              <a:spcBef>
                <a:spcPts val="612"/>
              </a:spcBef>
              <a:spcAft>
                <a:spcPct val="0"/>
              </a:spcAft>
              <a:buClr>
                <a:srgbClr val="000000"/>
              </a:buClr>
            </a:pPr>
            <a:r>
              <a:rPr lang="en-US" b="1" kern="1200" dirty="0">
                <a:ea typeface="+mn-ea"/>
                <a:cs typeface="+mn-cs"/>
              </a:rPr>
              <a:t>Insufficient warning volume </a:t>
            </a:r>
            <a:r>
              <a:rPr lang="en-US" kern="1200" dirty="0">
                <a:ea typeface="+mn-ea"/>
                <a:cs typeface="+mn-cs"/>
              </a:rPr>
              <a:t>within at each </a:t>
            </a:r>
            <a:r>
              <a:rPr lang="en-US" kern="1200" dirty="0" err="1">
                <a:ea typeface="+mn-ea"/>
                <a:cs typeface="+mn-cs"/>
              </a:rPr>
              <a:t>WFO</a:t>
            </a:r>
            <a:r>
              <a:rPr lang="en-US" kern="1200" dirty="0">
                <a:ea typeface="+mn-ea"/>
                <a:cs typeface="+mn-cs"/>
              </a:rPr>
              <a:t> to provide each individual enough experience issuing warnings and ensure sufficient “depth of bench” at each </a:t>
            </a:r>
            <a:r>
              <a:rPr lang="en-US" kern="1200" dirty="0" err="1">
                <a:ea typeface="+mn-ea"/>
                <a:cs typeface="+mn-cs"/>
              </a:rPr>
              <a:t>WFO</a:t>
            </a:r>
            <a:endParaRPr lang="en-US" b="1" kern="1200" dirty="0">
              <a:ea typeface="+mn-ea"/>
              <a:cs typeface="+mn-cs"/>
            </a:endParaRPr>
          </a:p>
          <a:p>
            <a:pPr lvl="1" fontAlgn="base">
              <a:spcBef>
                <a:spcPts val="612"/>
              </a:spcBef>
              <a:spcAft>
                <a:spcPct val="0"/>
              </a:spcAft>
              <a:buClr>
                <a:srgbClr val="000000"/>
              </a:buClr>
            </a:pPr>
            <a:r>
              <a:rPr lang="en-US" kern="1200" dirty="0">
                <a:ea typeface="+mn-ea"/>
                <a:cs typeface="+mn-cs"/>
              </a:rPr>
              <a:t>In fair-weather, </a:t>
            </a:r>
            <a:r>
              <a:rPr lang="en-US" b="1" kern="1200" dirty="0" err="1">
                <a:ea typeface="+mn-ea"/>
                <a:cs typeface="+mn-cs"/>
              </a:rPr>
              <a:t>mets</a:t>
            </a:r>
            <a:r>
              <a:rPr lang="en-US" b="1" kern="1200" dirty="0">
                <a:ea typeface="+mn-ea"/>
                <a:cs typeface="+mn-cs"/>
              </a:rPr>
              <a:t> have to split attention </a:t>
            </a:r>
            <a:r>
              <a:rPr lang="en-US" kern="1200" dirty="0">
                <a:ea typeface="+mn-ea"/>
                <a:cs typeface="+mn-cs"/>
              </a:rPr>
              <a:t>between monitoring for immediate-term threats and producing forecast</a:t>
            </a:r>
          </a:p>
          <a:p>
            <a:pPr lvl="1" fontAlgn="base">
              <a:spcBef>
                <a:spcPts val="612"/>
              </a:spcBef>
              <a:spcAft>
                <a:spcPct val="0"/>
              </a:spcAft>
              <a:buClr>
                <a:srgbClr val="000000"/>
              </a:buClr>
            </a:pPr>
            <a:r>
              <a:rPr lang="en-US" b="1" kern="1200" dirty="0">
                <a:ea typeface="+mn-ea"/>
                <a:cs typeface="+mn-cs"/>
              </a:rPr>
              <a:t>Multiple </a:t>
            </a:r>
            <a:r>
              <a:rPr lang="en-US" b="1" kern="1200" dirty="0" err="1">
                <a:ea typeface="+mn-ea"/>
                <a:cs typeface="+mn-cs"/>
              </a:rPr>
              <a:t>WFOs</a:t>
            </a:r>
            <a:r>
              <a:rPr lang="en-US" b="1" kern="1200" dirty="0">
                <a:ea typeface="+mn-ea"/>
                <a:cs typeface="+mn-cs"/>
              </a:rPr>
              <a:t> may issue warnings for related events</a:t>
            </a:r>
            <a:r>
              <a:rPr lang="en-US" kern="1200" dirty="0">
                <a:ea typeface="+mn-ea"/>
                <a:cs typeface="+mn-cs"/>
              </a:rPr>
              <a:t>, and may do so under different guidelines</a:t>
            </a:r>
          </a:p>
        </p:txBody>
      </p:sp>
      <p:sp>
        <p:nvSpPr>
          <p:cNvPr id="2" name="Rectangle 1"/>
          <p:cNvSpPr txBox="1"/>
          <p:nvPr>
            <p:custDataLst>
              <p:tags r:id="rId18"/>
            </p:custDataLst>
          </p:nvPr>
        </p:nvSpPr>
        <p:spPr>
          <a:xfrm>
            <a:off x="3266512" y="1452637"/>
            <a:ext cx="615159" cy="4614558"/>
          </a:xfrm>
          <a:custGeom>
            <a:avLst/>
            <a:gdLst>
              <a:gd name="connsiteX0" fmla="*/ 0 w 1524000"/>
              <a:gd name="connsiteY0" fmla="*/ 0 h 1524000"/>
              <a:gd name="connsiteX1" fmla="*/ 1524000 w 1524000"/>
              <a:gd name="connsiteY1" fmla="*/ 0 h 1524000"/>
              <a:gd name="connsiteX2" fmla="*/ 1524000 w 1524000"/>
              <a:gd name="connsiteY2" fmla="*/ 1524000 h 1524000"/>
              <a:gd name="connsiteX3" fmla="*/ 0 w 1524000"/>
              <a:gd name="connsiteY3" fmla="*/ 1524000 h 1524000"/>
              <a:gd name="connsiteX4" fmla="*/ 0 w 1524000"/>
              <a:gd name="connsiteY4" fmla="*/ 0 h 1524000"/>
              <a:gd name="connsiteX0" fmla="*/ 0 w 1524000"/>
              <a:gd name="connsiteY0" fmla="*/ 941294 h 2465294"/>
              <a:gd name="connsiteX1" fmla="*/ 596153 w 1524000"/>
              <a:gd name="connsiteY1" fmla="*/ 0 h 2465294"/>
              <a:gd name="connsiteX2" fmla="*/ 1524000 w 1524000"/>
              <a:gd name="connsiteY2" fmla="*/ 2465294 h 2465294"/>
              <a:gd name="connsiteX3" fmla="*/ 0 w 1524000"/>
              <a:gd name="connsiteY3" fmla="*/ 2465294 h 2465294"/>
              <a:gd name="connsiteX4" fmla="*/ 0 w 1524000"/>
              <a:gd name="connsiteY4" fmla="*/ 941294 h 2465294"/>
              <a:gd name="connsiteX0" fmla="*/ 6724 w 1530724"/>
              <a:gd name="connsiteY0" fmla="*/ 941294 h 2465294"/>
              <a:gd name="connsiteX1" fmla="*/ 602877 w 1530724"/>
              <a:gd name="connsiteY1" fmla="*/ 0 h 2465294"/>
              <a:gd name="connsiteX2" fmla="*/ 1530724 w 1530724"/>
              <a:gd name="connsiteY2" fmla="*/ 2465294 h 2465294"/>
              <a:gd name="connsiteX3" fmla="*/ 0 w 1530724"/>
              <a:gd name="connsiteY3" fmla="*/ 2277035 h 2465294"/>
              <a:gd name="connsiteX4" fmla="*/ 6724 w 1530724"/>
              <a:gd name="connsiteY4" fmla="*/ 941294 h 2465294"/>
              <a:gd name="connsiteX0" fmla="*/ 6724 w 602877"/>
              <a:gd name="connsiteY0" fmla="*/ 941294 h 4495800"/>
              <a:gd name="connsiteX1" fmla="*/ 602877 w 602877"/>
              <a:gd name="connsiteY1" fmla="*/ 0 h 4495800"/>
              <a:gd name="connsiteX2" fmla="*/ 596153 w 602877"/>
              <a:gd name="connsiteY2" fmla="*/ 4495800 h 4495800"/>
              <a:gd name="connsiteX3" fmla="*/ 0 w 602877"/>
              <a:gd name="connsiteY3" fmla="*/ 2277035 h 4495800"/>
              <a:gd name="connsiteX4" fmla="*/ 6724 w 602877"/>
              <a:gd name="connsiteY4" fmla="*/ 941294 h 4495800"/>
              <a:gd name="connsiteX0" fmla="*/ 6724 w 602877"/>
              <a:gd name="connsiteY0" fmla="*/ 941294 h 4522694"/>
              <a:gd name="connsiteX1" fmla="*/ 602877 w 602877"/>
              <a:gd name="connsiteY1" fmla="*/ 0 h 4522694"/>
              <a:gd name="connsiteX2" fmla="*/ 589430 w 602877"/>
              <a:gd name="connsiteY2" fmla="*/ 4522694 h 4522694"/>
              <a:gd name="connsiteX3" fmla="*/ 0 w 602877"/>
              <a:gd name="connsiteY3" fmla="*/ 2277035 h 4522694"/>
              <a:gd name="connsiteX4" fmla="*/ 6724 w 602877"/>
              <a:gd name="connsiteY4" fmla="*/ 941294 h 452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877" h="4522694">
                <a:moveTo>
                  <a:pt x="6724" y="941294"/>
                </a:moveTo>
                <a:lnTo>
                  <a:pt x="602877" y="0"/>
                </a:lnTo>
                <a:cubicBezTo>
                  <a:pt x="600636" y="1498600"/>
                  <a:pt x="591671" y="3024094"/>
                  <a:pt x="589430" y="4522694"/>
                </a:cubicBezTo>
                <a:lnTo>
                  <a:pt x="0" y="2277035"/>
                </a:lnTo>
                <a:cubicBezTo>
                  <a:pt x="2241" y="1831788"/>
                  <a:pt x="4483" y="1386541"/>
                  <a:pt x="6724" y="941294"/>
                </a:cubicBezTo>
                <a:close/>
              </a:path>
            </a:pathLst>
          </a:custGeom>
          <a:solidFill>
            <a:schemeClr val="accent6">
              <a:lumMod val="20000"/>
              <a:lumOff val="80000"/>
            </a:schemeClr>
          </a:solidFill>
          <a:ln w="9525">
            <a:noFill/>
            <a:miter lim="800000"/>
            <a:headEnd/>
            <a:tailEnd/>
          </a:ln>
          <a:effectLst/>
        </p:spPr>
        <p:txBody>
          <a:bodyPr vert="horz" wrap="square" lIns="77739" tIns="77739" rIns="77739" bIns="77739" numCol="1" anchor="t" anchorCtr="0" compatLnSpc="1">
            <a:prstTxWarp prst="textNoShape">
              <a:avLst/>
            </a:prstTxWarp>
            <a:no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endParaRPr lang="en-US" sz="1600" kern="1200" dirty="0">
              <a:ea typeface="+mn-ea"/>
              <a:cs typeface="+mn-cs"/>
            </a:endParaRPr>
          </a:p>
        </p:txBody>
      </p:sp>
      <p:cxnSp>
        <p:nvCxnSpPr>
          <p:cNvPr id="34" name="Straight Connector 33"/>
          <p:cNvCxnSpPr/>
          <p:nvPr/>
        </p:nvCxnSpPr>
        <p:spPr>
          <a:xfrm flipV="1">
            <a:off x="3263954" y="1452639"/>
            <a:ext cx="601908" cy="94831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874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12297" name="think-cell Slide" r:id="rId5" imgW="530" imgH="528" progId="TCLayout.ActiveDocument.1">
                  <p:embed/>
                </p:oleObj>
              </mc:Choice>
              <mc:Fallback>
                <p:oleObj name="think-cell Slide" r:id="rId5" imgW="530" imgH="528" progId="TCLayout.ActiveDocument.1">
                  <p:embed/>
                  <p:pic>
                    <p:nvPicPr>
                      <p:cNvPr id="0" name=""/>
                      <p:cNvPicPr/>
                      <p:nvPr/>
                    </p:nvPicPr>
                    <p:blipFill>
                      <a:blip r:embed="rId6"/>
                      <a:stretch>
                        <a:fillRect/>
                      </a:stretch>
                    </p:blipFill>
                    <p:spPr>
                      <a:xfrm>
                        <a:off x="1590" y="1792"/>
                        <a:ext cx="1587" cy="1587"/>
                      </a:xfrm>
                      <a:prstGeom prst="rect">
                        <a:avLst/>
                      </a:prstGeom>
                    </p:spPr>
                  </p:pic>
                </p:oleObj>
              </mc:Fallback>
            </mc:AlternateContent>
          </a:graphicData>
        </a:graphic>
      </p:graphicFrame>
      <p:sp>
        <p:nvSpPr>
          <p:cNvPr id="15" name="Rectangle 14"/>
          <p:cNvSpPr/>
          <p:nvPr/>
        </p:nvSpPr>
        <p:spPr>
          <a:xfrm>
            <a:off x="2856401" y="1449151"/>
            <a:ext cx="6096539" cy="3987405"/>
          </a:xfrm>
          <a:prstGeom prst="rect">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vert="horz" wrap="square" lIns="74625" tIns="74625" rIns="74625" bIns="74625" numCol="1" anchor="t" anchorCtr="0" compatLnSpc="1">
            <a:prstTxWarp prst="textNoShape">
              <a:avLst/>
            </a:prstTxWarp>
            <a:noAutofit/>
          </a:bodyPr>
          <a:lstStyle/>
          <a:p>
            <a:pPr defTabSz="913332" fontAlgn="base">
              <a:spcBef>
                <a:spcPct val="0"/>
              </a:spcBef>
              <a:spcAft>
                <a:spcPct val="0"/>
              </a:spcAft>
              <a:buClr>
                <a:srgbClr val="000000"/>
              </a:buClr>
            </a:pPr>
            <a:endParaRPr lang="en-US" kern="1200" dirty="0" err="1">
              <a:latin typeface="Arial" charset="0"/>
              <a:ea typeface="+mn-ea"/>
              <a:cs typeface="+mn-cs"/>
            </a:endParaRPr>
          </a:p>
        </p:txBody>
      </p:sp>
      <p:pic>
        <p:nvPicPr>
          <p:cNvPr id="37" name="Picture 36"/>
          <p:cNvPicPr>
            <a:picLocks noChangeAspect="1"/>
          </p:cNvPicPr>
          <p:nvPr/>
        </p:nvPicPr>
        <p:blipFill>
          <a:blip r:embed="rId7"/>
          <a:stretch>
            <a:fillRect/>
          </a:stretch>
        </p:blipFill>
        <p:spPr>
          <a:xfrm>
            <a:off x="3799689" y="2255829"/>
            <a:ext cx="4769195" cy="3093217"/>
          </a:xfrm>
          <a:prstGeom prst="rect">
            <a:avLst/>
          </a:prstGeom>
        </p:spPr>
      </p:pic>
      <p:sp>
        <p:nvSpPr>
          <p:cNvPr id="2" name="Title 1"/>
          <p:cNvSpPr>
            <a:spLocks noGrp="1"/>
          </p:cNvSpPr>
          <p:nvPr>
            <p:ph type="title"/>
          </p:nvPr>
        </p:nvSpPr>
        <p:spPr>
          <a:xfrm>
            <a:off x="1224600" y="190949"/>
            <a:ext cx="7802750" cy="596653"/>
          </a:xfrm>
        </p:spPr>
        <p:txBody>
          <a:bodyPr/>
          <a:lstStyle/>
          <a:p>
            <a:pPr marL="360188"/>
            <a:r>
              <a:rPr lang="en-US" dirty="0" smtClean="0"/>
              <a:t>Dedicated warning staff would be positioned to develop high quality products and enable high quality service</a:t>
            </a:r>
            <a:endParaRPr lang="en-US" dirty="0"/>
          </a:p>
        </p:txBody>
      </p:sp>
      <p:sp>
        <p:nvSpPr>
          <p:cNvPr id="18"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Illustrative output based on OWA strategic staffing exercise, June 2016</a:t>
            </a:r>
          </a:p>
        </p:txBody>
      </p:sp>
      <p:sp>
        <p:nvSpPr>
          <p:cNvPr id="388" name="TextBox 387"/>
          <p:cNvSpPr txBox="1"/>
          <p:nvPr/>
        </p:nvSpPr>
        <p:spPr>
          <a:xfrm>
            <a:off x="153147" y="1217579"/>
            <a:ext cx="2544085" cy="4346706"/>
          </a:xfrm>
          <a:prstGeom prst="rect">
            <a:avLst/>
          </a:prstGeom>
          <a:solidFill>
            <a:schemeClr val="bg1"/>
          </a:solidFill>
          <a:ln w="9525">
            <a:solidFill>
              <a:schemeClr val="accent4"/>
            </a:solidFill>
            <a:miter lim="800000"/>
            <a:headEnd/>
            <a:tailEnd/>
          </a:ln>
          <a:effectLst>
            <a:outerShdw blurRad="50800" dist="38100" dir="2700000" algn="tl" rotWithShape="0">
              <a:prstClr val="black">
                <a:alpha val="40000"/>
              </a:prstClr>
            </a:outerShdw>
          </a:effectLst>
        </p:spPr>
        <p:txBody>
          <a:bodyPr vert="horz" wrap="square" lIns="111943" tIns="111943" rIns="111943" bIns="111943" numCol="1" anchor="t" anchorCtr="0" compatLnSpc="1">
            <a:prstTxWarp prst="textNoShape">
              <a:avLst/>
            </a:prstTxWarp>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50000"/>
              </a:spcBef>
              <a:spcAft>
                <a:spcPct val="0"/>
              </a:spcAft>
              <a:buClr>
                <a:srgbClr val="000000"/>
              </a:buClr>
              <a:buFont typeface="Wingdings" panose="05000000000000000000" pitchFamily="2" charset="2"/>
              <a:buChar char="§"/>
            </a:pPr>
            <a:r>
              <a:rPr lang="en-US" b="1" kern="1200" dirty="0">
                <a:ea typeface="+mn-ea"/>
                <a:cs typeface="+mn-cs"/>
              </a:rPr>
              <a:t>Dedicated warning support would be provided by area</a:t>
            </a:r>
            <a:r>
              <a:rPr lang="en-US" kern="1200" dirty="0">
                <a:ea typeface="+mn-ea"/>
                <a:cs typeface="+mn-cs"/>
              </a:rPr>
              <a:t>, with warning experts and </a:t>
            </a:r>
            <a:r>
              <a:rPr lang="en-US" kern="1200" dirty="0" err="1">
                <a:ea typeface="+mn-ea"/>
                <a:cs typeface="+mn-cs"/>
              </a:rPr>
              <a:t>IDSS</a:t>
            </a:r>
            <a:r>
              <a:rPr lang="en-US" kern="1200" dirty="0">
                <a:ea typeface="+mn-ea"/>
                <a:cs typeface="+mn-cs"/>
              </a:rPr>
              <a:t> experts involved in the process </a:t>
            </a:r>
            <a:endParaRPr lang="en-US" b="1" kern="1200" dirty="0">
              <a:ea typeface="+mn-ea"/>
              <a:cs typeface="+mn-cs"/>
            </a:endParaRPr>
          </a:p>
          <a:p>
            <a:pPr lvl="1" fontAlgn="base">
              <a:spcBef>
                <a:spcPct val="50000"/>
              </a:spcBef>
              <a:spcAft>
                <a:spcPct val="0"/>
              </a:spcAft>
              <a:buClr>
                <a:srgbClr val="000000"/>
              </a:buClr>
              <a:buFont typeface="Wingdings" panose="05000000000000000000" pitchFamily="2" charset="2"/>
              <a:buChar char="§"/>
            </a:pPr>
            <a:r>
              <a:rPr lang="en-US" b="1" kern="1200" dirty="0">
                <a:ea typeface="+mn-ea"/>
                <a:cs typeface="+mn-cs"/>
              </a:rPr>
              <a:t>This concept requires significant testing and evaluation:</a:t>
            </a:r>
            <a:endParaRPr lang="en-US" kern="1200" dirty="0">
              <a:ea typeface="+mn-ea"/>
              <a:cs typeface="+mn-cs"/>
            </a:endParaRPr>
          </a:p>
          <a:p>
            <a:pPr lvl="2" fontAlgn="base">
              <a:spcBef>
                <a:spcPct val="50000"/>
              </a:spcBef>
              <a:spcAft>
                <a:spcPct val="0"/>
              </a:spcAft>
              <a:buClr>
                <a:srgbClr val="000000"/>
              </a:buClr>
              <a:buFont typeface="Arial" panose="020B0604020202020204" pitchFamily="34" charset="0"/>
              <a:buChar char="−"/>
            </a:pPr>
            <a:r>
              <a:rPr lang="en-US" b="1" kern="1200" dirty="0">
                <a:ea typeface="+mn-ea"/>
                <a:cs typeface="+mn-cs"/>
              </a:rPr>
              <a:t>Science-based tests</a:t>
            </a:r>
            <a:r>
              <a:rPr lang="en-US" kern="1200" dirty="0">
                <a:ea typeface="+mn-ea"/>
                <a:cs typeface="+mn-cs"/>
              </a:rPr>
              <a:t> to ensure no degradation of lead time or accuracy</a:t>
            </a:r>
          </a:p>
          <a:p>
            <a:pPr lvl="2" fontAlgn="base">
              <a:spcBef>
                <a:spcPct val="50000"/>
              </a:spcBef>
              <a:spcAft>
                <a:spcPct val="0"/>
              </a:spcAft>
              <a:buClr>
                <a:srgbClr val="000000"/>
              </a:buClr>
              <a:buFont typeface="Arial" panose="020B0604020202020204" pitchFamily="34" charset="0"/>
              <a:buChar char="−"/>
            </a:pPr>
            <a:r>
              <a:rPr lang="en-US" b="1" kern="1200" dirty="0">
                <a:ea typeface="+mn-ea"/>
                <a:cs typeface="+mn-cs"/>
              </a:rPr>
              <a:t>Service-based tests </a:t>
            </a:r>
            <a:r>
              <a:rPr lang="en-US" kern="1200" dirty="0">
                <a:ea typeface="+mn-ea"/>
                <a:cs typeface="+mn-cs"/>
              </a:rPr>
              <a:t>to ensure partners receive high quality information</a:t>
            </a:r>
          </a:p>
        </p:txBody>
      </p:sp>
      <p:sp>
        <p:nvSpPr>
          <p:cNvPr id="194" name="5. Source"/>
          <p:cNvSpPr>
            <a:spLocks noChangeArrowheads="1"/>
          </p:cNvSpPr>
          <p:nvPr/>
        </p:nvSpPr>
        <p:spPr bwMode="auto">
          <a:xfrm>
            <a:off x="179805" y="5850443"/>
            <a:ext cx="8568933" cy="47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defTabSz="913332" fontAlgn="base">
              <a:spcBef>
                <a:spcPct val="0"/>
              </a:spcBef>
              <a:spcAft>
                <a:spcPct val="0"/>
              </a:spcAft>
              <a:tabLst>
                <a:tab pos="0" algn="l"/>
              </a:tabLst>
            </a:pPr>
            <a:r>
              <a:rPr lang="en-US" sz="1000" kern="1200" dirty="0">
                <a:latin typeface="Arial" charset="0"/>
                <a:ea typeface="+mn-ea"/>
                <a:cs typeface="+mn-cs"/>
              </a:rPr>
              <a:t>1 Office sizes vary within each range. Some office numbers include embedded and/or “satellite” staff</a:t>
            </a:r>
          </a:p>
          <a:p>
            <a:pPr defTabSz="913332" fontAlgn="base">
              <a:spcBef>
                <a:spcPct val="0"/>
              </a:spcBef>
              <a:spcAft>
                <a:spcPct val="0"/>
              </a:spcAft>
              <a:tabLst>
                <a:tab pos="0" algn="l"/>
              </a:tabLst>
            </a:pPr>
            <a:r>
              <a:rPr lang="en-US" sz="1000" kern="1200" dirty="0">
                <a:latin typeface="Arial" charset="0"/>
                <a:ea typeface="+mn-ea"/>
                <a:cs typeface="+mn-cs"/>
              </a:rPr>
              <a:t>2 Grouped offices could collaborate extensively to provide best services to partners, (e.g., </a:t>
            </a:r>
            <a:r>
              <a:rPr lang="en-US" sz="1000" kern="1200" dirty="0" err="1">
                <a:latin typeface="Arial" charset="0"/>
                <a:ea typeface="+mn-ea"/>
                <a:cs typeface="+mn-cs"/>
              </a:rPr>
              <a:t>IDSS</a:t>
            </a:r>
            <a:r>
              <a:rPr lang="en-US" sz="1000" kern="1200" dirty="0">
                <a:latin typeface="Arial" charset="0"/>
                <a:ea typeface="+mn-ea"/>
                <a:cs typeface="+mn-cs"/>
              </a:rPr>
              <a:t> expertise, dedicated area warnings, and support functions). Groupings could balance workload (e.g., volume of warnings)</a:t>
            </a:r>
          </a:p>
        </p:txBody>
      </p:sp>
      <p:sp>
        <p:nvSpPr>
          <p:cNvPr id="6" name="Title Tracker Circle"/>
          <p:cNvSpPr/>
          <p:nvPr/>
        </p:nvSpPr>
        <p:spPr>
          <a:xfrm>
            <a:off x="1211642" y="177991"/>
            <a:ext cx="321376" cy="321357"/>
          </a:xfrm>
          <a:prstGeom prst="ellipse">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spcBef>
                <a:spcPct val="0"/>
              </a:spcBef>
              <a:spcAft>
                <a:spcPct val="0"/>
              </a:spcAft>
            </a:pPr>
            <a:r>
              <a:rPr lang="en-US" sz="1900" b="1" kern="1200" dirty="0">
                <a:solidFill>
                  <a:srgbClr val="000000"/>
                </a:solidFill>
              </a:rPr>
              <a:t>2</a:t>
            </a:r>
          </a:p>
        </p:txBody>
      </p:sp>
      <p:grpSp>
        <p:nvGrpSpPr>
          <p:cNvPr id="19" name="Group 18"/>
          <p:cNvGrpSpPr/>
          <p:nvPr/>
        </p:nvGrpSpPr>
        <p:grpSpPr>
          <a:xfrm>
            <a:off x="3217155" y="1466714"/>
            <a:ext cx="5587425" cy="678298"/>
            <a:chOff x="938213" y="1228573"/>
            <a:chExt cx="6937375" cy="824063"/>
          </a:xfrm>
        </p:grpSpPr>
        <p:cxnSp>
          <p:nvCxnSpPr>
            <p:cNvPr id="20" name="AutoShape 249"/>
            <p:cNvCxnSpPr>
              <a:cxnSpLocks noChangeShapeType="1"/>
              <a:stCxn id="21" idx="4"/>
              <a:endCxn id="21" idx="6"/>
            </p:cNvCxnSpPr>
            <p:nvPr/>
          </p:nvCxnSpPr>
          <p:spPr bwMode="auto">
            <a:xfrm>
              <a:off x="938213" y="2052636"/>
              <a:ext cx="6937375"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AutoShape 250"/>
            <p:cNvSpPr>
              <a:spLocks noChangeArrowheads="1"/>
            </p:cNvSpPr>
            <p:nvPr/>
          </p:nvSpPr>
          <p:spPr bwMode="auto">
            <a:xfrm>
              <a:off x="938213" y="1228573"/>
              <a:ext cx="6937375" cy="82406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6" anchor="b">
              <a:spAutoFit/>
            </a:bodyPr>
            <a:lstStyle/>
            <a:p>
              <a:pPr fontAlgn="base">
                <a:spcBef>
                  <a:spcPct val="0"/>
                </a:spcBef>
                <a:spcAft>
                  <a:spcPct val="0"/>
                </a:spcAft>
              </a:pPr>
              <a:r>
                <a:rPr lang="en-US" b="1" kern="1200" dirty="0">
                  <a:solidFill>
                    <a:srgbClr val="002960"/>
                  </a:solidFill>
                  <a:latin typeface="Arial" charset="0"/>
                  <a:ea typeface="+mn-ea"/>
                  <a:cs typeface="+mn-cs"/>
                </a:rPr>
                <a:t>Example alignment of </a:t>
              </a:r>
              <a:r>
                <a:rPr lang="en-US" b="1" kern="1200" dirty="0" err="1">
                  <a:solidFill>
                    <a:srgbClr val="002960"/>
                  </a:solidFill>
                  <a:latin typeface="Arial" charset="0"/>
                  <a:ea typeface="+mn-ea"/>
                  <a:cs typeface="+mn-cs"/>
                </a:rPr>
                <a:t>IDSS</a:t>
              </a:r>
              <a:r>
                <a:rPr lang="en-US" b="1" kern="1200" dirty="0">
                  <a:solidFill>
                    <a:srgbClr val="002960"/>
                  </a:solidFill>
                  <a:latin typeface="Arial" charset="0"/>
                  <a:ea typeface="+mn-ea"/>
                  <a:cs typeface="+mn-cs"/>
                </a:rPr>
                <a:t> and warning staff based </a:t>
              </a:r>
            </a:p>
            <a:p>
              <a:pPr fontAlgn="base">
                <a:spcBef>
                  <a:spcPct val="0"/>
                </a:spcBef>
                <a:spcAft>
                  <a:spcPct val="0"/>
                </a:spcAft>
              </a:pPr>
              <a:r>
                <a:rPr lang="en-US" b="1" kern="1200" dirty="0">
                  <a:solidFill>
                    <a:srgbClr val="002960"/>
                  </a:solidFill>
                  <a:latin typeface="Arial" charset="0"/>
                  <a:ea typeface="+mn-ea"/>
                  <a:cs typeface="+mn-cs"/>
                </a:rPr>
                <a:t>on workload for all warning types and </a:t>
              </a:r>
              <a:r>
                <a:rPr lang="en-US" b="1" kern="1200" dirty="0" err="1">
                  <a:solidFill>
                    <a:srgbClr val="002960"/>
                  </a:solidFill>
                  <a:latin typeface="Arial" charset="0"/>
                  <a:ea typeface="+mn-ea"/>
                  <a:cs typeface="+mn-cs"/>
                </a:rPr>
                <a:t>IDSS</a:t>
              </a:r>
              <a:endParaRPr lang="en-US" b="1" kern="1200" dirty="0">
                <a:solidFill>
                  <a:srgbClr val="002960"/>
                </a:solidFill>
                <a:latin typeface="Arial" charset="0"/>
                <a:ea typeface="+mn-ea"/>
                <a:cs typeface="+mn-cs"/>
              </a:endParaRPr>
            </a:p>
            <a:p>
              <a:pPr fontAlgn="base">
                <a:spcBef>
                  <a:spcPct val="0"/>
                </a:spcBef>
                <a:spcAft>
                  <a:spcPct val="0"/>
                </a:spcAft>
              </a:pPr>
              <a:r>
                <a:rPr lang="en-US" kern="1200" dirty="0">
                  <a:solidFill>
                    <a:srgbClr val="808080"/>
                  </a:solidFill>
                  <a:latin typeface="Arial" charset="0"/>
                  <a:ea typeface="+mn-ea"/>
                  <a:cs typeface="+mn-cs"/>
                </a:rPr>
                <a:t>Office size range by location</a:t>
              </a:r>
              <a:endParaRPr lang="en-US" i="1" kern="1200" dirty="0">
                <a:solidFill>
                  <a:srgbClr val="808080"/>
                </a:solidFill>
                <a:latin typeface="Arial" charset="0"/>
                <a:ea typeface="+mn-ea"/>
                <a:cs typeface="+mn-cs"/>
              </a:endParaRPr>
            </a:p>
          </p:txBody>
        </p:sp>
      </p:grpSp>
      <p:sp>
        <p:nvSpPr>
          <p:cNvPr id="22" name="Oval 21"/>
          <p:cNvSpPr/>
          <p:nvPr/>
        </p:nvSpPr>
        <p:spPr>
          <a:xfrm flipH="1">
            <a:off x="8276480" y="1530359"/>
            <a:ext cx="45165" cy="45162"/>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23" name="Legend1"/>
          <p:cNvSpPr>
            <a:spLocks noChangeArrowheads="1"/>
          </p:cNvSpPr>
          <p:nvPr/>
        </p:nvSpPr>
        <p:spPr bwMode="auto">
          <a:xfrm>
            <a:off x="8392122" y="1502830"/>
            <a:ext cx="207729"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3-5</a:t>
            </a:r>
          </a:p>
        </p:txBody>
      </p:sp>
      <p:sp>
        <p:nvSpPr>
          <p:cNvPr id="27" name="Oval 26"/>
          <p:cNvSpPr/>
          <p:nvPr/>
        </p:nvSpPr>
        <p:spPr>
          <a:xfrm flipH="1">
            <a:off x="8231316" y="1936283"/>
            <a:ext cx="135494" cy="135486"/>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29" name="Legend1"/>
          <p:cNvSpPr>
            <a:spLocks noChangeArrowheads="1"/>
          </p:cNvSpPr>
          <p:nvPr/>
        </p:nvSpPr>
        <p:spPr bwMode="auto">
          <a:xfrm>
            <a:off x="8392121" y="1951557"/>
            <a:ext cx="451442"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18-22+</a:t>
            </a:r>
          </a:p>
        </p:txBody>
      </p:sp>
      <p:sp>
        <p:nvSpPr>
          <p:cNvPr id="30" name="Oval 29"/>
          <p:cNvSpPr/>
          <p:nvPr/>
        </p:nvSpPr>
        <p:spPr>
          <a:xfrm flipH="1">
            <a:off x="8246369" y="1770186"/>
            <a:ext cx="105384" cy="105378"/>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31" name="Legend1"/>
          <p:cNvSpPr>
            <a:spLocks noChangeArrowheads="1"/>
          </p:cNvSpPr>
          <p:nvPr/>
        </p:nvSpPr>
        <p:spPr bwMode="auto">
          <a:xfrm>
            <a:off x="8392121" y="1770008"/>
            <a:ext cx="368024"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15-17</a:t>
            </a:r>
          </a:p>
        </p:txBody>
      </p:sp>
      <p:sp>
        <p:nvSpPr>
          <p:cNvPr id="32" name="Oval 31"/>
          <p:cNvSpPr/>
          <p:nvPr/>
        </p:nvSpPr>
        <p:spPr>
          <a:xfrm flipH="1">
            <a:off x="8261423" y="1661690"/>
            <a:ext cx="75275" cy="75269"/>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33" name="Legend1"/>
          <p:cNvSpPr>
            <a:spLocks noChangeArrowheads="1"/>
          </p:cNvSpPr>
          <p:nvPr/>
        </p:nvSpPr>
        <p:spPr bwMode="auto">
          <a:xfrm>
            <a:off x="8392122" y="1636420"/>
            <a:ext cx="207729"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6-8</a:t>
            </a:r>
          </a:p>
        </p:txBody>
      </p:sp>
      <p:sp>
        <p:nvSpPr>
          <p:cNvPr id="7" name="TextBox 6"/>
          <p:cNvSpPr txBox="1"/>
          <p:nvPr/>
        </p:nvSpPr>
        <p:spPr>
          <a:xfrm>
            <a:off x="6266425" y="1908513"/>
            <a:ext cx="963625" cy="172715"/>
          </a:xfrm>
          <a:prstGeom prst="rect">
            <a:avLst/>
          </a:prstGeom>
          <a:noFill/>
          <a:ln w="9525">
            <a:solidFill>
              <a:schemeClr val="tx1"/>
            </a:solidFill>
            <a:prstDash val="dash"/>
            <a:miter lim="800000"/>
            <a:headEnd/>
            <a:tailEnd/>
          </a:ln>
          <a:effectLst/>
        </p:spPr>
        <p:txBody>
          <a:bodyPr vert="horz" wrap="square" lIns="18657" tIns="0" rIns="18657"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100" kern="1200" dirty="0">
                <a:ea typeface="+mn-ea"/>
                <a:cs typeface="+mn-cs"/>
              </a:rPr>
              <a:t>Area grouping</a:t>
            </a:r>
          </a:p>
        </p:txBody>
      </p:sp>
      <p:sp>
        <p:nvSpPr>
          <p:cNvPr id="186" name="Legend1"/>
          <p:cNvSpPr>
            <a:spLocks noChangeArrowheads="1"/>
          </p:cNvSpPr>
          <p:nvPr/>
        </p:nvSpPr>
        <p:spPr bwMode="auto">
          <a:xfrm>
            <a:off x="7578876" y="1717180"/>
            <a:ext cx="336946"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76" fontAlgn="base">
              <a:spcBef>
                <a:spcPct val="0"/>
              </a:spcBef>
              <a:spcAft>
                <a:spcPct val="0"/>
              </a:spcAft>
              <a:buClr>
                <a:srgbClr val="000000"/>
              </a:buClr>
            </a:pPr>
            <a:r>
              <a:rPr lang="en-US" sz="1100" kern="1200">
                <a:ea typeface="+mn-ea"/>
                <a:cs typeface="+mn-cs"/>
              </a:rPr>
              <a:t>IDSS</a:t>
            </a:r>
            <a:endParaRPr lang="en-US" sz="1100" kern="1200" dirty="0">
              <a:ea typeface="+mn-ea"/>
              <a:cs typeface="+mn-cs"/>
            </a:endParaRPr>
          </a:p>
        </p:txBody>
      </p:sp>
      <p:sp>
        <p:nvSpPr>
          <p:cNvPr id="187" name="LegendRectangle1"/>
          <p:cNvSpPr>
            <a:spLocks noChangeArrowheads="1"/>
          </p:cNvSpPr>
          <p:nvPr/>
        </p:nvSpPr>
        <p:spPr bwMode="auto">
          <a:xfrm>
            <a:off x="7319702" y="1728517"/>
            <a:ext cx="168463" cy="163595"/>
          </a:xfrm>
          <a:prstGeom prst="rect">
            <a:avLst/>
          </a:prstGeom>
          <a:solidFill>
            <a:srgbClr val="9467BD"/>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86" tIns="46643" rIns="93286" bIns="46643" anchor="ctr"/>
          <a:lstStyle/>
          <a:p>
            <a:pPr fontAlgn="base">
              <a:spcBef>
                <a:spcPct val="0"/>
              </a:spcBef>
              <a:spcAft>
                <a:spcPct val="0"/>
              </a:spcAft>
            </a:pPr>
            <a:endParaRPr lang="en-US" sz="1100" kern="1200" dirty="0">
              <a:ea typeface="+mn-ea"/>
              <a:cs typeface="+mn-cs"/>
            </a:endParaRPr>
          </a:p>
        </p:txBody>
      </p:sp>
      <p:sp>
        <p:nvSpPr>
          <p:cNvPr id="188" name="Legend2"/>
          <p:cNvSpPr>
            <a:spLocks noChangeArrowheads="1"/>
          </p:cNvSpPr>
          <p:nvPr/>
        </p:nvSpPr>
        <p:spPr bwMode="auto">
          <a:xfrm>
            <a:off x="7578877" y="1914789"/>
            <a:ext cx="608465"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76" fontAlgn="base">
              <a:spcBef>
                <a:spcPct val="0"/>
              </a:spcBef>
              <a:spcAft>
                <a:spcPct val="0"/>
              </a:spcAft>
              <a:buClr>
                <a:srgbClr val="000000"/>
              </a:buClr>
            </a:pPr>
            <a:r>
              <a:rPr lang="en-US" sz="1100" kern="1200" dirty="0">
                <a:ea typeface="+mn-ea"/>
                <a:cs typeface="+mn-cs"/>
              </a:rPr>
              <a:t>Warnings</a:t>
            </a:r>
          </a:p>
        </p:txBody>
      </p:sp>
      <p:sp>
        <p:nvSpPr>
          <p:cNvPr id="191" name="LegendRectangle3"/>
          <p:cNvSpPr>
            <a:spLocks noChangeArrowheads="1"/>
          </p:cNvSpPr>
          <p:nvPr/>
        </p:nvSpPr>
        <p:spPr bwMode="auto">
          <a:xfrm>
            <a:off x="7319702" y="1926126"/>
            <a:ext cx="168463" cy="163595"/>
          </a:xfrm>
          <a:prstGeom prst="rect">
            <a:avLst/>
          </a:prstGeom>
          <a:solidFill>
            <a:srgbClr val="D62728"/>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86" tIns="46643" rIns="93286" bIns="46643" anchor="ctr"/>
          <a:lstStyle/>
          <a:p>
            <a:pPr fontAlgn="base">
              <a:spcBef>
                <a:spcPct val="0"/>
              </a:spcBef>
              <a:spcAft>
                <a:spcPct val="0"/>
              </a:spcAft>
            </a:pPr>
            <a:endParaRPr lang="en-US" sz="1100" kern="1200" dirty="0">
              <a:ea typeface="+mn-ea"/>
              <a:cs typeface="+mn-cs"/>
            </a:endParaRPr>
          </a:p>
        </p:txBody>
      </p:sp>
      <p:pic>
        <p:nvPicPr>
          <p:cNvPr id="12" name="Picture 11"/>
          <p:cNvPicPr>
            <a:picLocks noChangeAspect="1"/>
          </p:cNvPicPr>
          <p:nvPr/>
        </p:nvPicPr>
        <p:blipFill rotWithShape="1">
          <a:blip r:embed="rId8"/>
          <a:srcRect b="21392"/>
          <a:stretch/>
        </p:blipFill>
        <p:spPr>
          <a:xfrm>
            <a:off x="4587210" y="4878822"/>
            <a:ext cx="752011" cy="430277"/>
          </a:xfrm>
          <a:prstGeom prst="rect">
            <a:avLst/>
          </a:prstGeom>
          <a:ln>
            <a:solidFill>
              <a:schemeClr val="tx1"/>
            </a:solidFill>
          </a:ln>
        </p:spPr>
      </p:pic>
      <p:pic>
        <p:nvPicPr>
          <p:cNvPr id="13" name="Picture 12"/>
          <p:cNvPicPr>
            <a:picLocks noChangeAspect="1"/>
          </p:cNvPicPr>
          <p:nvPr/>
        </p:nvPicPr>
        <p:blipFill>
          <a:blip r:embed="rId9"/>
          <a:stretch>
            <a:fillRect/>
          </a:stretch>
        </p:blipFill>
        <p:spPr>
          <a:xfrm>
            <a:off x="3104207" y="4239067"/>
            <a:ext cx="1325023" cy="1072962"/>
          </a:xfrm>
          <a:prstGeom prst="rect">
            <a:avLst/>
          </a:prstGeom>
          <a:ln>
            <a:solidFill>
              <a:schemeClr val="tx1"/>
            </a:solidFill>
          </a:ln>
        </p:spPr>
      </p:pic>
      <p:grpSp>
        <p:nvGrpSpPr>
          <p:cNvPr id="49" name="Group 48"/>
          <p:cNvGrpSpPr/>
          <p:nvPr/>
        </p:nvGrpSpPr>
        <p:grpSpPr>
          <a:xfrm>
            <a:off x="3883349" y="2253806"/>
            <a:ext cx="4525796" cy="2565011"/>
            <a:chOff x="1408217" y="2077080"/>
            <a:chExt cx="5811148" cy="3293682"/>
          </a:xfrm>
        </p:grpSpPr>
        <p:sp>
          <p:nvSpPr>
            <p:cNvPr id="50" name="Freeform 49"/>
            <p:cNvSpPr/>
            <p:nvPr/>
          </p:nvSpPr>
          <p:spPr>
            <a:xfrm>
              <a:off x="1726116" y="3630814"/>
              <a:ext cx="720950" cy="771153"/>
            </a:xfrm>
            <a:custGeom>
              <a:avLst/>
              <a:gdLst>
                <a:gd name="connsiteX0" fmla="*/ 906780 w 967740"/>
                <a:gd name="connsiteY0" fmla="*/ 876300 h 1028700"/>
                <a:gd name="connsiteX1" fmla="*/ 502920 w 967740"/>
                <a:gd name="connsiteY1" fmla="*/ 1028700 h 1028700"/>
                <a:gd name="connsiteX2" fmla="*/ 0 w 967740"/>
                <a:gd name="connsiteY2" fmla="*/ 381000 h 1028700"/>
                <a:gd name="connsiteX3" fmla="*/ 381000 w 967740"/>
                <a:gd name="connsiteY3" fmla="*/ 0 h 1028700"/>
                <a:gd name="connsiteX4" fmla="*/ 967740 w 967740"/>
                <a:gd name="connsiteY4" fmla="*/ 533400 h 1028700"/>
                <a:gd name="connsiteX5" fmla="*/ 906780 w 967740"/>
                <a:gd name="connsiteY5" fmla="*/ 8763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740" h="1028700">
                  <a:moveTo>
                    <a:pt x="906780" y="876300"/>
                  </a:moveTo>
                  <a:lnTo>
                    <a:pt x="502920" y="1028700"/>
                  </a:lnTo>
                  <a:lnTo>
                    <a:pt x="0" y="381000"/>
                  </a:lnTo>
                  <a:lnTo>
                    <a:pt x="381000" y="0"/>
                  </a:lnTo>
                  <a:lnTo>
                    <a:pt x="967740" y="533400"/>
                  </a:lnTo>
                  <a:lnTo>
                    <a:pt x="906780" y="876300"/>
                  </a:lnTo>
                  <a:close/>
                </a:path>
              </a:pathLst>
            </a:custGeom>
            <a:noFill/>
            <a:ln w="952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kern="1200" dirty="0" err="1">
                <a:solidFill>
                  <a:srgbClr val="000000"/>
                </a:solidFill>
              </a:endParaRPr>
            </a:p>
          </p:txBody>
        </p:sp>
        <p:sp>
          <p:nvSpPr>
            <p:cNvPr id="51" name="Freeform 50"/>
            <p:cNvSpPr/>
            <p:nvPr/>
          </p:nvSpPr>
          <p:spPr>
            <a:xfrm>
              <a:off x="1408217" y="2082794"/>
              <a:ext cx="783395" cy="514103"/>
            </a:xfrm>
            <a:custGeom>
              <a:avLst/>
              <a:gdLst>
                <a:gd name="connsiteX0" fmla="*/ 160020 w 1051560"/>
                <a:gd name="connsiteY0" fmla="*/ 586740 h 685800"/>
                <a:gd name="connsiteX1" fmla="*/ 0 w 1051560"/>
                <a:gd name="connsiteY1" fmla="*/ 121920 h 685800"/>
                <a:gd name="connsiteX2" fmla="*/ 190500 w 1051560"/>
                <a:gd name="connsiteY2" fmla="*/ 160020 h 685800"/>
                <a:gd name="connsiteX3" fmla="*/ 228600 w 1051560"/>
                <a:gd name="connsiteY3" fmla="*/ 15240 h 685800"/>
                <a:gd name="connsiteX4" fmla="*/ 1051560 w 1051560"/>
                <a:gd name="connsiteY4" fmla="*/ 0 h 685800"/>
                <a:gd name="connsiteX5" fmla="*/ 1043940 w 1051560"/>
                <a:gd name="connsiteY5" fmla="*/ 68580 h 685800"/>
                <a:gd name="connsiteX6" fmla="*/ 1043940 w 1051560"/>
                <a:gd name="connsiteY6" fmla="*/ 586740 h 685800"/>
                <a:gd name="connsiteX7" fmla="*/ 518160 w 1051560"/>
                <a:gd name="connsiteY7" fmla="*/ 685800 h 685800"/>
                <a:gd name="connsiteX8" fmla="*/ 160020 w 1051560"/>
                <a:gd name="connsiteY8" fmla="*/ 58674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 h="685800">
                  <a:moveTo>
                    <a:pt x="160020" y="586740"/>
                  </a:moveTo>
                  <a:lnTo>
                    <a:pt x="0" y="121920"/>
                  </a:lnTo>
                  <a:lnTo>
                    <a:pt x="190500" y="160020"/>
                  </a:lnTo>
                  <a:lnTo>
                    <a:pt x="228600" y="15240"/>
                  </a:lnTo>
                  <a:lnTo>
                    <a:pt x="1051560" y="0"/>
                  </a:lnTo>
                  <a:lnTo>
                    <a:pt x="1043940" y="68580"/>
                  </a:lnTo>
                  <a:lnTo>
                    <a:pt x="1043940" y="586740"/>
                  </a:lnTo>
                  <a:lnTo>
                    <a:pt x="518160" y="685800"/>
                  </a:lnTo>
                  <a:lnTo>
                    <a:pt x="160020" y="586740"/>
                  </a:lnTo>
                  <a:close/>
                </a:path>
              </a:pathLst>
            </a:custGeom>
            <a:noFill/>
            <a:ln w="952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kern="1200" dirty="0" err="1">
                <a:solidFill>
                  <a:srgbClr val="000000"/>
                </a:solidFill>
              </a:endParaRPr>
            </a:p>
          </p:txBody>
        </p:sp>
        <p:sp>
          <p:nvSpPr>
            <p:cNvPr id="52" name="Freeform 51"/>
            <p:cNvSpPr/>
            <p:nvPr/>
          </p:nvSpPr>
          <p:spPr>
            <a:xfrm>
              <a:off x="2182149" y="2077080"/>
              <a:ext cx="1309441" cy="670236"/>
            </a:xfrm>
            <a:custGeom>
              <a:avLst/>
              <a:gdLst>
                <a:gd name="connsiteX0" fmla="*/ 0 w 1757680"/>
                <a:gd name="connsiteY0" fmla="*/ 0 h 894080"/>
                <a:gd name="connsiteX1" fmla="*/ 1737360 w 1757680"/>
                <a:gd name="connsiteY1" fmla="*/ 20320 h 894080"/>
                <a:gd name="connsiteX2" fmla="*/ 1757680 w 1757680"/>
                <a:gd name="connsiteY2" fmla="*/ 802640 h 894080"/>
                <a:gd name="connsiteX3" fmla="*/ 853440 w 1757680"/>
                <a:gd name="connsiteY3" fmla="*/ 863600 h 894080"/>
                <a:gd name="connsiteX4" fmla="*/ 609600 w 1757680"/>
                <a:gd name="connsiteY4" fmla="*/ 873760 h 894080"/>
                <a:gd name="connsiteX5" fmla="*/ 558800 w 1757680"/>
                <a:gd name="connsiteY5" fmla="*/ 894080 h 894080"/>
                <a:gd name="connsiteX6" fmla="*/ 111760 w 1757680"/>
                <a:gd name="connsiteY6" fmla="*/ 101600 h 894080"/>
                <a:gd name="connsiteX7" fmla="*/ 0 w 1757680"/>
                <a:gd name="connsiteY7" fmla="*/ 91440 h 894080"/>
                <a:gd name="connsiteX8" fmla="*/ 0 w 1757680"/>
                <a:gd name="connsiteY8" fmla="*/ 0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680" h="894080">
                  <a:moveTo>
                    <a:pt x="0" y="0"/>
                  </a:moveTo>
                  <a:lnTo>
                    <a:pt x="1737360" y="20320"/>
                  </a:lnTo>
                  <a:lnTo>
                    <a:pt x="1757680" y="802640"/>
                  </a:lnTo>
                  <a:lnTo>
                    <a:pt x="853440" y="863600"/>
                  </a:lnTo>
                  <a:lnTo>
                    <a:pt x="609600" y="873760"/>
                  </a:lnTo>
                  <a:lnTo>
                    <a:pt x="558800" y="894080"/>
                  </a:lnTo>
                  <a:lnTo>
                    <a:pt x="111760" y="101600"/>
                  </a:lnTo>
                  <a:lnTo>
                    <a:pt x="0" y="91440"/>
                  </a:lnTo>
                  <a:lnTo>
                    <a:pt x="0" y="0"/>
                  </a:lnTo>
                  <a:close/>
                </a:path>
              </a:pathLst>
            </a:custGeom>
            <a:noFill/>
            <a:ln w="952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kern="1200" dirty="0" err="1">
                <a:solidFill>
                  <a:srgbClr val="000000"/>
                </a:solidFill>
              </a:endParaRPr>
            </a:p>
          </p:txBody>
        </p:sp>
        <p:cxnSp>
          <p:nvCxnSpPr>
            <p:cNvPr id="53" name="Straight Connector 52"/>
            <p:cNvCxnSpPr>
              <a:stCxn id="50" idx="2"/>
            </p:cNvCxnSpPr>
            <p:nvPr/>
          </p:nvCxnSpPr>
          <p:spPr>
            <a:xfrm flipH="1" flipV="1">
              <a:off x="1438893" y="3298245"/>
              <a:ext cx="287222" cy="61818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410108" y="3120518"/>
              <a:ext cx="28785" cy="18583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0" idx="3"/>
            </p:cNvCxnSpPr>
            <p:nvPr/>
          </p:nvCxnSpPr>
          <p:spPr>
            <a:xfrm flipH="1" flipV="1">
              <a:off x="1904496" y="3499169"/>
              <a:ext cx="105458" cy="13164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904342" y="3120518"/>
              <a:ext cx="154" cy="37598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438893" y="3116835"/>
              <a:ext cx="1363917" cy="1039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2" idx="3"/>
            </p:cNvCxnSpPr>
            <p:nvPr/>
          </p:nvCxnSpPr>
          <p:spPr>
            <a:xfrm flipV="1">
              <a:off x="2805542" y="2724469"/>
              <a:ext cx="12405" cy="51949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52" idx="1"/>
            </p:cNvCxnSpPr>
            <p:nvPr/>
          </p:nvCxnSpPr>
          <p:spPr>
            <a:xfrm flipH="1" flipV="1">
              <a:off x="3476452" y="2092314"/>
              <a:ext cx="914958" cy="1934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448190" y="3770651"/>
              <a:ext cx="57563" cy="27084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52" idx="2"/>
            </p:cNvCxnSpPr>
            <p:nvPr/>
          </p:nvCxnSpPr>
          <p:spPr>
            <a:xfrm flipV="1">
              <a:off x="3482508" y="2678772"/>
              <a:ext cx="9083" cy="28485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83538" y="3349616"/>
              <a:ext cx="657297" cy="3472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060073" y="3959893"/>
              <a:ext cx="306519" cy="22560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533083" y="3020872"/>
              <a:ext cx="5153" cy="17944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487050" y="2952624"/>
              <a:ext cx="702405" cy="2081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2802809" y="3243965"/>
              <a:ext cx="874353" cy="722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505753" y="3764238"/>
              <a:ext cx="1933388" cy="122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581444" y="4018015"/>
              <a:ext cx="237649" cy="35676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5824828" y="4180989"/>
              <a:ext cx="218845" cy="19118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836051" y="3036474"/>
              <a:ext cx="295963" cy="2582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3677186" y="3251186"/>
              <a:ext cx="9685" cy="50301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3479266" y="2961110"/>
              <a:ext cx="3241" cy="28372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4452256" y="3825681"/>
              <a:ext cx="435352" cy="545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4340836" y="3298245"/>
              <a:ext cx="408739" cy="811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4194023" y="2096970"/>
              <a:ext cx="49755" cy="90092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208709" y="2884551"/>
              <a:ext cx="538988" cy="2355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747697" y="2893716"/>
              <a:ext cx="93239" cy="13868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4747697" y="2260200"/>
              <a:ext cx="121372" cy="16481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4385219" y="2124784"/>
              <a:ext cx="482021" cy="15045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4749575" y="2425012"/>
              <a:ext cx="376036" cy="21846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125612" y="2648308"/>
              <a:ext cx="9002" cy="49832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4733180" y="3319231"/>
              <a:ext cx="227188" cy="45895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741726" y="3041310"/>
              <a:ext cx="137457" cy="26194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5137854" y="3134360"/>
              <a:ext cx="501991"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6594293" y="3003850"/>
              <a:ext cx="183427" cy="1286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6529864" y="2703012"/>
              <a:ext cx="30024" cy="30833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6508651" y="2678772"/>
              <a:ext cx="285307" cy="4266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793957" y="2339845"/>
              <a:ext cx="135828" cy="36025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947708" y="2335770"/>
              <a:ext cx="135828"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083537" y="2335770"/>
              <a:ext cx="135828" cy="36433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6814526" y="2700103"/>
              <a:ext cx="401630" cy="29372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949272" y="3687192"/>
              <a:ext cx="140570" cy="13892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4953070" y="3814869"/>
              <a:ext cx="791525" cy="1154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5466278" y="3816546"/>
              <a:ext cx="230333" cy="17957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696612" y="3820623"/>
              <a:ext cx="645358" cy="1098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734098" y="2700103"/>
              <a:ext cx="774552" cy="40334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6314680" y="3114453"/>
              <a:ext cx="74205" cy="6653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831480" y="3116833"/>
              <a:ext cx="489512" cy="1039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5821799" y="3404153"/>
              <a:ext cx="508037" cy="1340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821799" y="3107526"/>
              <a:ext cx="3026" cy="27681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635480" y="3384748"/>
              <a:ext cx="186319" cy="22351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5612189" y="3701549"/>
              <a:ext cx="64437" cy="9305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106278" y="3492376"/>
              <a:ext cx="318957" cy="16838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317910" y="3299200"/>
              <a:ext cx="36660" cy="5218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flipV="1">
              <a:off x="5403536" y="3134361"/>
              <a:ext cx="3241" cy="35801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5608942" y="3607336"/>
              <a:ext cx="87670" cy="9384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6861872" y="3095828"/>
              <a:ext cx="27851" cy="7572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6779090" y="3080277"/>
              <a:ext cx="96706" cy="2317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6793394" y="2995380"/>
              <a:ext cx="29183" cy="7739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6545196" y="3175708"/>
              <a:ext cx="316676" cy="7547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416407" y="3298245"/>
              <a:ext cx="104356" cy="14734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6320728" y="3417557"/>
              <a:ext cx="107858" cy="40856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379496" y="3180987"/>
              <a:ext cx="158739" cy="8052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5705094" y="5133720"/>
              <a:ext cx="269057" cy="22496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3987550" y="5024692"/>
              <a:ext cx="136987" cy="5182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456840" y="4657548"/>
              <a:ext cx="133032" cy="7909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117783" y="5082447"/>
              <a:ext cx="104975" cy="2391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597612" y="3760291"/>
              <a:ext cx="3438" cy="8451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flipV="1">
              <a:off x="5004897" y="2399678"/>
              <a:ext cx="368554" cy="5999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4819366" y="2395603"/>
              <a:ext cx="185532" cy="6511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5520036" y="2648307"/>
              <a:ext cx="153952" cy="47221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5382455" y="2460049"/>
              <a:ext cx="145768" cy="18788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3920251" y="4864293"/>
              <a:ext cx="67300" cy="15446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726428" y="4538356"/>
              <a:ext cx="247723" cy="58466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802809" y="4459604"/>
              <a:ext cx="273484"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414027" y="4306296"/>
              <a:ext cx="388782" cy="15330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2490347" y="3120518"/>
              <a:ext cx="9175" cy="65013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3001734" y="3253612"/>
              <a:ext cx="10199" cy="119607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1417680" y="2517936"/>
              <a:ext cx="90584" cy="60928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flipV="1">
              <a:off x="2184328" y="2534241"/>
              <a:ext cx="69199" cy="8840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flipV="1">
              <a:off x="2191564" y="2786361"/>
              <a:ext cx="2732" cy="33653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2195640" y="2613247"/>
              <a:ext cx="48796" cy="17311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3750836" y="4636831"/>
              <a:ext cx="172498" cy="22746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644390" y="4636830"/>
              <a:ext cx="103493"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3597611" y="4636830"/>
              <a:ext cx="46779" cy="9328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4213771" y="4654072"/>
              <a:ext cx="291875" cy="44421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513196" y="4649524"/>
              <a:ext cx="503403" cy="8652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5010850" y="4571955"/>
              <a:ext cx="40219" cy="16469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5562023" y="4626316"/>
              <a:ext cx="136258" cy="74444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889790" y="4016390"/>
              <a:ext cx="691655" cy="775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5732186" y="4378247"/>
              <a:ext cx="99294" cy="15491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5435088" y="4538356"/>
              <a:ext cx="297099"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5666990" y="4716746"/>
              <a:ext cx="114843" cy="43001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3601611" y="3824483"/>
              <a:ext cx="296805" cy="136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3901770" y="3829022"/>
              <a:ext cx="4386" cy="24215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447583" y="3519766"/>
              <a:ext cx="6561" cy="65854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17780" y="4065085"/>
              <a:ext cx="195901" cy="9149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4113681" y="4160811"/>
              <a:ext cx="334178" cy="2017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4454145" y="4189035"/>
              <a:ext cx="43664" cy="992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4486264" y="4198956"/>
              <a:ext cx="11546" cy="4899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5435088" y="4543555"/>
              <a:ext cx="16853" cy="11399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flipV="1">
              <a:off x="5340179" y="4016390"/>
              <a:ext cx="63356" cy="33822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5403536" y="4361001"/>
              <a:ext cx="0" cy="13424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flipV="1">
              <a:off x="5403536" y="4495241"/>
              <a:ext cx="31552" cy="4831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3404378" y="4538356"/>
              <a:ext cx="48593" cy="11919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3268564" y="4408223"/>
              <a:ext cx="131943" cy="13013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3973978" y="4164085"/>
              <a:ext cx="128324" cy="37946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3809881" y="4549076"/>
              <a:ext cx="160824" cy="13613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4497810" y="4477934"/>
              <a:ext cx="57615" cy="16621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4469410" y="4247950"/>
              <a:ext cx="28398" cy="9658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469410" y="4334372"/>
              <a:ext cx="86015" cy="14356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4747697" y="4325710"/>
              <a:ext cx="57105" cy="16561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4771449" y="4255839"/>
              <a:ext cx="33353" cy="6987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494154" y="4255839"/>
              <a:ext cx="277297"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747696" y="4496697"/>
              <a:ext cx="174835" cy="33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941849" y="4578687"/>
              <a:ext cx="68237" cy="15795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4924995" y="4496148"/>
              <a:ext cx="16853" cy="8253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4788047" y="4024146"/>
              <a:ext cx="100644" cy="15249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4779760" y="4176644"/>
              <a:ext cx="4554" cy="9399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4867239" y="3837696"/>
              <a:ext cx="21454" cy="4858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4887608" y="3901779"/>
              <a:ext cx="37386" cy="12236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4869069" y="3894910"/>
              <a:ext cx="55927" cy="5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4928795" y="3824483"/>
              <a:ext cx="26261" cy="6739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5055801" y="4027139"/>
              <a:ext cx="47014" cy="55129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flipV="1">
              <a:off x="5286653" y="4642136"/>
              <a:ext cx="154913" cy="1541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5062041" y="4589410"/>
              <a:ext cx="233548" cy="5272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352906" y="3340075"/>
              <a:ext cx="90879" cy="17734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6329836" y="3837696"/>
              <a:ext cx="13873" cy="14219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5438738" y="4644151"/>
              <a:ext cx="116472" cy="916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3602415" y="3760291"/>
              <a:ext cx="4370" cy="59352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089179" y="4374782"/>
              <a:ext cx="513235" cy="4152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3070740" y="4401967"/>
              <a:ext cx="3614" cy="3182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919394" y="4034249"/>
              <a:ext cx="149735" cy="14067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5585974" y="4016390"/>
              <a:ext cx="358932" cy="775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6538236" y="3175708"/>
              <a:ext cx="174286" cy="3773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6323754" y="3392159"/>
              <a:ext cx="74205" cy="14917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10"/>
          <a:stretch>
            <a:fillRect/>
          </a:stretch>
        </p:blipFill>
        <p:spPr>
          <a:xfrm>
            <a:off x="5347136" y="4878820"/>
            <a:ext cx="565404" cy="429168"/>
          </a:xfrm>
          <a:prstGeom prst="rect">
            <a:avLst/>
          </a:prstGeom>
          <a:ln>
            <a:solidFill>
              <a:schemeClr val="tx1"/>
            </a:solidFill>
          </a:ln>
        </p:spPr>
      </p:pic>
      <p:pic>
        <p:nvPicPr>
          <p:cNvPr id="193" name="Picture 192"/>
          <p:cNvPicPr>
            <a:picLocks noChangeAspect="1"/>
          </p:cNvPicPr>
          <p:nvPr/>
        </p:nvPicPr>
        <p:blipFill rotWithShape="1">
          <a:blip r:embed="rId8"/>
          <a:srcRect l="32851" t="20195" r="46729" b="52463"/>
          <a:stretch/>
        </p:blipFill>
        <p:spPr>
          <a:xfrm>
            <a:off x="5543467" y="5053840"/>
            <a:ext cx="153561" cy="149664"/>
          </a:xfrm>
          <a:prstGeom prst="rect">
            <a:avLst/>
          </a:prstGeom>
          <a:ln>
            <a:noFill/>
          </a:ln>
        </p:spPr>
      </p:pic>
      <p:sp>
        <p:nvSpPr>
          <p:cNvPr id="195" name="TextBox 194"/>
          <p:cNvSpPr txBox="1"/>
          <p:nvPr/>
        </p:nvSpPr>
        <p:spPr>
          <a:xfrm>
            <a:off x="8357913" y="5088443"/>
            <a:ext cx="368951" cy="172715"/>
          </a:xfrm>
          <a:prstGeom prst="rect">
            <a:avLst/>
          </a:prstGeom>
          <a:noFill/>
          <a:ln w="9525">
            <a:solidFill>
              <a:schemeClr val="tx1"/>
            </a:solidFill>
            <a:prstDash val="dash"/>
            <a:miter lim="800000"/>
            <a:headEnd/>
            <a:tailEnd/>
          </a:ln>
          <a:effectLst/>
        </p:spPr>
        <p:txBody>
          <a:bodyPr vert="horz" wrap="square" lIns="18657" tIns="0" rIns="18657"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endParaRPr lang="en-US" sz="1100" kern="1200" dirty="0">
              <a:ea typeface="+mn-ea"/>
              <a:cs typeface="+mn-cs"/>
            </a:endParaRPr>
          </a:p>
        </p:txBody>
      </p:sp>
      <p:grpSp>
        <p:nvGrpSpPr>
          <p:cNvPr id="196" name="Group 195"/>
          <p:cNvGrpSpPr/>
          <p:nvPr/>
        </p:nvGrpSpPr>
        <p:grpSpPr>
          <a:xfrm>
            <a:off x="5736186" y="1041210"/>
            <a:ext cx="3218412" cy="216114"/>
            <a:chOff x="5750658" y="1047160"/>
            <a:chExt cx="3218399" cy="216127"/>
          </a:xfrm>
        </p:grpSpPr>
        <p:sp>
          <p:nvSpPr>
            <p:cNvPr id="197" name="StickerRectangle"/>
            <p:cNvSpPr>
              <a:spLocks noChangeArrowheads="1"/>
            </p:cNvSpPr>
            <p:nvPr/>
          </p:nvSpPr>
          <p:spPr bwMode="auto">
            <a:xfrm>
              <a:off x="5750658" y="1047160"/>
              <a:ext cx="3218399" cy="21612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884" tIns="0" rIns="0" bIns="26884">
              <a:spAutoFit/>
            </a:bodyPr>
            <a:lstStyle/>
            <a:p>
              <a:pPr algn="r" defTabSz="913332" fontAlgn="base">
                <a:spcBef>
                  <a:spcPct val="0"/>
                </a:spcBef>
                <a:spcAft>
                  <a:spcPct val="0"/>
                </a:spcAft>
                <a:buClr>
                  <a:srgbClr val="000000"/>
                </a:buClr>
              </a:pPr>
              <a:r>
                <a:rPr lang="en-US" sz="1200" kern="1200" dirty="0">
                  <a:solidFill>
                    <a:srgbClr val="808080"/>
                  </a:solidFill>
                  <a:latin typeface="Arial" charset="0"/>
                  <a:ea typeface="+mn-ea"/>
                  <a:cs typeface="+mn-cs"/>
                </a:rPr>
                <a:t>ILLUSTRATIVE AND SUBJECT TO TESTING</a:t>
              </a:r>
            </a:p>
          </p:txBody>
        </p:sp>
        <p:cxnSp>
          <p:nvCxnSpPr>
            <p:cNvPr id="198" name="AutoShape 31"/>
            <p:cNvCxnSpPr>
              <a:cxnSpLocks noChangeShapeType="1"/>
              <a:stCxn id="197" idx="2"/>
              <a:endCxn id="197" idx="4"/>
            </p:cNvCxnSpPr>
            <p:nvPr/>
          </p:nvCxnSpPr>
          <p:spPr bwMode="auto">
            <a:xfrm>
              <a:off x="5750658" y="1047160"/>
              <a:ext cx="0" cy="21612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99" name="AutoShape 32"/>
            <p:cNvCxnSpPr>
              <a:cxnSpLocks noChangeShapeType="1"/>
              <a:stCxn id="197" idx="4"/>
              <a:endCxn id="197" idx="6"/>
            </p:cNvCxnSpPr>
            <p:nvPr/>
          </p:nvCxnSpPr>
          <p:spPr bwMode="auto">
            <a:xfrm>
              <a:off x="5750658" y="1263287"/>
              <a:ext cx="3218399"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201" name="StickerRectangle"/>
          <p:cNvSpPr>
            <a:spLocks noChangeArrowheads="1"/>
          </p:cNvSpPr>
          <p:nvPr/>
        </p:nvSpPr>
        <p:spPr bwMode="auto">
          <a:xfrm rot="1211731">
            <a:off x="2627630" y="3339447"/>
            <a:ext cx="6554177" cy="34172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27" tIns="0" rIns="0" bIns="27427">
            <a:spAutoFit/>
          </a:bodyPr>
          <a:lstStyle/>
          <a:p>
            <a:pPr algn="r" defTabSz="913332" fontAlgn="base">
              <a:spcBef>
                <a:spcPct val="0"/>
              </a:spcBef>
              <a:spcAft>
                <a:spcPct val="0"/>
              </a:spcAft>
              <a:buClr>
                <a:srgbClr val="000000"/>
              </a:buClr>
            </a:pPr>
            <a:r>
              <a:rPr lang="en-US" sz="2000" kern="1200" spc="3061" dirty="0">
                <a:solidFill>
                  <a:srgbClr val="808080">
                    <a:lumMod val="40000"/>
                    <a:lumOff val="60000"/>
                  </a:srgbClr>
                </a:solidFill>
                <a:latin typeface="Arial" charset="0"/>
                <a:ea typeface="+mn-ea"/>
                <a:cs typeface="+mn-cs"/>
              </a:rPr>
              <a:t>ILLUSTRATIVE</a:t>
            </a:r>
          </a:p>
        </p:txBody>
      </p:sp>
    </p:spTree>
    <p:extLst>
      <p:ext uri="{BB962C8B-B14F-4D97-AF65-F5344CB8AC3E}">
        <p14:creationId xmlns:p14="http://schemas.microsoft.com/office/powerpoint/2010/main" val="4157516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Object 60" hidden="1"/>
          <p:cNvGraphicFramePr>
            <a:graphicFrameLocks noChangeAspect="1"/>
          </p:cNvGraphicFramePr>
          <p:nvPr>
            <p:custDataLst>
              <p:tags r:id="rId2"/>
            </p:custDataLs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13328" name="think-cell Slide" r:id="rId12" imgW="524" imgH="526" progId="TCLayout.ActiveDocument.1">
                  <p:embed/>
                </p:oleObj>
              </mc:Choice>
              <mc:Fallback>
                <p:oleObj name="think-cell Slide" r:id="rId12" imgW="524" imgH="526" progId="TCLayout.ActiveDocument.1">
                  <p:embed/>
                  <p:pic>
                    <p:nvPicPr>
                      <p:cNvPr id="0" name=""/>
                      <p:cNvPicPr/>
                      <p:nvPr/>
                    </p:nvPicPr>
                    <p:blipFill>
                      <a:blip r:embed="rId13"/>
                      <a:stretch>
                        <a:fillRect/>
                      </a:stretch>
                    </p:blipFill>
                    <p:spPr>
                      <a:xfrm>
                        <a:off x="1590" y="1792"/>
                        <a:ext cx="1587" cy="1587"/>
                      </a:xfrm>
                      <a:prstGeom prst="rect">
                        <a:avLst/>
                      </a:prstGeom>
                    </p:spPr>
                  </p:pic>
                </p:oleObj>
              </mc:Fallback>
            </mc:AlternateContent>
          </a:graphicData>
        </a:graphic>
      </p:graphicFrame>
      <p:sp>
        <p:nvSpPr>
          <p:cNvPr id="3" name="Rectangle 2" hidden="1"/>
          <p:cNvSpPr/>
          <p:nvPr>
            <p:custDataLst>
              <p:tags r:id="rId3"/>
            </p:custDataLst>
          </p:nvPr>
        </p:nvSpPr>
        <p:spPr bwMode="auto">
          <a:xfrm>
            <a:off x="2" y="204"/>
            <a:ext cx="158750" cy="15874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base">
              <a:spcBef>
                <a:spcPct val="0"/>
              </a:spcBef>
              <a:spcAft>
                <a:spcPct val="0"/>
              </a:spcAft>
            </a:pPr>
            <a:endParaRPr lang="en-US" sz="1200" kern="1200" dirty="0" err="1">
              <a:solidFill>
                <a:srgbClr val="000000"/>
              </a:solidFill>
              <a:sym typeface="Arial" panose="020B0604020202020204" pitchFamily="34" charset="0"/>
            </a:endParaRPr>
          </a:p>
        </p:txBody>
      </p:sp>
      <p:sp>
        <p:nvSpPr>
          <p:cNvPr id="58" name="Rectangle 57"/>
          <p:cNvSpPr/>
          <p:nvPr/>
        </p:nvSpPr>
        <p:spPr>
          <a:xfrm>
            <a:off x="239263" y="1061190"/>
            <a:ext cx="8642933" cy="5278510"/>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300" kern="1200" dirty="0" err="1">
              <a:solidFill>
                <a:srgbClr val="000000"/>
              </a:solidFill>
            </a:endParaRPr>
          </a:p>
        </p:txBody>
      </p:sp>
      <p:sp>
        <p:nvSpPr>
          <p:cNvPr id="2" name="Title 1"/>
          <p:cNvSpPr>
            <a:spLocks noGrp="1"/>
          </p:cNvSpPr>
          <p:nvPr>
            <p:ph type="title"/>
          </p:nvPr>
        </p:nvSpPr>
        <p:spPr>
          <a:xfrm>
            <a:off x="1224602" y="190775"/>
            <a:ext cx="7744457" cy="5966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396791"/>
            <a:r>
              <a:rPr lang="en-US" dirty="0" smtClean="0"/>
              <a:t>Strategic alignment of support staff can ensure maximum support for science-based service to partners</a:t>
            </a:r>
            <a:endParaRPr lang="en-US" dirty="0"/>
          </a:p>
        </p:txBody>
      </p:sp>
      <p:grpSp>
        <p:nvGrpSpPr>
          <p:cNvPr id="31" name="ACET 12"/>
          <p:cNvGrpSpPr>
            <a:grpSpLocks/>
          </p:cNvGrpSpPr>
          <p:nvPr/>
        </p:nvGrpSpPr>
        <p:grpSpPr bwMode="auto">
          <a:xfrm>
            <a:off x="4235064" y="1179285"/>
            <a:ext cx="3987483" cy="222946"/>
            <a:chOff x="915" y="749"/>
            <a:chExt cx="2686" cy="146"/>
          </a:xfrm>
        </p:grpSpPr>
        <p:cxnSp>
          <p:nvCxnSpPr>
            <p:cNvPr id="32" name="AutoShape 249"/>
            <p:cNvCxnSpPr>
              <a:cxnSpLocks noChangeShapeType="1"/>
              <a:stCxn id="33" idx="4"/>
              <a:endCxn id="33" idx="6"/>
            </p:cNvCxnSpPr>
            <p:nvPr/>
          </p:nvCxnSpPr>
          <p:spPr bwMode="auto">
            <a:xfrm>
              <a:off x="915" y="895"/>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AutoShape 250"/>
            <p:cNvSpPr>
              <a:spLocks noChangeArrowheads="1"/>
            </p:cNvSpPr>
            <p:nvPr/>
          </p:nvSpPr>
          <p:spPr bwMode="auto">
            <a:xfrm>
              <a:off x="915" y="749"/>
              <a:ext cx="2686" cy="14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7923" anchor="b">
              <a:spAutoFit/>
            </a:bodyPr>
            <a:lstStyle/>
            <a:p>
              <a:pPr fontAlgn="base">
                <a:spcBef>
                  <a:spcPct val="0"/>
                </a:spcBef>
                <a:spcAft>
                  <a:spcPct val="0"/>
                </a:spcAft>
              </a:pPr>
              <a:r>
                <a:rPr lang="en-US" sz="1300" b="1" kern="1200" dirty="0">
                  <a:solidFill>
                    <a:srgbClr val="002960"/>
                  </a:solidFill>
                  <a:latin typeface="Arial" charset="0"/>
                  <a:ea typeface="+mn-ea"/>
                  <a:cs typeface="+mn-cs"/>
                </a:rPr>
                <a:t>Fully Integrated Field Structure approach</a:t>
              </a:r>
            </a:p>
          </p:txBody>
        </p:sp>
      </p:grpSp>
      <p:graphicFrame>
        <p:nvGraphicFramePr>
          <p:cNvPr id="37" name="Object 36"/>
          <p:cNvGraphicFramePr>
            <a:graphicFrameLocks/>
          </p:cNvGraphicFramePr>
          <p:nvPr>
            <p:custDataLst>
              <p:tags r:id="rId4"/>
            </p:custDataLst>
            <p:extLst/>
          </p:nvPr>
        </p:nvGraphicFramePr>
        <p:xfrm>
          <a:off x="660898" y="1554955"/>
          <a:ext cx="3428675" cy="4625753"/>
        </p:xfrm>
        <a:graphic>
          <a:graphicData uri="http://schemas.openxmlformats.org/presentationml/2006/ole">
            <mc:AlternateContent xmlns:mc="http://schemas.openxmlformats.org/markup-compatibility/2006">
              <mc:Choice xmlns:v="urn:schemas-microsoft-com:vml" Requires="v">
                <p:oleObj spid="_x0000_s13329" name="Chart" r:id="rId14" imgW="3362454" imgH="4533840" progId="MSGraph.Chart.8">
                  <p:embed followColorScheme="full"/>
                </p:oleObj>
              </mc:Choice>
              <mc:Fallback>
                <p:oleObj name="Chart" r:id="rId14" imgW="3362454" imgH="4533840" progId="MSGraph.Chart.8">
                  <p:embed followColorScheme="full"/>
                  <p:pic>
                    <p:nvPicPr>
                      <p:cNvPr id="0" name=""/>
                      <p:cNvPicPr/>
                      <p:nvPr/>
                    </p:nvPicPr>
                    <p:blipFill>
                      <a:blip r:embed="rId15"/>
                      <a:stretch>
                        <a:fillRect/>
                      </a:stretch>
                    </p:blipFill>
                    <p:spPr>
                      <a:xfrm>
                        <a:off x="660898" y="1554955"/>
                        <a:ext cx="3428675" cy="4625753"/>
                      </a:xfrm>
                      <a:prstGeom prst="rect">
                        <a:avLst/>
                      </a:prstGeom>
                    </p:spPr>
                  </p:pic>
                </p:oleObj>
              </mc:Fallback>
            </mc:AlternateContent>
          </a:graphicData>
        </a:graphic>
      </p:graphicFrame>
      <p:sp>
        <p:nvSpPr>
          <p:cNvPr id="39" name="TextBox 38"/>
          <p:cNvSpPr txBox="1">
            <a:spLocks/>
          </p:cNvSpPr>
          <p:nvPr/>
        </p:nvSpPr>
        <p:spPr>
          <a:xfrm>
            <a:off x="1338264" y="2388055"/>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Science &amp; training</a:t>
            </a:r>
          </a:p>
        </p:txBody>
      </p:sp>
      <p:sp>
        <p:nvSpPr>
          <p:cNvPr id="40" name="TextBox 39"/>
          <p:cNvSpPr txBox="1">
            <a:spLocks/>
          </p:cNvSpPr>
          <p:nvPr/>
        </p:nvSpPr>
        <p:spPr>
          <a:xfrm>
            <a:off x="1338264" y="1708569"/>
            <a:ext cx="2036226" cy="4082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Leadership &amp; </a:t>
            </a:r>
          </a:p>
          <a:p>
            <a:pPr fontAlgn="base">
              <a:spcBef>
                <a:spcPct val="0"/>
              </a:spcBef>
              <a:spcAft>
                <a:spcPct val="0"/>
              </a:spcAft>
              <a:buClr>
                <a:srgbClr val="000000"/>
              </a:buClr>
            </a:pPr>
            <a:r>
              <a:rPr lang="en-US" sz="1300" kern="1200" dirty="0">
                <a:solidFill>
                  <a:srgbClr val="FFFFFF"/>
                </a:solidFill>
                <a:ea typeface="+mn-ea"/>
                <a:cs typeface="+mn-cs"/>
              </a:rPr>
              <a:t>administration</a:t>
            </a:r>
          </a:p>
        </p:txBody>
      </p:sp>
      <p:sp>
        <p:nvSpPr>
          <p:cNvPr id="42" name="TextBox 41"/>
          <p:cNvSpPr txBox="1">
            <a:spLocks/>
          </p:cNvSpPr>
          <p:nvPr/>
        </p:nvSpPr>
        <p:spPr>
          <a:xfrm>
            <a:off x="1338264" y="5643440"/>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Situational awareness</a:t>
            </a:r>
          </a:p>
        </p:txBody>
      </p:sp>
      <p:sp>
        <p:nvSpPr>
          <p:cNvPr id="46" name="TextBox 45"/>
          <p:cNvSpPr txBox="1">
            <a:spLocks/>
          </p:cNvSpPr>
          <p:nvPr/>
        </p:nvSpPr>
        <p:spPr>
          <a:xfrm>
            <a:off x="1338264" y="3429606"/>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Warning issuance</a:t>
            </a:r>
          </a:p>
        </p:txBody>
      </p:sp>
      <p:sp>
        <p:nvSpPr>
          <p:cNvPr id="49" name="TextBox 48"/>
          <p:cNvSpPr txBox="1">
            <a:spLocks/>
          </p:cNvSpPr>
          <p:nvPr/>
        </p:nvSpPr>
        <p:spPr>
          <a:xfrm>
            <a:off x="1338264" y="4167054"/>
            <a:ext cx="2036226" cy="6123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Recurring and event-driven </a:t>
            </a:r>
            <a:r>
              <a:rPr lang="en-US" sz="1300" kern="1200" dirty="0" err="1">
                <a:solidFill>
                  <a:srgbClr val="FFFFFF"/>
                </a:solidFill>
                <a:ea typeface="+mn-ea"/>
                <a:cs typeface="+mn-cs"/>
              </a:rPr>
              <a:t>IDSS</a:t>
            </a:r>
            <a:r>
              <a:rPr lang="en-US" sz="1300" kern="1200" dirty="0">
                <a:solidFill>
                  <a:srgbClr val="FFFFFF"/>
                </a:solidFill>
                <a:ea typeface="+mn-ea"/>
                <a:cs typeface="+mn-cs"/>
              </a:rPr>
              <a:t>, including messaging warnings</a:t>
            </a:r>
          </a:p>
        </p:txBody>
      </p:sp>
      <p:sp>
        <p:nvSpPr>
          <p:cNvPr id="55" name="TextBox 54"/>
          <p:cNvSpPr txBox="1">
            <a:spLocks/>
          </p:cNvSpPr>
          <p:nvPr/>
        </p:nvSpPr>
        <p:spPr>
          <a:xfrm>
            <a:off x="1338264" y="2886587"/>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a:solidFill>
                  <a:srgbClr val="FFFFFF"/>
                </a:solidFill>
                <a:ea typeface="+mn-ea"/>
                <a:cs typeface="+mn-cs"/>
              </a:rPr>
              <a:t>Supporting observations</a:t>
            </a:r>
          </a:p>
        </p:txBody>
      </p:sp>
      <p:sp>
        <p:nvSpPr>
          <p:cNvPr id="56" name="TextBox 55"/>
          <p:cNvSpPr txBox="1">
            <a:spLocks/>
          </p:cNvSpPr>
          <p:nvPr/>
        </p:nvSpPr>
        <p:spPr>
          <a:xfrm>
            <a:off x="1338264" y="5247852"/>
            <a:ext cx="2036226" cy="2041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300" kern="1200" dirty="0" err="1">
                <a:solidFill>
                  <a:srgbClr val="FFFFFF"/>
                </a:solidFill>
                <a:ea typeface="+mn-ea"/>
                <a:cs typeface="+mn-cs"/>
              </a:rPr>
              <a:t>IDSS</a:t>
            </a:r>
            <a:r>
              <a:rPr lang="en-US" sz="1300" kern="1200" dirty="0">
                <a:solidFill>
                  <a:srgbClr val="FFFFFF"/>
                </a:solidFill>
                <a:ea typeface="+mn-ea"/>
                <a:cs typeface="+mn-cs"/>
              </a:rPr>
              <a:t> forecast products</a:t>
            </a:r>
          </a:p>
        </p:txBody>
      </p:sp>
      <p:cxnSp>
        <p:nvCxnSpPr>
          <p:cNvPr id="60" name="AutoShape 249"/>
          <p:cNvCxnSpPr>
            <a:cxnSpLocks noChangeShapeType="1"/>
          </p:cNvCxnSpPr>
          <p:nvPr/>
        </p:nvCxnSpPr>
        <p:spPr bwMode="auto">
          <a:xfrm>
            <a:off x="1157289" y="2200407"/>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AutoShape 249"/>
          <p:cNvCxnSpPr>
            <a:cxnSpLocks noChangeShapeType="1"/>
          </p:cNvCxnSpPr>
          <p:nvPr/>
        </p:nvCxnSpPr>
        <p:spPr bwMode="auto">
          <a:xfrm>
            <a:off x="1157289" y="2791682"/>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AutoShape 249"/>
          <p:cNvCxnSpPr>
            <a:cxnSpLocks noChangeShapeType="1"/>
          </p:cNvCxnSpPr>
          <p:nvPr/>
        </p:nvCxnSpPr>
        <p:spPr bwMode="auto">
          <a:xfrm>
            <a:off x="1157289" y="3223926"/>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AutoShape 249"/>
          <p:cNvCxnSpPr>
            <a:cxnSpLocks noChangeShapeType="1"/>
          </p:cNvCxnSpPr>
          <p:nvPr/>
        </p:nvCxnSpPr>
        <p:spPr bwMode="auto">
          <a:xfrm>
            <a:off x="1157289" y="3875653"/>
            <a:ext cx="2464442" cy="0"/>
          </a:xfrm>
          <a:prstGeom prst="straightConnector1">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Oval 26"/>
          <p:cNvSpPr txBox="1"/>
          <p:nvPr>
            <p:custDataLst>
              <p:tags r:id="rId5"/>
            </p:custDataLst>
          </p:nvPr>
        </p:nvSpPr>
        <p:spPr>
          <a:xfrm>
            <a:off x="941390" y="4167057"/>
            <a:ext cx="246888" cy="246874"/>
          </a:xfrm>
          <a:prstGeom prst="ellipse">
            <a:avLst/>
          </a:prstGeom>
          <a:solidFill>
            <a:srgbClr val="C9C9C9"/>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1</a:t>
            </a:r>
          </a:p>
        </p:txBody>
      </p:sp>
      <p:sp>
        <p:nvSpPr>
          <p:cNvPr id="66" name="Oval 26"/>
          <p:cNvSpPr txBox="1"/>
          <p:nvPr>
            <p:custDataLst>
              <p:tags r:id="rId6"/>
            </p:custDataLst>
          </p:nvPr>
        </p:nvSpPr>
        <p:spPr>
          <a:xfrm>
            <a:off x="941390" y="3413885"/>
            <a:ext cx="246888" cy="246874"/>
          </a:xfrm>
          <a:prstGeom prst="ellipse">
            <a:avLst/>
          </a:prstGeom>
          <a:solidFill>
            <a:srgbClr val="C9C9C9"/>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2</a:t>
            </a:r>
          </a:p>
        </p:txBody>
      </p:sp>
      <p:sp>
        <p:nvSpPr>
          <p:cNvPr id="67" name="Oval 26"/>
          <p:cNvSpPr txBox="1"/>
          <p:nvPr>
            <p:custDataLst>
              <p:tags r:id="rId7"/>
            </p:custDataLst>
          </p:nvPr>
        </p:nvSpPr>
        <p:spPr>
          <a:xfrm>
            <a:off x="941390" y="2870866"/>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3</a:t>
            </a:r>
          </a:p>
        </p:txBody>
      </p:sp>
      <p:sp>
        <p:nvSpPr>
          <p:cNvPr id="68" name="Oval 26"/>
          <p:cNvSpPr txBox="1"/>
          <p:nvPr>
            <p:custDataLst>
              <p:tags r:id="rId8"/>
            </p:custDataLst>
          </p:nvPr>
        </p:nvSpPr>
        <p:spPr>
          <a:xfrm>
            <a:off x="941390" y="2372332"/>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4</a:t>
            </a:r>
          </a:p>
        </p:txBody>
      </p:sp>
      <p:sp>
        <p:nvSpPr>
          <p:cNvPr id="69" name="Oval 26"/>
          <p:cNvSpPr txBox="1"/>
          <p:nvPr>
            <p:custDataLst>
              <p:tags r:id="rId9"/>
            </p:custDataLst>
          </p:nvPr>
        </p:nvSpPr>
        <p:spPr>
          <a:xfrm>
            <a:off x="941390" y="1708569"/>
            <a:ext cx="246888" cy="246874"/>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300" b="1" kern="1200" dirty="0">
                <a:solidFill>
                  <a:srgbClr val="FFFFFF"/>
                </a:solidFill>
                <a:latin typeface="Arial" charset="0"/>
                <a:ea typeface="+mn-ea"/>
                <a:cs typeface="+mn-cs"/>
              </a:rPr>
              <a:t>5</a:t>
            </a:r>
          </a:p>
        </p:txBody>
      </p:sp>
      <p:sp>
        <p:nvSpPr>
          <p:cNvPr id="11" name="TextBox 10"/>
          <p:cNvSpPr txBox="1">
            <a:spLocks/>
          </p:cNvSpPr>
          <p:nvPr/>
        </p:nvSpPr>
        <p:spPr>
          <a:xfrm>
            <a:off x="4235065" y="1474914"/>
            <a:ext cx="4320629" cy="49498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lvl="1">
              <a:spcBef>
                <a:spcPct val="25000"/>
              </a:spcBef>
              <a:buClr>
                <a:srgbClr val="000000"/>
              </a:buClr>
            </a:pPr>
            <a:r>
              <a:rPr lang="en-US" sz="1300" b="1" kern="1200" dirty="0">
                <a:latin typeface="Arial" charset="0"/>
                <a:ea typeface="+mn-ea"/>
                <a:cs typeface="+mn-cs"/>
              </a:rPr>
              <a:t>Groups of local offices (</a:t>
            </a:r>
            <a:r>
              <a:rPr lang="en-US" sz="1300" b="1" kern="1200" dirty="0" err="1">
                <a:latin typeface="Arial" charset="0"/>
                <a:ea typeface="+mn-ea"/>
                <a:cs typeface="+mn-cs"/>
              </a:rPr>
              <a:t>WFOs</a:t>
            </a:r>
            <a:r>
              <a:rPr lang="en-US" sz="1300" b="1" kern="1200" dirty="0">
                <a:latin typeface="Arial" charset="0"/>
                <a:ea typeface="+mn-ea"/>
                <a:cs typeface="+mn-cs"/>
              </a:rPr>
              <a:t>, </a:t>
            </a:r>
            <a:r>
              <a:rPr lang="en-US" sz="1300" b="1" kern="1200" dirty="0" err="1">
                <a:latin typeface="Arial" charset="0"/>
                <a:ea typeface="+mn-ea"/>
                <a:cs typeface="+mn-cs"/>
              </a:rPr>
              <a:t>CWSUs</a:t>
            </a:r>
            <a:r>
              <a:rPr lang="en-US" sz="1300" b="1" kern="1200" dirty="0">
                <a:latin typeface="Arial" charset="0"/>
                <a:ea typeface="+mn-ea"/>
                <a:cs typeface="+mn-cs"/>
              </a:rPr>
              <a:t>, RFCs) receive support for cross-cutting functions from dedicated coordinators in their area</a:t>
            </a:r>
          </a:p>
          <a:p>
            <a:pPr lvl="2">
              <a:spcBef>
                <a:spcPct val="25000"/>
              </a:spcBef>
              <a:buClr>
                <a:srgbClr val="000000"/>
              </a:buClr>
            </a:pPr>
            <a:r>
              <a:rPr lang="en-US" sz="1300" kern="1200" dirty="0">
                <a:latin typeface="Arial" charset="0"/>
                <a:ea typeface="+mn-ea"/>
                <a:cs typeface="+mn-cs"/>
              </a:rPr>
              <a:t>Observations network requires management above the CWA-level (e.g., COOP program, ensuring optimal coverage of </a:t>
            </a:r>
            <a:r>
              <a:rPr lang="en-US" sz="1300" kern="1200" dirty="0" err="1">
                <a:latin typeface="Arial" charset="0"/>
                <a:ea typeface="+mn-ea"/>
                <a:cs typeface="+mn-cs"/>
              </a:rPr>
              <a:t>ASOS</a:t>
            </a:r>
            <a:r>
              <a:rPr lang="en-US" sz="1300" kern="1200" dirty="0">
                <a:latin typeface="Arial" charset="0"/>
                <a:ea typeface="+mn-ea"/>
                <a:cs typeface="+mn-cs"/>
              </a:rPr>
              <a:t> sites)</a:t>
            </a:r>
          </a:p>
          <a:p>
            <a:pPr lvl="2">
              <a:spcBef>
                <a:spcPct val="25000"/>
              </a:spcBef>
              <a:buClr>
                <a:srgbClr val="000000"/>
              </a:buClr>
            </a:pPr>
            <a:r>
              <a:rPr lang="en-US" sz="1300" kern="1200" dirty="0">
                <a:latin typeface="Arial" charset="0"/>
                <a:ea typeface="+mn-ea"/>
                <a:cs typeface="+mn-cs"/>
              </a:rPr>
              <a:t>Research to Operations (R2O) and Operations to Research (O2R) projects could be coordinated above the CWA-level, involving local staff as appropriate</a:t>
            </a:r>
          </a:p>
          <a:p>
            <a:pPr lvl="2">
              <a:spcBef>
                <a:spcPct val="25000"/>
              </a:spcBef>
              <a:buClr>
                <a:srgbClr val="000000"/>
              </a:buClr>
            </a:pPr>
            <a:r>
              <a:rPr lang="en-US" sz="1300" kern="1200" dirty="0">
                <a:latin typeface="Arial" charset="0"/>
                <a:ea typeface="+mn-ea"/>
                <a:cs typeface="+mn-cs"/>
              </a:rPr>
              <a:t>Training could be coordinated above the CWA-level to ensure national training materials reflect local needs and all staff receive consistent training </a:t>
            </a:r>
          </a:p>
          <a:p>
            <a:pPr lvl="1">
              <a:spcBef>
                <a:spcPct val="25000"/>
              </a:spcBef>
              <a:buClr>
                <a:srgbClr val="000000"/>
              </a:buClr>
            </a:pPr>
            <a:r>
              <a:rPr lang="en-US" sz="1300" b="1" kern="1200" dirty="0">
                <a:latin typeface="Arial" charset="0"/>
                <a:ea typeface="+mn-ea"/>
                <a:cs typeface="+mn-cs"/>
              </a:rPr>
              <a:t>Presence is maintained in offices for functions that require consistent on-site support </a:t>
            </a:r>
          </a:p>
          <a:p>
            <a:pPr lvl="2">
              <a:spcBef>
                <a:spcPct val="25000"/>
              </a:spcBef>
              <a:buClr>
                <a:srgbClr val="000000"/>
              </a:buClr>
            </a:pPr>
            <a:r>
              <a:rPr lang="en-US" sz="1300" kern="1200" dirty="0">
                <a:latin typeface="Arial" charset="0"/>
                <a:ea typeface="+mn-ea"/>
                <a:cs typeface="+mn-cs"/>
              </a:rPr>
              <a:t>Some IT and electronics maintenance functions </a:t>
            </a:r>
          </a:p>
          <a:p>
            <a:pPr lvl="2">
              <a:spcBef>
                <a:spcPct val="25000"/>
              </a:spcBef>
              <a:buClr>
                <a:srgbClr val="000000"/>
              </a:buClr>
            </a:pPr>
            <a:r>
              <a:rPr lang="en-US" sz="1300" kern="1200" dirty="0">
                <a:latin typeface="Arial" charset="0"/>
                <a:ea typeface="+mn-ea"/>
                <a:cs typeface="+mn-cs"/>
              </a:rPr>
              <a:t>In-person training support</a:t>
            </a:r>
          </a:p>
          <a:p>
            <a:pPr lvl="2">
              <a:spcBef>
                <a:spcPct val="25000"/>
              </a:spcBef>
              <a:buClr>
                <a:srgbClr val="000000"/>
              </a:buClr>
            </a:pPr>
            <a:r>
              <a:rPr lang="en-US" sz="1300" kern="1200" dirty="0">
                <a:latin typeface="Arial" charset="0"/>
                <a:ea typeface="+mn-ea"/>
                <a:cs typeface="+mn-cs"/>
              </a:rPr>
              <a:t>Administrative functions in large offices</a:t>
            </a:r>
          </a:p>
          <a:p>
            <a:pPr lvl="1">
              <a:spcBef>
                <a:spcPct val="25000"/>
              </a:spcBef>
              <a:buClr>
                <a:srgbClr val="000000"/>
              </a:buClr>
            </a:pPr>
            <a:r>
              <a:rPr lang="en-US" sz="1300" b="1" kern="1200" dirty="0">
                <a:latin typeface="Arial" charset="0"/>
                <a:ea typeface="+mn-ea"/>
                <a:cs typeface="+mn-cs"/>
              </a:rPr>
              <a:t>Leadership span of control is brought down to 4-6 reports </a:t>
            </a:r>
          </a:p>
          <a:p>
            <a:pPr lvl="2">
              <a:spcBef>
                <a:spcPct val="25000"/>
              </a:spcBef>
              <a:buClr>
                <a:srgbClr val="000000"/>
              </a:buClr>
            </a:pPr>
            <a:r>
              <a:rPr lang="en-US" sz="1300" kern="1200" dirty="0">
                <a:latin typeface="Arial" charset="0"/>
                <a:ea typeface="+mn-ea"/>
                <a:cs typeface="+mn-cs"/>
              </a:rPr>
              <a:t>Additional supervisors would be identified for large offices</a:t>
            </a:r>
          </a:p>
        </p:txBody>
      </p:sp>
      <p:sp>
        <p:nvSpPr>
          <p:cNvPr id="77" name="Marvin Title Tracker Circle"/>
          <p:cNvSpPr/>
          <p:nvPr/>
        </p:nvSpPr>
        <p:spPr>
          <a:xfrm>
            <a:off x="1211901" y="328710"/>
            <a:ext cx="330200" cy="33018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93286" tIns="46643" rIns="93286" bIns="46643" rtlCol="0" anchor="ctr" anchorCtr="1"/>
          <a:lstStyle/>
          <a:p>
            <a:pPr algn="ctr" fontAlgn="base">
              <a:spcBef>
                <a:spcPct val="0"/>
              </a:spcBef>
              <a:spcAft>
                <a:spcPct val="0"/>
              </a:spcAft>
            </a:pPr>
            <a:r>
              <a:rPr lang="en-US" b="1" kern="1200" dirty="0">
                <a:solidFill>
                  <a:srgbClr val="000000"/>
                </a:solidFill>
              </a:rPr>
              <a:t>3-5</a:t>
            </a:r>
          </a:p>
        </p:txBody>
      </p:sp>
      <p:cxnSp>
        <p:nvCxnSpPr>
          <p:cNvPr id="34" name="AutoShape 249"/>
          <p:cNvCxnSpPr>
            <a:cxnSpLocks noChangeShapeType="1"/>
          </p:cNvCxnSpPr>
          <p:nvPr/>
        </p:nvCxnSpPr>
        <p:spPr bwMode="auto">
          <a:xfrm>
            <a:off x="1003101" y="1575425"/>
            <a:ext cx="2897958" cy="0"/>
          </a:xfrm>
          <a:prstGeom prst="straightConnector1">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AutoShape 250"/>
          <p:cNvSpPr>
            <a:spLocks noChangeArrowheads="1"/>
          </p:cNvSpPr>
          <p:nvPr/>
        </p:nvSpPr>
        <p:spPr bwMode="auto">
          <a:xfrm>
            <a:off x="1003103" y="1132171"/>
            <a:ext cx="2807983" cy="44935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5" anchor="b">
            <a:spAutoFit/>
          </a:bodyPr>
          <a:lstStyle/>
          <a:p>
            <a:pPr fontAlgn="base">
              <a:spcBef>
                <a:spcPct val="0"/>
              </a:spcBef>
              <a:spcAft>
                <a:spcPct val="0"/>
              </a:spcAft>
            </a:pPr>
            <a:r>
              <a:rPr lang="en-US" b="1" kern="1200" dirty="0">
                <a:solidFill>
                  <a:srgbClr val="002960"/>
                </a:solidFill>
                <a:latin typeface="Arial" charset="0"/>
                <a:ea typeface="+mn-ea"/>
                <a:cs typeface="+mn-cs"/>
              </a:rPr>
              <a:t>Future NWS field office functions and illustrative time allocation</a:t>
            </a:r>
          </a:p>
        </p:txBody>
      </p:sp>
      <p:sp>
        <p:nvSpPr>
          <p:cNvPr id="41"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OWA Strategic staffing team, June 2016</a:t>
            </a:r>
          </a:p>
        </p:txBody>
      </p:sp>
    </p:spTree>
    <p:extLst>
      <p:ext uri="{BB962C8B-B14F-4D97-AF65-F5344CB8AC3E}">
        <p14:creationId xmlns:p14="http://schemas.microsoft.com/office/powerpoint/2010/main" val="3080811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14345" name="think-cell Slide" r:id="rId5" imgW="530" imgH="528" progId="TCLayout.ActiveDocument.1">
                  <p:embed/>
                </p:oleObj>
              </mc:Choice>
              <mc:Fallback>
                <p:oleObj name="think-cell Slide" r:id="rId5" imgW="530" imgH="528" progId="TCLayout.ActiveDocument.1">
                  <p:embed/>
                  <p:pic>
                    <p:nvPicPr>
                      <p:cNvPr id="0" name=""/>
                      <p:cNvPicPr/>
                      <p:nvPr/>
                    </p:nvPicPr>
                    <p:blipFill>
                      <a:blip r:embed="rId6"/>
                      <a:stretch>
                        <a:fillRect/>
                      </a:stretch>
                    </p:blipFill>
                    <p:spPr>
                      <a:xfrm>
                        <a:off x="1590" y="1792"/>
                        <a:ext cx="1587" cy="1587"/>
                      </a:xfrm>
                      <a:prstGeom prst="rect">
                        <a:avLst/>
                      </a:prstGeom>
                    </p:spPr>
                  </p:pic>
                </p:oleObj>
              </mc:Fallback>
            </mc:AlternateContent>
          </a:graphicData>
        </a:graphic>
      </p:graphicFrame>
      <p:sp>
        <p:nvSpPr>
          <p:cNvPr id="2" name="Title 1"/>
          <p:cNvSpPr>
            <a:spLocks noGrp="1"/>
          </p:cNvSpPr>
          <p:nvPr>
            <p:ph type="title"/>
          </p:nvPr>
        </p:nvSpPr>
        <p:spPr>
          <a:xfrm>
            <a:off x="1224600" y="190949"/>
            <a:ext cx="7802750" cy="596653"/>
          </a:xfrm>
        </p:spPr>
        <p:txBody>
          <a:bodyPr/>
          <a:lstStyle/>
          <a:p>
            <a:pPr marL="360188"/>
            <a:r>
              <a:rPr lang="en-US" dirty="0" smtClean="0"/>
              <a:t>NWS can strategically align its workforce to meet partner needs and achieve a Weather-Ready Nation</a:t>
            </a:r>
            <a:endParaRPr lang="en-US" dirty="0"/>
          </a:p>
        </p:txBody>
      </p:sp>
      <p:grpSp>
        <p:nvGrpSpPr>
          <p:cNvPr id="28" name="Group 27"/>
          <p:cNvGrpSpPr/>
          <p:nvPr/>
        </p:nvGrpSpPr>
        <p:grpSpPr>
          <a:xfrm>
            <a:off x="5828596" y="1035781"/>
            <a:ext cx="3218412" cy="216114"/>
            <a:chOff x="5750658" y="1047160"/>
            <a:chExt cx="3218399" cy="216127"/>
          </a:xfrm>
        </p:grpSpPr>
        <p:sp>
          <p:nvSpPr>
            <p:cNvPr id="24" name="StickerRectangle"/>
            <p:cNvSpPr>
              <a:spLocks noChangeArrowheads="1"/>
            </p:cNvSpPr>
            <p:nvPr/>
          </p:nvSpPr>
          <p:spPr bwMode="auto">
            <a:xfrm>
              <a:off x="5750658" y="1047160"/>
              <a:ext cx="3218399" cy="21612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884" tIns="0" rIns="0" bIns="26884">
              <a:spAutoFit/>
            </a:bodyPr>
            <a:lstStyle/>
            <a:p>
              <a:pPr algn="r" defTabSz="913332" fontAlgn="base">
                <a:spcBef>
                  <a:spcPct val="0"/>
                </a:spcBef>
                <a:spcAft>
                  <a:spcPct val="0"/>
                </a:spcAft>
                <a:buClr>
                  <a:srgbClr val="000000"/>
                </a:buClr>
              </a:pPr>
              <a:r>
                <a:rPr lang="en-US" sz="1200" kern="1200" dirty="0">
                  <a:solidFill>
                    <a:srgbClr val="808080"/>
                  </a:solidFill>
                  <a:latin typeface="Arial" charset="0"/>
                  <a:ea typeface="+mn-ea"/>
                  <a:cs typeface="+mn-cs"/>
                </a:rPr>
                <a:t>ILLUSTRATIVE AND SUBJECT TO TESTING</a:t>
              </a:r>
            </a:p>
          </p:txBody>
        </p:sp>
        <p:cxnSp>
          <p:nvCxnSpPr>
            <p:cNvPr id="25" name="AutoShape 31"/>
            <p:cNvCxnSpPr>
              <a:cxnSpLocks noChangeShapeType="1"/>
              <a:stCxn id="24" idx="2"/>
              <a:endCxn id="24" idx="4"/>
            </p:cNvCxnSpPr>
            <p:nvPr/>
          </p:nvCxnSpPr>
          <p:spPr bwMode="auto">
            <a:xfrm>
              <a:off x="5750658" y="1047160"/>
              <a:ext cx="0" cy="21612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6" name="AutoShape 32"/>
            <p:cNvCxnSpPr>
              <a:cxnSpLocks noChangeShapeType="1"/>
              <a:stCxn id="24" idx="4"/>
              <a:endCxn id="24" idx="6"/>
            </p:cNvCxnSpPr>
            <p:nvPr/>
          </p:nvCxnSpPr>
          <p:spPr bwMode="auto">
            <a:xfrm>
              <a:off x="5750658" y="1263287"/>
              <a:ext cx="3218399"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18"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Illustrative output based on OWA strategic staffing exercise, June 2016</a:t>
            </a:r>
          </a:p>
        </p:txBody>
      </p:sp>
      <p:sp>
        <p:nvSpPr>
          <p:cNvPr id="389" name="Rectangle 388"/>
          <p:cNvSpPr/>
          <p:nvPr/>
        </p:nvSpPr>
        <p:spPr>
          <a:xfrm>
            <a:off x="2778220" y="1343481"/>
            <a:ext cx="6249130" cy="4541683"/>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kern="1200" dirty="0" err="1">
              <a:solidFill>
                <a:srgbClr val="000000"/>
              </a:solidFill>
            </a:endParaRPr>
          </a:p>
        </p:txBody>
      </p:sp>
      <p:cxnSp>
        <p:nvCxnSpPr>
          <p:cNvPr id="44" name="AutoShape 249"/>
          <p:cNvCxnSpPr>
            <a:cxnSpLocks noChangeShapeType="1"/>
          </p:cNvCxnSpPr>
          <p:nvPr/>
        </p:nvCxnSpPr>
        <p:spPr bwMode="auto">
          <a:xfrm>
            <a:off x="2817767" y="2284526"/>
            <a:ext cx="595362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AutoShape 250"/>
          <p:cNvSpPr>
            <a:spLocks noChangeArrowheads="1"/>
          </p:cNvSpPr>
          <p:nvPr/>
        </p:nvSpPr>
        <p:spPr bwMode="auto">
          <a:xfrm>
            <a:off x="2817768" y="1463972"/>
            <a:ext cx="5059609" cy="77250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655" anchor="b">
            <a:spAutoFit/>
          </a:bodyPr>
          <a:lstStyle/>
          <a:p>
            <a:pPr fontAlgn="base">
              <a:spcBef>
                <a:spcPct val="0"/>
              </a:spcBef>
              <a:spcAft>
                <a:spcPct val="0"/>
              </a:spcAft>
            </a:pPr>
            <a:r>
              <a:rPr lang="en-US" sz="1600" b="1" kern="1200" dirty="0">
                <a:solidFill>
                  <a:srgbClr val="002960"/>
                </a:solidFill>
                <a:latin typeface="Arial" charset="0"/>
                <a:ea typeface="+mn-ea"/>
                <a:cs typeface="+mn-cs"/>
              </a:rPr>
              <a:t>Example alignment of workforce to today’s workload</a:t>
            </a:r>
          </a:p>
          <a:p>
            <a:pPr fontAlgn="base">
              <a:spcBef>
                <a:spcPct val="0"/>
              </a:spcBef>
              <a:spcAft>
                <a:spcPct val="0"/>
              </a:spcAft>
            </a:pPr>
            <a:r>
              <a:rPr lang="en-US" sz="1600" kern="1200" dirty="0">
                <a:solidFill>
                  <a:srgbClr val="808080"/>
                </a:solidFill>
                <a:latin typeface="Arial" charset="0"/>
                <a:ea typeface="+mn-ea"/>
                <a:cs typeface="+mn-cs"/>
              </a:rPr>
              <a:t>Office size range by location</a:t>
            </a:r>
            <a:r>
              <a:rPr lang="en-US" sz="1600" kern="1200" baseline="30000" dirty="0">
                <a:solidFill>
                  <a:srgbClr val="808080"/>
                </a:solidFill>
                <a:latin typeface="Arial" charset="0"/>
                <a:ea typeface="+mn-ea"/>
                <a:cs typeface="+mn-cs"/>
              </a:rPr>
              <a:t>1</a:t>
            </a:r>
            <a:endParaRPr lang="en-US" sz="1600" kern="1200" dirty="0">
              <a:solidFill>
                <a:srgbClr val="808080"/>
              </a:solidFill>
              <a:latin typeface="Arial" charset="0"/>
              <a:ea typeface="+mn-ea"/>
              <a:cs typeface="+mn-cs"/>
            </a:endParaRPr>
          </a:p>
        </p:txBody>
      </p:sp>
      <p:sp>
        <p:nvSpPr>
          <p:cNvPr id="428" name="Oval 427"/>
          <p:cNvSpPr/>
          <p:nvPr/>
        </p:nvSpPr>
        <p:spPr>
          <a:xfrm flipH="1">
            <a:off x="8462148" y="1428716"/>
            <a:ext cx="51575" cy="51894"/>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429" name="Legend1"/>
          <p:cNvSpPr>
            <a:spLocks noChangeArrowheads="1"/>
          </p:cNvSpPr>
          <p:nvPr/>
        </p:nvSpPr>
        <p:spPr bwMode="auto">
          <a:xfrm>
            <a:off x="8586555" y="1397085"/>
            <a:ext cx="243714"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&lt;10</a:t>
            </a:r>
          </a:p>
        </p:txBody>
      </p:sp>
      <p:sp>
        <p:nvSpPr>
          <p:cNvPr id="430" name="Oval 429"/>
          <p:cNvSpPr/>
          <p:nvPr/>
        </p:nvSpPr>
        <p:spPr>
          <a:xfrm flipH="1">
            <a:off x="8410572" y="1965895"/>
            <a:ext cx="154725" cy="155683"/>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431" name="Legend1"/>
          <p:cNvSpPr>
            <a:spLocks noChangeArrowheads="1"/>
          </p:cNvSpPr>
          <p:nvPr/>
        </p:nvSpPr>
        <p:spPr bwMode="auto">
          <a:xfrm>
            <a:off x="8586555" y="1983448"/>
            <a:ext cx="243714"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30+</a:t>
            </a:r>
          </a:p>
        </p:txBody>
      </p:sp>
      <p:sp>
        <p:nvSpPr>
          <p:cNvPr id="432" name="Oval 431"/>
          <p:cNvSpPr/>
          <p:nvPr/>
        </p:nvSpPr>
        <p:spPr>
          <a:xfrm flipH="1">
            <a:off x="8427765" y="1776498"/>
            <a:ext cx="120342" cy="121088"/>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433" name="Legend1"/>
          <p:cNvSpPr>
            <a:spLocks noChangeArrowheads="1"/>
          </p:cNvSpPr>
          <p:nvPr/>
        </p:nvSpPr>
        <p:spPr bwMode="auto">
          <a:xfrm>
            <a:off x="8586556" y="1776292"/>
            <a:ext cx="368024"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20-29</a:t>
            </a:r>
          </a:p>
        </p:txBody>
      </p:sp>
      <p:sp>
        <p:nvSpPr>
          <p:cNvPr id="434" name="Oval 433"/>
          <p:cNvSpPr/>
          <p:nvPr/>
        </p:nvSpPr>
        <p:spPr>
          <a:xfrm flipH="1">
            <a:off x="8444954" y="1615725"/>
            <a:ext cx="85958" cy="86491"/>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435" name="Legend1"/>
          <p:cNvSpPr>
            <a:spLocks noChangeArrowheads="1"/>
          </p:cNvSpPr>
          <p:nvPr/>
        </p:nvSpPr>
        <p:spPr bwMode="auto">
          <a:xfrm>
            <a:off x="8586556" y="1586690"/>
            <a:ext cx="368024"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332" fontAlgn="base">
              <a:spcBef>
                <a:spcPct val="0"/>
              </a:spcBef>
              <a:spcAft>
                <a:spcPct val="0"/>
              </a:spcAft>
              <a:buClr>
                <a:srgbClr val="000000"/>
              </a:buClr>
            </a:pPr>
            <a:r>
              <a:rPr lang="en-US" sz="1100" kern="1200" dirty="0">
                <a:latin typeface="Arial" charset="0"/>
                <a:ea typeface="+mn-ea"/>
                <a:cs typeface="+mn-cs"/>
              </a:rPr>
              <a:t>10-19</a:t>
            </a:r>
          </a:p>
        </p:txBody>
      </p:sp>
      <p:sp>
        <p:nvSpPr>
          <p:cNvPr id="388" name="TextBox 387"/>
          <p:cNvSpPr txBox="1"/>
          <p:nvPr/>
        </p:nvSpPr>
        <p:spPr>
          <a:xfrm>
            <a:off x="120897" y="1343483"/>
            <a:ext cx="2587410" cy="4541682"/>
          </a:xfrm>
          <a:prstGeom prst="rect">
            <a:avLst/>
          </a:prstGeom>
          <a:solidFill>
            <a:schemeClr val="bg1"/>
          </a:solidFill>
          <a:ln w="9525">
            <a:solidFill>
              <a:schemeClr val="accent4"/>
            </a:solidFill>
            <a:miter lim="800000"/>
            <a:headEnd/>
            <a:tailEnd/>
          </a:ln>
          <a:effectLst>
            <a:outerShdw blurRad="50800" dist="38100" dir="2700000" algn="tl" rotWithShape="0">
              <a:prstClr val="black">
                <a:alpha val="40000"/>
              </a:prstClr>
            </a:outerShdw>
          </a:effectLst>
        </p:spPr>
        <p:txBody>
          <a:bodyPr vert="horz" wrap="square" lIns="111943" tIns="111943" rIns="111943" bIns="111943" numCol="1" anchor="t" anchorCtr="0" compatLnSpc="1">
            <a:prstTxWarp prst="textNoShape">
              <a:avLst/>
            </a:prstTxWarp>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619" lvl="1" indent="0" fontAlgn="base">
              <a:spcBef>
                <a:spcPct val="20000"/>
              </a:spcBef>
              <a:spcAft>
                <a:spcPct val="0"/>
              </a:spcAft>
              <a:buClr>
                <a:srgbClr val="000000"/>
              </a:buClr>
              <a:buNone/>
            </a:pPr>
            <a:r>
              <a:rPr lang="en-US" sz="1600" b="1" kern="1200" dirty="0">
                <a:ea typeface="+mn-ea"/>
                <a:cs typeface="+mn-cs"/>
              </a:rPr>
              <a:t>All core and deep partners receive increased support through:</a:t>
            </a:r>
            <a:endParaRPr lang="en-US" sz="1600" kern="1200" dirty="0">
              <a:ea typeface="+mn-ea"/>
              <a:cs typeface="+mn-cs"/>
            </a:endParaRPr>
          </a:p>
          <a:p>
            <a:pPr lvl="1" fontAlgn="base">
              <a:spcBef>
                <a:spcPct val="20000"/>
              </a:spcBef>
              <a:spcAft>
                <a:spcPct val="0"/>
              </a:spcAft>
              <a:buClr>
                <a:srgbClr val="000000"/>
              </a:buClr>
            </a:pPr>
            <a:r>
              <a:rPr lang="en-US" sz="1600" b="1" kern="1200" dirty="0" err="1">
                <a:ea typeface="+mn-ea"/>
                <a:cs typeface="+mn-cs"/>
              </a:rPr>
              <a:t>IDSS</a:t>
            </a:r>
            <a:r>
              <a:rPr lang="en-US" sz="1600" b="1" kern="1200" dirty="0">
                <a:ea typeface="+mn-ea"/>
                <a:cs typeface="+mn-cs"/>
              </a:rPr>
              <a:t> from local experts </a:t>
            </a:r>
            <a:r>
              <a:rPr lang="en-US" sz="1600" kern="1200" dirty="0">
                <a:ea typeface="+mn-ea"/>
                <a:cs typeface="+mn-cs"/>
              </a:rPr>
              <a:t>when and where needed</a:t>
            </a:r>
          </a:p>
          <a:p>
            <a:pPr lvl="1" fontAlgn="base">
              <a:spcBef>
                <a:spcPct val="20000"/>
              </a:spcBef>
              <a:spcAft>
                <a:spcPct val="0"/>
              </a:spcAft>
              <a:buClr>
                <a:srgbClr val="000000"/>
              </a:buClr>
            </a:pPr>
            <a:r>
              <a:rPr lang="en-US" sz="1600" b="1" kern="1200" dirty="0">
                <a:ea typeface="+mn-ea"/>
                <a:cs typeface="+mn-cs"/>
              </a:rPr>
              <a:t>Focused, experienced warning experts </a:t>
            </a:r>
            <a:r>
              <a:rPr lang="en-US" sz="1600" kern="1200" dirty="0">
                <a:ea typeface="+mn-ea"/>
                <a:cs typeface="+mn-cs"/>
              </a:rPr>
              <a:t>in their area </a:t>
            </a:r>
          </a:p>
          <a:p>
            <a:pPr lvl="1" fontAlgn="base">
              <a:spcBef>
                <a:spcPct val="20000"/>
              </a:spcBef>
              <a:spcAft>
                <a:spcPct val="0"/>
              </a:spcAft>
              <a:buClr>
                <a:srgbClr val="000000"/>
              </a:buClr>
            </a:pPr>
            <a:r>
              <a:rPr lang="en-US" sz="1600" b="1" kern="1200" dirty="0">
                <a:ea typeface="+mn-ea"/>
                <a:cs typeface="+mn-cs"/>
              </a:rPr>
              <a:t>High quality forecasts </a:t>
            </a:r>
            <a:r>
              <a:rPr lang="en-US" sz="1600" kern="1200" dirty="0">
                <a:ea typeface="+mn-ea"/>
                <a:cs typeface="+mn-cs"/>
              </a:rPr>
              <a:t>informed by expertise at all offices, including </a:t>
            </a:r>
            <a:r>
              <a:rPr lang="en-US" sz="1600" kern="1200" dirty="0" err="1">
                <a:ea typeface="+mn-ea"/>
                <a:cs typeface="+mn-cs"/>
              </a:rPr>
              <a:t>NCEP</a:t>
            </a:r>
            <a:r>
              <a:rPr lang="en-US" sz="1600" kern="1200" dirty="0">
                <a:ea typeface="+mn-ea"/>
                <a:cs typeface="+mn-cs"/>
              </a:rPr>
              <a:t> and </a:t>
            </a:r>
            <a:r>
              <a:rPr lang="en-US" sz="1600" kern="1200" dirty="0" err="1">
                <a:ea typeface="+mn-ea"/>
                <a:cs typeface="+mn-cs"/>
              </a:rPr>
              <a:t>NWC</a:t>
            </a:r>
            <a:r>
              <a:rPr lang="en-US" sz="1600" kern="1200" dirty="0">
                <a:ea typeface="+mn-ea"/>
                <a:cs typeface="+mn-cs"/>
              </a:rPr>
              <a:t>, based on a common operating picture</a:t>
            </a:r>
          </a:p>
        </p:txBody>
      </p:sp>
      <p:sp>
        <p:nvSpPr>
          <p:cNvPr id="29" name="Legend1"/>
          <p:cNvSpPr>
            <a:spLocks noChangeArrowheads="1"/>
          </p:cNvSpPr>
          <p:nvPr/>
        </p:nvSpPr>
        <p:spPr bwMode="auto">
          <a:xfrm>
            <a:off x="7651991" y="1487502"/>
            <a:ext cx="336946"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76" fontAlgn="base">
              <a:spcBef>
                <a:spcPct val="0"/>
              </a:spcBef>
              <a:spcAft>
                <a:spcPct val="0"/>
              </a:spcAft>
              <a:buClr>
                <a:srgbClr val="000000"/>
              </a:buClr>
            </a:pPr>
            <a:r>
              <a:rPr lang="en-US" sz="1100" kern="1200">
                <a:ea typeface="+mn-ea"/>
                <a:cs typeface="+mn-cs"/>
              </a:rPr>
              <a:t>IDSS</a:t>
            </a:r>
            <a:endParaRPr lang="en-US" sz="1100" kern="1200" dirty="0">
              <a:ea typeface="+mn-ea"/>
              <a:cs typeface="+mn-cs"/>
            </a:endParaRPr>
          </a:p>
        </p:txBody>
      </p:sp>
      <p:sp>
        <p:nvSpPr>
          <p:cNvPr id="30" name="LegendRectangle1"/>
          <p:cNvSpPr>
            <a:spLocks noChangeArrowheads="1"/>
          </p:cNvSpPr>
          <p:nvPr/>
        </p:nvSpPr>
        <p:spPr bwMode="auto">
          <a:xfrm>
            <a:off x="7392816" y="1498840"/>
            <a:ext cx="168463" cy="163595"/>
          </a:xfrm>
          <a:prstGeom prst="rect">
            <a:avLst/>
          </a:prstGeom>
          <a:solidFill>
            <a:srgbClr val="9467BD"/>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86" tIns="46643" rIns="93286" bIns="46643" anchor="ctr"/>
          <a:lstStyle/>
          <a:p>
            <a:pPr fontAlgn="base">
              <a:spcBef>
                <a:spcPct val="0"/>
              </a:spcBef>
              <a:spcAft>
                <a:spcPct val="0"/>
              </a:spcAft>
            </a:pPr>
            <a:endParaRPr lang="en-US" sz="1100" kern="1200" dirty="0">
              <a:ea typeface="+mn-ea"/>
              <a:cs typeface="+mn-cs"/>
            </a:endParaRPr>
          </a:p>
        </p:txBody>
      </p:sp>
      <p:sp>
        <p:nvSpPr>
          <p:cNvPr id="31" name="Legend2"/>
          <p:cNvSpPr>
            <a:spLocks noChangeArrowheads="1"/>
          </p:cNvSpPr>
          <p:nvPr/>
        </p:nvSpPr>
        <p:spPr bwMode="auto">
          <a:xfrm>
            <a:off x="7651992" y="1685111"/>
            <a:ext cx="608465"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76" fontAlgn="base">
              <a:spcBef>
                <a:spcPct val="0"/>
              </a:spcBef>
              <a:spcAft>
                <a:spcPct val="0"/>
              </a:spcAft>
              <a:buClr>
                <a:srgbClr val="000000"/>
              </a:buClr>
            </a:pPr>
            <a:r>
              <a:rPr lang="en-US" sz="1100" kern="1200" dirty="0">
                <a:ea typeface="+mn-ea"/>
                <a:cs typeface="+mn-cs"/>
              </a:rPr>
              <a:t>Warnings</a:t>
            </a:r>
          </a:p>
        </p:txBody>
      </p:sp>
      <p:sp>
        <p:nvSpPr>
          <p:cNvPr id="32" name="LegendRectangle2"/>
          <p:cNvSpPr>
            <a:spLocks noChangeArrowheads="1"/>
          </p:cNvSpPr>
          <p:nvPr/>
        </p:nvSpPr>
        <p:spPr bwMode="auto">
          <a:xfrm>
            <a:off x="7392816" y="1895678"/>
            <a:ext cx="168463" cy="163595"/>
          </a:xfrm>
          <a:prstGeom prst="rect">
            <a:avLst/>
          </a:prstGeom>
          <a:solidFill>
            <a:srgbClr val="1F77B4"/>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86" tIns="46643" rIns="93286" bIns="46643" anchor="ctr"/>
          <a:lstStyle/>
          <a:p>
            <a:pPr fontAlgn="base">
              <a:spcBef>
                <a:spcPct val="0"/>
              </a:spcBef>
              <a:spcAft>
                <a:spcPct val="0"/>
              </a:spcAft>
            </a:pPr>
            <a:endParaRPr lang="en-US" sz="1100" kern="1200" dirty="0">
              <a:ea typeface="+mn-ea"/>
              <a:cs typeface="+mn-cs"/>
            </a:endParaRPr>
          </a:p>
        </p:txBody>
      </p:sp>
      <p:sp>
        <p:nvSpPr>
          <p:cNvPr id="33" name="Legend3"/>
          <p:cNvSpPr>
            <a:spLocks noChangeArrowheads="1"/>
          </p:cNvSpPr>
          <p:nvPr/>
        </p:nvSpPr>
        <p:spPr bwMode="auto">
          <a:xfrm>
            <a:off x="7651991" y="1884340"/>
            <a:ext cx="557761" cy="1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76" fontAlgn="base">
              <a:spcBef>
                <a:spcPct val="0"/>
              </a:spcBef>
              <a:spcAft>
                <a:spcPct val="0"/>
              </a:spcAft>
              <a:buClr>
                <a:srgbClr val="000000"/>
              </a:buClr>
            </a:pPr>
            <a:r>
              <a:rPr lang="en-US" sz="1100" kern="1200" dirty="0">
                <a:ea typeface="+mn-ea"/>
                <a:cs typeface="+mn-cs"/>
              </a:rPr>
              <a:t>Support</a:t>
            </a:r>
            <a:r>
              <a:rPr lang="en-US" sz="1100" kern="1200" baseline="30000" dirty="0">
                <a:ea typeface="+mn-ea"/>
                <a:cs typeface="+mn-cs"/>
              </a:rPr>
              <a:t>2</a:t>
            </a:r>
            <a:endParaRPr lang="en-US" sz="1100" kern="1200" dirty="0">
              <a:ea typeface="+mn-ea"/>
              <a:cs typeface="+mn-cs"/>
            </a:endParaRPr>
          </a:p>
        </p:txBody>
      </p:sp>
      <p:sp>
        <p:nvSpPr>
          <p:cNvPr id="34" name="LegendRectangle3"/>
          <p:cNvSpPr>
            <a:spLocks noChangeArrowheads="1"/>
          </p:cNvSpPr>
          <p:nvPr/>
        </p:nvSpPr>
        <p:spPr bwMode="auto">
          <a:xfrm>
            <a:off x="7392816" y="1696449"/>
            <a:ext cx="168463" cy="163595"/>
          </a:xfrm>
          <a:prstGeom prst="rect">
            <a:avLst/>
          </a:prstGeom>
          <a:solidFill>
            <a:srgbClr val="D62728"/>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86" tIns="46643" rIns="93286" bIns="46643" anchor="ctr"/>
          <a:lstStyle/>
          <a:p>
            <a:pPr fontAlgn="base">
              <a:spcBef>
                <a:spcPct val="0"/>
              </a:spcBef>
              <a:spcAft>
                <a:spcPct val="0"/>
              </a:spcAft>
            </a:pPr>
            <a:endParaRPr lang="en-US" sz="1100" kern="1200" dirty="0">
              <a:ea typeface="+mn-ea"/>
              <a:cs typeface="+mn-cs"/>
            </a:endParaRPr>
          </a:p>
        </p:txBody>
      </p:sp>
      <p:pic>
        <p:nvPicPr>
          <p:cNvPr id="5" name="Picture 4"/>
          <p:cNvPicPr>
            <a:picLocks noChangeAspect="1"/>
          </p:cNvPicPr>
          <p:nvPr/>
        </p:nvPicPr>
        <p:blipFill>
          <a:blip r:embed="rId7"/>
          <a:stretch>
            <a:fillRect/>
          </a:stretch>
        </p:blipFill>
        <p:spPr>
          <a:xfrm>
            <a:off x="3581404" y="2311030"/>
            <a:ext cx="5135320" cy="3379775"/>
          </a:xfrm>
          <a:prstGeom prst="rect">
            <a:avLst/>
          </a:prstGeom>
        </p:spPr>
      </p:pic>
      <p:pic>
        <p:nvPicPr>
          <p:cNvPr id="6" name="Picture 5"/>
          <p:cNvPicPr>
            <a:picLocks noChangeAspect="1"/>
          </p:cNvPicPr>
          <p:nvPr/>
        </p:nvPicPr>
        <p:blipFill>
          <a:blip r:embed="rId8"/>
          <a:stretch>
            <a:fillRect/>
          </a:stretch>
        </p:blipFill>
        <p:spPr>
          <a:xfrm>
            <a:off x="2847076" y="4410532"/>
            <a:ext cx="1687845" cy="1368173"/>
          </a:xfrm>
          <a:prstGeom prst="rect">
            <a:avLst/>
          </a:prstGeom>
          <a:ln>
            <a:solidFill>
              <a:schemeClr val="tx1"/>
            </a:solidFill>
          </a:ln>
        </p:spPr>
      </p:pic>
      <p:pic>
        <p:nvPicPr>
          <p:cNvPr id="7" name="Picture 6"/>
          <p:cNvPicPr>
            <a:picLocks noChangeAspect="1"/>
          </p:cNvPicPr>
          <p:nvPr/>
        </p:nvPicPr>
        <p:blipFill rotWithShape="1">
          <a:blip r:embed="rId9"/>
          <a:srcRect l="13289"/>
          <a:stretch/>
        </p:blipFill>
        <p:spPr>
          <a:xfrm>
            <a:off x="4714903" y="5438069"/>
            <a:ext cx="663941" cy="340637"/>
          </a:xfrm>
          <a:prstGeom prst="rect">
            <a:avLst/>
          </a:prstGeom>
          <a:ln>
            <a:solidFill>
              <a:schemeClr val="tx1"/>
            </a:solidFill>
          </a:ln>
        </p:spPr>
      </p:pic>
      <p:sp>
        <p:nvSpPr>
          <p:cNvPr id="3" name="Title Tracker Circle"/>
          <p:cNvSpPr/>
          <p:nvPr/>
        </p:nvSpPr>
        <p:spPr>
          <a:xfrm>
            <a:off x="1211642" y="177991"/>
            <a:ext cx="321376" cy="321357"/>
          </a:xfrm>
          <a:prstGeom prst="ellipse">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spcBef>
                <a:spcPct val="0"/>
              </a:spcBef>
              <a:spcAft>
                <a:spcPct val="0"/>
              </a:spcAft>
            </a:pPr>
            <a:r>
              <a:rPr lang="en-US" b="1" kern="1200" dirty="0">
                <a:solidFill>
                  <a:srgbClr val="000000"/>
                </a:solidFill>
              </a:rPr>
              <a:t>3-5</a:t>
            </a:r>
            <a:endParaRPr lang="en-US" sz="1800" b="1" kern="1200" dirty="0">
              <a:solidFill>
                <a:srgbClr val="000000"/>
              </a:solidFill>
            </a:endParaRPr>
          </a:p>
        </p:txBody>
      </p:sp>
      <p:pic>
        <p:nvPicPr>
          <p:cNvPr id="35" name="Picture 34"/>
          <p:cNvPicPr>
            <a:picLocks noChangeAspect="1"/>
          </p:cNvPicPr>
          <p:nvPr/>
        </p:nvPicPr>
        <p:blipFill>
          <a:blip r:embed="rId10"/>
          <a:stretch>
            <a:fillRect/>
          </a:stretch>
        </p:blipFill>
        <p:spPr>
          <a:xfrm>
            <a:off x="5378843" y="5433505"/>
            <a:ext cx="454782" cy="345200"/>
          </a:xfrm>
          <a:prstGeom prst="rect">
            <a:avLst/>
          </a:prstGeom>
          <a:ln>
            <a:solidFill>
              <a:schemeClr val="tx1"/>
            </a:solidFill>
          </a:ln>
        </p:spPr>
      </p:pic>
      <p:pic>
        <p:nvPicPr>
          <p:cNvPr id="36" name="Picture 35"/>
          <p:cNvPicPr>
            <a:picLocks noChangeAspect="1"/>
          </p:cNvPicPr>
          <p:nvPr/>
        </p:nvPicPr>
        <p:blipFill rotWithShape="1">
          <a:blip r:embed="rId9"/>
          <a:srcRect l="43509" t="25486" r="33474" b="24605"/>
          <a:stretch/>
        </p:blipFill>
        <p:spPr>
          <a:xfrm>
            <a:off x="5489315" y="5547303"/>
            <a:ext cx="176239" cy="170006"/>
          </a:xfrm>
          <a:prstGeom prst="rect">
            <a:avLst/>
          </a:prstGeom>
          <a:ln>
            <a:noFill/>
          </a:ln>
        </p:spPr>
      </p:pic>
      <p:grpSp>
        <p:nvGrpSpPr>
          <p:cNvPr id="38" name="Group 37"/>
          <p:cNvGrpSpPr/>
          <p:nvPr/>
        </p:nvGrpSpPr>
        <p:grpSpPr>
          <a:xfrm>
            <a:off x="3683410" y="2382177"/>
            <a:ext cx="4919288" cy="2788023"/>
            <a:chOff x="1408217" y="2077080"/>
            <a:chExt cx="5811148" cy="3293682"/>
          </a:xfrm>
        </p:grpSpPr>
        <p:sp>
          <p:nvSpPr>
            <p:cNvPr id="39" name="Freeform 38"/>
            <p:cNvSpPr/>
            <p:nvPr/>
          </p:nvSpPr>
          <p:spPr>
            <a:xfrm>
              <a:off x="1726116" y="3630814"/>
              <a:ext cx="720950" cy="771153"/>
            </a:xfrm>
            <a:custGeom>
              <a:avLst/>
              <a:gdLst>
                <a:gd name="connsiteX0" fmla="*/ 906780 w 967740"/>
                <a:gd name="connsiteY0" fmla="*/ 876300 h 1028700"/>
                <a:gd name="connsiteX1" fmla="*/ 502920 w 967740"/>
                <a:gd name="connsiteY1" fmla="*/ 1028700 h 1028700"/>
                <a:gd name="connsiteX2" fmla="*/ 0 w 967740"/>
                <a:gd name="connsiteY2" fmla="*/ 381000 h 1028700"/>
                <a:gd name="connsiteX3" fmla="*/ 381000 w 967740"/>
                <a:gd name="connsiteY3" fmla="*/ 0 h 1028700"/>
                <a:gd name="connsiteX4" fmla="*/ 967740 w 967740"/>
                <a:gd name="connsiteY4" fmla="*/ 533400 h 1028700"/>
                <a:gd name="connsiteX5" fmla="*/ 906780 w 967740"/>
                <a:gd name="connsiteY5" fmla="*/ 8763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740" h="1028700">
                  <a:moveTo>
                    <a:pt x="906780" y="876300"/>
                  </a:moveTo>
                  <a:lnTo>
                    <a:pt x="502920" y="1028700"/>
                  </a:lnTo>
                  <a:lnTo>
                    <a:pt x="0" y="381000"/>
                  </a:lnTo>
                  <a:lnTo>
                    <a:pt x="381000" y="0"/>
                  </a:lnTo>
                  <a:lnTo>
                    <a:pt x="967740" y="533400"/>
                  </a:lnTo>
                  <a:lnTo>
                    <a:pt x="906780" y="876300"/>
                  </a:lnTo>
                  <a:close/>
                </a:path>
              </a:pathLst>
            </a:custGeom>
            <a:noFill/>
            <a:ln w="952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kern="1200" dirty="0" err="1">
                <a:solidFill>
                  <a:srgbClr val="000000"/>
                </a:solidFill>
              </a:endParaRPr>
            </a:p>
          </p:txBody>
        </p:sp>
        <p:sp>
          <p:nvSpPr>
            <p:cNvPr id="40" name="Freeform 39"/>
            <p:cNvSpPr/>
            <p:nvPr/>
          </p:nvSpPr>
          <p:spPr>
            <a:xfrm>
              <a:off x="1408217" y="2082794"/>
              <a:ext cx="783395" cy="514103"/>
            </a:xfrm>
            <a:custGeom>
              <a:avLst/>
              <a:gdLst>
                <a:gd name="connsiteX0" fmla="*/ 160020 w 1051560"/>
                <a:gd name="connsiteY0" fmla="*/ 586740 h 685800"/>
                <a:gd name="connsiteX1" fmla="*/ 0 w 1051560"/>
                <a:gd name="connsiteY1" fmla="*/ 121920 h 685800"/>
                <a:gd name="connsiteX2" fmla="*/ 190500 w 1051560"/>
                <a:gd name="connsiteY2" fmla="*/ 160020 h 685800"/>
                <a:gd name="connsiteX3" fmla="*/ 228600 w 1051560"/>
                <a:gd name="connsiteY3" fmla="*/ 15240 h 685800"/>
                <a:gd name="connsiteX4" fmla="*/ 1051560 w 1051560"/>
                <a:gd name="connsiteY4" fmla="*/ 0 h 685800"/>
                <a:gd name="connsiteX5" fmla="*/ 1043940 w 1051560"/>
                <a:gd name="connsiteY5" fmla="*/ 68580 h 685800"/>
                <a:gd name="connsiteX6" fmla="*/ 1043940 w 1051560"/>
                <a:gd name="connsiteY6" fmla="*/ 586740 h 685800"/>
                <a:gd name="connsiteX7" fmla="*/ 518160 w 1051560"/>
                <a:gd name="connsiteY7" fmla="*/ 685800 h 685800"/>
                <a:gd name="connsiteX8" fmla="*/ 160020 w 1051560"/>
                <a:gd name="connsiteY8" fmla="*/ 58674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 h="685800">
                  <a:moveTo>
                    <a:pt x="160020" y="586740"/>
                  </a:moveTo>
                  <a:lnTo>
                    <a:pt x="0" y="121920"/>
                  </a:lnTo>
                  <a:lnTo>
                    <a:pt x="190500" y="160020"/>
                  </a:lnTo>
                  <a:lnTo>
                    <a:pt x="228600" y="15240"/>
                  </a:lnTo>
                  <a:lnTo>
                    <a:pt x="1051560" y="0"/>
                  </a:lnTo>
                  <a:lnTo>
                    <a:pt x="1043940" y="68580"/>
                  </a:lnTo>
                  <a:lnTo>
                    <a:pt x="1043940" y="586740"/>
                  </a:lnTo>
                  <a:lnTo>
                    <a:pt x="518160" y="685800"/>
                  </a:lnTo>
                  <a:lnTo>
                    <a:pt x="160020" y="586740"/>
                  </a:lnTo>
                  <a:close/>
                </a:path>
              </a:pathLst>
            </a:custGeom>
            <a:noFill/>
            <a:ln w="952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kern="1200" dirty="0" err="1">
                <a:solidFill>
                  <a:srgbClr val="000000"/>
                </a:solidFill>
              </a:endParaRPr>
            </a:p>
          </p:txBody>
        </p:sp>
        <p:sp>
          <p:nvSpPr>
            <p:cNvPr id="41" name="Freeform 40"/>
            <p:cNvSpPr/>
            <p:nvPr/>
          </p:nvSpPr>
          <p:spPr>
            <a:xfrm>
              <a:off x="2182149" y="2077080"/>
              <a:ext cx="1309441" cy="670236"/>
            </a:xfrm>
            <a:custGeom>
              <a:avLst/>
              <a:gdLst>
                <a:gd name="connsiteX0" fmla="*/ 0 w 1757680"/>
                <a:gd name="connsiteY0" fmla="*/ 0 h 894080"/>
                <a:gd name="connsiteX1" fmla="*/ 1737360 w 1757680"/>
                <a:gd name="connsiteY1" fmla="*/ 20320 h 894080"/>
                <a:gd name="connsiteX2" fmla="*/ 1757680 w 1757680"/>
                <a:gd name="connsiteY2" fmla="*/ 802640 h 894080"/>
                <a:gd name="connsiteX3" fmla="*/ 853440 w 1757680"/>
                <a:gd name="connsiteY3" fmla="*/ 863600 h 894080"/>
                <a:gd name="connsiteX4" fmla="*/ 609600 w 1757680"/>
                <a:gd name="connsiteY4" fmla="*/ 873760 h 894080"/>
                <a:gd name="connsiteX5" fmla="*/ 558800 w 1757680"/>
                <a:gd name="connsiteY5" fmla="*/ 894080 h 894080"/>
                <a:gd name="connsiteX6" fmla="*/ 111760 w 1757680"/>
                <a:gd name="connsiteY6" fmla="*/ 101600 h 894080"/>
                <a:gd name="connsiteX7" fmla="*/ 0 w 1757680"/>
                <a:gd name="connsiteY7" fmla="*/ 91440 h 894080"/>
                <a:gd name="connsiteX8" fmla="*/ 0 w 1757680"/>
                <a:gd name="connsiteY8" fmla="*/ 0 h 8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680" h="894080">
                  <a:moveTo>
                    <a:pt x="0" y="0"/>
                  </a:moveTo>
                  <a:lnTo>
                    <a:pt x="1737360" y="20320"/>
                  </a:lnTo>
                  <a:lnTo>
                    <a:pt x="1757680" y="802640"/>
                  </a:lnTo>
                  <a:lnTo>
                    <a:pt x="853440" y="863600"/>
                  </a:lnTo>
                  <a:lnTo>
                    <a:pt x="609600" y="873760"/>
                  </a:lnTo>
                  <a:lnTo>
                    <a:pt x="558800" y="894080"/>
                  </a:lnTo>
                  <a:lnTo>
                    <a:pt x="111760" y="101600"/>
                  </a:lnTo>
                  <a:lnTo>
                    <a:pt x="0" y="91440"/>
                  </a:lnTo>
                  <a:lnTo>
                    <a:pt x="0" y="0"/>
                  </a:lnTo>
                  <a:close/>
                </a:path>
              </a:pathLst>
            </a:custGeom>
            <a:noFill/>
            <a:ln w="952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kern="1200" dirty="0" err="1">
                <a:solidFill>
                  <a:srgbClr val="000000"/>
                </a:solidFill>
              </a:endParaRPr>
            </a:p>
          </p:txBody>
        </p:sp>
        <p:cxnSp>
          <p:nvCxnSpPr>
            <p:cNvPr id="42" name="Straight Connector 41"/>
            <p:cNvCxnSpPr>
              <a:stCxn id="39" idx="2"/>
            </p:cNvCxnSpPr>
            <p:nvPr/>
          </p:nvCxnSpPr>
          <p:spPr>
            <a:xfrm flipH="1" flipV="1">
              <a:off x="1438893" y="3298245"/>
              <a:ext cx="287222" cy="61818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410108" y="3120518"/>
              <a:ext cx="28785" cy="18583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9" idx="3"/>
            </p:cNvCxnSpPr>
            <p:nvPr/>
          </p:nvCxnSpPr>
          <p:spPr>
            <a:xfrm flipH="1" flipV="1">
              <a:off x="1904496" y="3499169"/>
              <a:ext cx="105458" cy="13164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904342" y="3120518"/>
              <a:ext cx="154" cy="37598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438893" y="3116835"/>
              <a:ext cx="1363917" cy="1039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41" idx="3"/>
            </p:cNvCxnSpPr>
            <p:nvPr/>
          </p:nvCxnSpPr>
          <p:spPr>
            <a:xfrm flipV="1">
              <a:off x="2805542" y="2724469"/>
              <a:ext cx="12405" cy="51949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41" idx="1"/>
            </p:cNvCxnSpPr>
            <p:nvPr/>
          </p:nvCxnSpPr>
          <p:spPr>
            <a:xfrm flipH="1" flipV="1">
              <a:off x="3476452" y="2092314"/>
              <a:ext cx="914958" cy="1934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448190" y="3770651"/>
              <a:ext cx="57563" cy="27084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41" idx="2"/>
            </p:cNvCxnSpPr>
            <p:nvPr/>
          </p:nvCxnSpPr>
          <p:spPr>
            <a:xfrm flipV="1">
              <a:off x="3482508" y="2678772"/>
              <a:ext cx="9083" cy="28485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3683538" y="3349616"/>
              <a:ext cx="657297" cy="3472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6060073" y="3959893"/>
              <a:ext cx="306519" cy="22560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6533083" y="3020872"/>
              <a:ext cx="5153" cy="17944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487050" y="2952624"/>
              <a:ext cx="702405" cy="2081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2802809" y="3243965"/>
              <a:ext cx="874353" cy="722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05753" y="3764238"/>
              <a:ext cx="1933388" cy="122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581444" y="4018015"/>
              <a:ext cx="237649" cy="35676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824828" y="4180989"/>
              <a:ext cx="218845" cy="19118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836051" y="3036474"/>
              <a:ext cx="295963" cy="2582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3677186" y="3251186"/>
              <a:ext cx="9685" cy="50301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479266" y="2961110"/>
              <a:ext cx="3241" cy="28372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4452256" y="3825681"/>
              <a:ext cx="435352" cy="545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4340836" y="3298245"/>
              <a:ext cx="408739" cy="811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4194023" y="2096970"/>
              <a:ext cx="49755" cy="90092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208709" y="2884551"/>
              <a:ext cx="538988" cy="2355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47697" y="2893716"/>
              <a:ext cx="93239" cy="13868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4747697" y="2260200"/>
              <a:ext cx="121372" cy="16481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4385219" y="2124784"/>
              <a:ext cx="482021" cy="15045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4749575" y="2425012"/>
              <a:ext cx="376036" cy="21846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125612" y="2648308"/>
              <a:ext cx="9002" cy="49832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4733180" y="3319231"/>
              <a:ext cx="227188" cy="45895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741726" y="3041310"/>
              <a:ext cx="137457" cy="26194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5137854" y="3134360"/>
              <a:ext cx="501991"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6594293" y="3003850"/>
              <a:ext cx="183427" cy="1286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6529864" y="2703012"/>
              <a:ext cx="30024" cy="30833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508651" y="2678772"/>
              <a:ext cx="285307" cy="4266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6793957" y="2339845"/>
              <a:ext cx="135828" cy="36025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947708" y="2335770"/>
              <a:ext cx="135828"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083537" y="2335770"/>
              <a:ext cx="135828" cy="36433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6814526" y="2700103"/>
              <a:ext cx="401630" cy="29372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949272" y="3687192"/>
              <a:ext cx="140570" cy="13892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4953070" y="3814869"/>
              <a:ext cx="791525" cy="1154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5466278" y="3816546"/>
              <a:ext cx="230333" cy="17957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96612" y="3820623"/>
              <a:ext cx="645358" cy="1098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5734098" y="2700103"/>
              <a:ext cx="774552" cy="40334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flipV="1">
              <a:off x="6314680" y="3114453"/>
              <a:ext cx="74205" cy="6653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831480" y="3116833"/>
              <a:ext cx="489512" cy="1039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flipV="1">
              <a:off x="5821799" y="3404153"/>
              <a:ext cx="508037" cy="1340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5821799" y="3107526"/>
              <a:ext cx="3026" cy="27681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5635480" y="3384748"/>
              <a:ext cx="186319" cy="22351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5612189" y="3701549"/>
              <a:ext cx="64437" cy="9305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5106278" y="3492376"/>
              <a:ext cx="318957" cy="16838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317910" y="3299200"/>
              <a:ext cx="36660" cy="5218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5403536" y="3134361"/>
              <a:ext cx="3241" cy="35801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5608942" y="3607336"/>
              <a:ext cx="87670" cy="9384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6861872" y="3095828"/>
              <a:ext cx="27851" cy="7572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6779090" y="3080277"/>
              <a:ext cx="96706" cy="2317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6793394" y="2995380"/>
              <a:ext cx="29183" cy="7739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6545196" y="3175708"/>
              <a:ext cx="316676" cy="7547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6416407" y="3298245"/>
              <a:ext cx="104356" cy="14734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6320728" y="3417557"/>
              <a:ext cx="107858" cy="40856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379496" y="3180987"/>
              <a:ext cx="158739" cy="8052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5705094" y="5133720"/>
              <a:ext cx="269057" cy="22496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987550" y="5024692"/>
              <a:ext cx="136987" cy="5182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456840" y="4657548"/>
              <a:ext cx="133032" cy="7909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117783" y="5082447"/>
              <a:ext cx="104975" cy="2391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597612" y="3760291"/>
              <a:ext cx="3438" cy="8451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flipV="1">
              <a:off x="5004897" y="2399678"/>
              <a:ext cx="368554" cy="5999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4819366" y="2395603"/>
              <a:ext cx="185532" cy="6511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5520036" y="2648307"/>
              <a:ext cx="153952" cy="47221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5382455" y="2460049"/>
              <a:ext cx="145768" cy="18788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flipV="1">
              <a:off x="3920251" y="4864293"/>
              <a:ext cx="67300" cy="15446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726428" y="4538356"/>
              <a:ext cx="247723" cy="58466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802809" y="4459604"/>
              <a:ext cx="273484"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414027" y="4306296"/>
              <a:ext cx="388782" cy="15330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flipV="1">
              <a:off x="2490347" y="3120518"/>
              <a:ext cx="9175" cy="65013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3001734" y="3253612"/>
              <a:ext cx="10199" cy="119607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417680" y="2517936"/>
              <a:ext cx="90584" cy="60928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2184328" y="2534241"/>
              <a:ext cx="69199" cy="8840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2191564" y="2786361"/>
              <a:ext cx="2732" cy="33653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195640" y="2613247"/>
              <a:ext cx="48796" cy="17311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750836" y="4636831"/>
              <a:ext cx="172498" cy="22746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644390" y="4636830"/>
              <a:ext cx="103493"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3597611" y="4636830"/>
              <a:ext cx="46779" cy="9328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4213771" y="4654072"/>
              <a:ext cx="291875" cy="44421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513196" y="4649524"/>
              <a:ext cx="503403" cy="8652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010850" y="4571955"/>
              <a:ext cx="40219" cy="16469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5562023" y="4626316"/>
              <a:ext cx="136258" cy="74444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4889790" y="4016390"/>
              <a:ext cx="691655" cy="775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5732186" y="4378247"/>
              <a:ext cx="99294" cy="15491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5435088" y="4538356"/>
              <a:ext cx="297099"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5666990" y="4716746"/>
              <a:ext cx="114843" cy="43001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flipV="1">
              <a:off x="3601611" y="3824483"/>
              <a:ext cx="296805" cy="136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3901770" y="3829022"/>
              <a:ext cx="4386" cy="24215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447583" y="3519766"/>
              <a:ext cx="6561" cy="65854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917780" y="4065085"/>
              <a:ext cx="195901" cy="9149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113681" y="4160811"/>
              <a:ext cx="334178" cy="2017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454145" y="4189035"/>
              <a:ext cx="43664" cy="992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4486264" y="4198956"/>
              <a:ext cx="11546" cy="4899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435088" y="4543555"/>
              <a:ext cx="16853" cy="11399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flipV="1">
              <a:off x="5340179" y="4016390"/>
              <a:ext cx="63356" cy="33822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5403536" y="4361001"/>
              <a:ext cx="0" cy="13424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5403536" y="4495241"/>
              <a:ext cx="31552" cy="4831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404378" y="4538356"/>
              <a:ext cx="48593" cy="11919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268564" y="4408223"/>
              <a:ext cx="131943" cy="13013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3973978" y="4164085"/>
              <a:ext cx="128324" cy="37946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3809881" y="4549076"/>
              <a:ext cx="160824" cy="13613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4497810" y="4477934"/>
              <a:ext cx="57615" cy="16621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4469410" y="4247950"/>
              <a:ext cx="28398" cy="9658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4469410" y="4334372"/>
              <a:ext cx="86015" cy="14356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747697" y="4325710"/>
              <a:ext cx="57105" cy="16561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771449" y="4255839"/>
              <a:ext cx="33353" cy="6987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4494154" y="4255839"/>
              <a:ext cx="277297"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4747696" y="4496697"/>
              <a:ext cx="174835" cy="33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941849" y="4578687"/>
              <a:ext cx="68237" cy="15795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4924995" y="4496148"/>
              <a:ext cx="16853" cy="8253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4788047" y="4024146"/>
              <a:ext cx="100644" cy="15249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4779760" y="4176644"/>
              <a:ext cx="4554" cy="9399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4867239" y="3837696"/>
              <a:ext cx="21454" cy="4858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4887608" y="3901779"/>
              <a:ext cx="37386" cy="122368"/>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869069" y="3894910"/>
              <a:ext cx="55927" cy="5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4928795" y="3824483"/>
              <a:ext cx="26261" cy="6739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5055801" y="4027139"/>
              <a:ext cx="47014" cy="55129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flipV="1">
              <a:off x="5286653" y="4642136"/>
              <a:ext cx="154913" cy="15412"/>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5062041" y="4589410"/>
              <a:ext cx="233548" cy="5272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4352906" y="3340075"/>
              <a:ext cx="90879" cy="17734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6329836" y="3837696"/>
              <a:ext cx="13873" cy="142191"/>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5438738" y="4644151"/>
              <a:ext cx="116472" cy="9165"/>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3602415" y="3760291"/>
              <a:ext cx="4370" cy="593526"/>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3089179" y="4374782"/>
              <a:ext cx="513235" cy="4152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flipV="1">
              <a:off x="3070740" y="4401967"/>
              <a:ext cx="3614" cy="31829"/>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5919394" y="4034249"/>
              <a:ext cx="149735" cy="14067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5585974" y="4016390"/>
              <a:ext cx="358932" cy="775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flipV="1">
              <a:off x="6538236" y="3175708"/>
              <a:ext cx="174286" cy="3773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6323754" y="3392159"/>
              <a:ext cx="74205" cy="149173"/>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sp>
        <p:nvSpPr>
          <p:cNvPr id="179" name="5. Source"/>
          <p:cNvSpPr>
            <a:spLocks noChangeArrowheads="1"/>
          </p:cNvSpPr>
          <p:nvPr/>
        </p:nvSpPr>
        <p:spPr bwMode="auto">
          <a:xfrm>
            <a:off x="179805" y="6015936"/>
            <a:ext cx="6261493"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1 There are offices of all sizes within these ranges, and offices could include embedded / “satellite” staff</a:t>
            </a:r>
          </a:p>
          <a:p>
            <a:pPr marL="621844" indent="-621844" defTabSz="913332" fontAlgn="base">
              <a:spcBef>
                <a:spcPct val="0"/>
              </a:spcBef>
              <a:spcAft>
                <a:spcPct val="0"/>
              </a:spcAft>
              <a:tabLst>
                <a:tab pos="621844" algn="l"/>
              </a:tabLst>
            </a:pPr>
            <a:r>
              <a:rPr lang="en-US" sz="1000" kern="1200" dirty="0">
                <a:latin typeface="Arial" charset="0"/>
                <a:ea typeface="+mn-ea"/>
                <a:cs typeface="+mn-cs"/>
              </a:rPr>
              <a:t>2 Includes staff for supporting observations, science &amp; training, and leadership &amp; administration</a:t>
            </a:r>
          </a:p>
        </p:txBody>
      </p:sp>
      <p:sp>
        <p:nvSpPr>
          <p:cNvPr id="180" name="StickerRectangle"/>
          <p:cNvSpPr>
            <a:spLocks noChangeArrowheads="1"/>
          </p:cNvSpPr>
          <p:nvPr/>
        </p:nvSpPr>
        <p:spPr bwMode="auto">
          <a:xfrm rot="1211731">
            <a:off x="2634342" y="3493815"/>
            <a:ext cx="6554177" cy="34172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27" tIns="0" rIns="0" bIns="27427">
            <a:spAutoFit/>
          </a:bodyPr>
          <a:lstStyle/>
          <a:p>
            <a:pPr algn="r" defTabSz="913332" fontAlgn="base">
              <a:spcBef>
                <a:spcPct val="0"/>
              </a:spcBef>
              <a:spcAft>
                <a:spcPct val="0"/>
              </a:spcAft>
              <a:buClr>
                <a:srgbClr val="000000"/>
              </a:buClr>
            </a:pPr>
            <a:r>
              <a:rPr lang="en-US" sz="2000" kern="1200" spc="3061" dirty="0">
                <a:solidFill>
                  <a:srgbClr val="808080">
                    <a:lumMod val="40000"/>
                    <a:lumOff val="60000"/>
                  </a:srgbClr>
                </a:solidFill>
                <a:latin typeface="Arial" charset="0"/>
                <a:ea typeface="+mn-ea"/>
                <a:cs typeface="+mn-cs"/>
              </a:rPr>
              <a:t>ILLUSTRATIVE</a:t>
            </a:r>
          </a:p>
        </p:txBody>
      </p:sp>
    </p:spTree>
    <p:extLst>
      <p:ext uri="{BB962C8B-B14F-4D97-AF65-F5344CB8AC3E}">
        <p14:creationId xmlns:p14="http://schemas.microsoft.com/office/powerpoint/2010/main" val="1297043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3835428048"/>
              </p:ex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15376" name="think-cell Slide" r:id="rId16" imgW="530" imgH="528" progId="TCLayout.ActiveDocument.1">
                  <p:embed/>
                </p:oleObj>
              </mc:Choice>
              <mc:Fallback>
                <p:oleObj name="think-cell Slide" r:id="rId16" imgW="530" imgH="528" progId="TCLayout.ActiveDocument.1">
                  <p:embed/>
                  <p:pic>
                    <p:nvPicPr>
                      <p:cNvPr id="0" name=""/>
                      <p:cNvPicPr/>
                      <p:nvPr/>
                    </p:nvPicPr>
                    <p:blipFill>
                      <a:blip r:embed="rId17"/>
                      <a:stretch>
                        <a:fillRect/>
                      </a:stretch>
                    </p:blipFill>
                    <p:spPr>
                      <a:xfrm>
                        <a:off x="1590" y="1792"/>
                        <a:ext cx="1587" cy="1587"/>
                      </a:xfrm>
                      <a:prstGeom prst="rect">
                        <a:avLst/>
                      </a:prstGeom>
                    </p:spPr>
                  </p:pic>
                </p:oleObj>
              </mc:Fallback>
            </mc:AlternateContent>
          </a:graphicData>
        </a:graphic>
      </p:graphicFrame>
      <p:sp>
        <p:nvSpPr>
          <p:cNvPr id="15" name="Rectangle 14" hidden="1"/>
          <p:cNvSpPr/>
          <p:nvPr>
            <p:custDataLst>
              <p:tags r:id="rId3"/>
            </p:custDataLst>
          </p:nvPr>
        </p:nvSpPr>
        <p:spPr bwMode="auto">
          <a:xfrm>
            <a:off x="2" y="204"/>
            <a:ext cx="158750" cy="15874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kern="1200" dirty="0" err="1">
              <a:solidFill>
                <a:srgbClr val="000000"/>
              </a:solidFill>
              <a:sym typeface="Arial" panose="020B0604020202020204" pitchFamily="34" charset="0"/>
            </a:endParaRPr>
          </a:p>
        </p:txBody>
      </p:sp>
      <p:sp>
        <p:nvSpPr>
          <p:cNvPr id="21" name="TextBox 20"/>
          <p:cNvSpPr txBox="1"/>
          <p:nvPr/>
        </p:nvSpPr>
        <p:spPr>
          <a:xfrm>
            <a:off x="159209" y="1136850"/>
            <a:ext cx="4129695" cy="4703328"/>
          </a:xfrm>
          <a:prstGeom prst="rect">
            <a:avLst/>
          </a:prstGeom>
          <a:noFill/>
          <a:ln w="9525">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09" tIns="109709" rIns="109709" bIns="109709"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a:p>
            <a:pPr lvl="1">
              <a:buClr>
                <a:srgbClr val="000000"/>
              </a:buClr>
            </a:pPr>
            <a:endParaRPr lang="en-US" sz="1100" kern="1200" dirty="0">
              <a:latin typeface="Arial" charset="0"/>
              <a:ea typeface="+mn-ea"/>
              <a:cs typeface="+mn-cs"/>
            </a:endParaRPr>
          </a:p>
        </p:txBody>
      </p:sp>
      <p:sp>
        <p:nvSpPr>
          <p:cNvPr id="2" name="Title 1"/>
          <p:cNvSpPr>
            <a:spLocks noGrp="1"/>
          </p:cNvSpPr>
          <p:nvPr>
            <p:ph type="title"/>
          </p:nvPr>
        </p:nvSpPr>
        <p:spPr>
          <a:xfrm>
            <a:off x="1224602" y="41784"/>
            <a:ext cx="7744457" cy="894980"/>
          </a:xfrm>
        </p:spPr>
        <p:txBody>
          <a:bodyPr/>
          <a:lstStyle/>
          <a:p>
            <a:r>
              <a:rPr lang="en-US" dirty="0" smtClean="0"/>
              <a:t>Initial estimates of IDSS demand – 2X today’s resources for IDSS – suggest an “unlock” of NWS staff time is needed to support this operating model</a:t>
            </a:r>
            <a:endParaRPr lang="en-US" dirty="0"/>
          </a:p>
        </p:txBody>
      </p:sp>
      <p:sp>
        <p:nvSpPr>
          <p:cNvPr id="9" name="DirArrow 9"/>
          <p:cNvSpPr>
            <a:spLocks noChangeArrowheads="1"/>
          </p:cNvSpPr>
          <p:nvPr>
            <p:custDataLst>
              <p:tags r:id="rId4"/>
            </p:custDataLst>
          </p:nvPr>
        </p:nvSpPr>
        <p:spPr bwMode="auto">
          <a:xfrm rot="5400000">
            <a:off x="2994874" y="3432693"/>
            <a:ext cx="3090490" cy="343408"/>
          </a:xfrm>
          <a:prstGeom prst="triangle">
            <a:avLst>
              <a:gd name="adj" fmla="val 50000"/>
            </a:avLst>
          </a:prstGeom>
          <a:solidFill>
            <a:schemeClr val="accent4"/>
          </a:solidFill>
          <a:ln w="9525">
            <a:solidFill>
              <a:schemeClr val="accent4"/>
            </a:solidFill>
            <a:miter lim="800000"/>
            <a:headEnd/>
            <a:tailEnd/>
          </a:ln>
          <a:effectLst/>
          <a:extLst/>
        </p:spPr>
        <p:txBody>
          <a:bodyPr wrap="none" lIns="93286" tIns="46643" rIns="93286" bIns="46643" anchor="ctr"/>
          <a:lstStyle/>
          <a:p>
            <a:pPr fontAlgn="base">
              <a:spcBef>
                <a:spcPct val="0"/>
              </a:spcBef>
              <a:spcAft>
                <a:spcPct val="0"/>
              </a:spcAft>
            </a:pPr>
            <a:endParaRPr lang="en-US" sz="1600" kern="1200">
              <a:latin typeface="Arial" charset="0"/>
              <a:ea typeface="+mn-ea"/>
              <a:cs typeface="+mn-cs"/>
            </a:endParaRPr>
          </a:p>
        </p:txBody>
      </p:sp>
      <p:sp>
        <p:nvSpPr>
          <p:cNvPr id="11" name="TextBox 10"/>
          <p:cNvSpPr txBox="1"/>
          <p:nvPr/>
        </p:nvSpPr>
        <p:spPr>
          <a:xfrm>
            <a:off x="4795838" y="1136851"/>
            <a:ext cx="3874029" cy="4703328"/>
          </a:xfrm>
          <a:prstGeom prst="rect">
            <a:avLst/>
          </a:prstGeom>
          <a:noFill/>
          <a:ln w="9525">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09" tIns="109709" rIns="109709" bIns="109709"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lvl="1">
              <a:buClr>
                <a:srgbClr val="000000"/>
              </a:buClr>
            </a:pPr>
            <a:endParaRPr lang="en-US" sz="1400" kern="1200" dirty="0">
              <a:latin typeface="Arial" charset="0"/>
              <a:ea typeface="+mn-ea"/>
              <a:cs typeface="+mn-cs"/>
            </a:endParaRPr>
          </a:p>
          <a:p>
            <a:pPr lvl="1">
              <a:buClr>
                <a:srgbClr val="000000"/>
              </a:buClr>
            </a:pPr>
            <a:endParaRPr lang="en-US" sz="1400" kern="1200" dirty="0">
              <a:latin typeface="Arial" charset="0"/>
              <a:ea typeface="+mn-ea"/>
              <a:cs typeface="+mn-cs"/>
            </a:endParaRPr>
          </a:p>
          <a:p>
            <a:pPr lvl="1">
              <a:buClr>
                <a:srgbClr val="000000"/>
              </a:buClr>
            </a:pPr>
            <a:endParaRPr lang="en-US" sz="1400" kern="1200" dirty="0">
              <a:latin typeface="Arial" charset="0"/>
              <a:ea typeface="+mn-ea"/>
              <a:cs typeface="+mn-cs"/>
            </a:endParaRPr>
          </a:p>
          <a:p>
            <a:pPr lvl="1">
              <a:buClr>
                <a:srgbClr val="000000"/>
              </a:buClr>
            </a:pPr>
            <a:endParaRPr lang="en-US" sz="1400" kern="1200" dirty="0">
              <a:latin typeface="Arial" charset="0"/>
              <a:ea typeface="+mn-ea"/>
              <a:cs typeface="+mn-cs"/>
            </a:endParaRPr>
          </a:p>
          <a:p>
            <a:pPr lvl="1">
              <a:buClr>
                <a:srgbClr val="000000"/>
              </a:buClr>
            </a:pPr>
            <a:endParaRPr lang="en-US" sz="1400" kern="1200" dirty="0">
              <a:latin typeface="Arial" charset="0"/>
              <a:ea typeface="+mn-ea"/>
              <a:cs typeface="+mn-cs"/>
            </a:endParaRPr>
          </a:p>
          <a:p>
            <a:pPr lvl="1">
              <a:buClr>
                <a:srgbClr val="000000"/>
              </a:buClr>
            </a:pPr>
            <a:endParaRPr lang="en-US" sz="1400" kern="1200" dirty="0">
              <a:latin typeface="Arial" charset="0"/>
              <a:ea typeface="+mn-ea"/>
              <a:cs typeface="+mn-cs"/>
            </a:endParaRPr>
          </a:p>
          <a:p>
            <a:pPr lvl="1">
              <a:buClr>
                <a:srgbClr val="000000"/>
              </a:buClr>
            </a:pPr>
            <a:endParaRPr lang="en-US" sz="1400" kern="1200" dirty="0">
              <a:latin typeface="Arial" charset="0"/>
              <a:ea typeface="+mn-ea"/>
              <a:cs typeface="+mn-cs"/>
            </a:endParaRPr>
          </a:p>
          <a:p>
            <a:pPr lvl="1">
              <a:buClr>
                <a:srgbClr val="000000"/>
              </a:buClr>
            </a:pPr>
            <a:endParaRPr lang="en-US" sz="1400" kern="1200" dirty="0">
              <a:latin typeface="Arial" charset="0"/>
              <a:ea typeface="+mn-ea"/>
              <a:cs typeface="+mn-cs"/>
            </a:endParaRPr>
          </a:p>
          <a:p>
            <a:pPr lvl="1">
              <a:buClr>
                <a:srgbClr val="000000"/>
              </a:buClr>
            </a:pPr>
            <a:endParaRPr lang="en-US" sz="1400" kern="1200" dirty="0">
              <a:latin typeface="Arial" charset="0"/>
              <a:ea typeface="+mn-ea"/>
              <a:cs typeface="+mn-cs"/>
            </a:endParaRPr>
          </a:p>
          <a:p>
            <a:pPr marL="1653" lvl="1" indent="0">
              <a:buClr>
                <a:srgbClr val="000000"/>
              </a:buClr>
              <a:buNone/>
            </a:pPr>
            <a:endParaRPr lang="en-US" sz="1400" kern="1200" dirty="0">
              <a:latin typeface="Arial" charset="0"/>
              <a:ea typeface="+mn-ea"/>
              <a:cs typeface="+mn-cs"/>
            </a:endParaRPr>
          </a:p>
          <a:p>
            <a:pPr lvl="1">
              <a:buClr>
                <a:srgbClr val="000000"/>
              </a:buClr>
            </a:pPr>
            <a:r>
              <a:rPr lang="en-US" sz="1400" kern="1200" dirty="0">
                <a:latin typeface="Arial" charset="0"/>
                <a:ea typeface="+mn-ea"/>
                <a:cs typeface="+mn-cs"/>
              </a:rPr>
              <a:t>Based on </a:t>
            </a:r>
            <a:r>
              <a:rPr lang="en-US" sz="1400" kern="1200" dirty="0" err="1">
                <a:latin typeface="Arial" charset="0"/>
                <a:ea typeface="+mn-ea"/>
                <a:cs typeface="+mn-cs"/>
              </a:rPr>
              <a:t>IDSS</a:t>
            </a:r>
            <a:r>
              <a:rPr lang="en-US" sz="1400" kern="1200" dirty="0">
                <a:latin typeface="Arial" charset="0"/>
                <a:ea typeface="+mn-ea"/>
                <a:cs typeface="+mn-cs"/>
              </a:rPr>
              <a:t> segmentations, future </a:t>
            </a:r>
            <a:r>
              <a:rPr lang="en-US" sz="1400" kern="1200" dirty="0" err="1">
                <a:latin typeface="Arial" charset="0"/>
                <a:ea typeface="+mn-ea"/>
                <a:cs typeface="+mn-cs"/>
              </a:rPr>
              <a:t>IDSS</a:t>
            </a:r>
            <a:r>
              <a:rPr lang="en-US" sz="1400" kern="1200" dirty="0">
                <a:latin typeface="Arial" charset="0"/>
                <a:ea typeface="+mn-ea"/>
                <a:cs typeface="+mn-cs"/>
              </a:rPr>
              <a:t> demand could require 900-1,400 staff members worth of time (FTEs), as well as 100-200 FTEs for </a:t>
            </a:r>
            <a:r>
              <a:rPr lang="en-US" sz="1400" kern="1200" dirty="0" err="1">
                <a:latin typeface="Arial" charset="0"/>
                <a:ea typeface="+mn-ea"/>
                <a:cs typeface="+mn-cs"/>
              </a:rPr>
              <a:t>IDSS</a:t>
            </a:r>
            <a:r>
              <a:rPr lang="en-US" sz="1400" kern="1200" dirty="0">
                <a:latin typeface="Arial" charset="0"/>
                <a:ea typeface="+mn-ea"/>
                <a:cs typeface="+mn-cs"/>
              </a:rPr>
              <a:t> and support functions at other field offices (e.g., </a:t>
            </a:r>
            <a:r>
              <a:rPr lang="en-US" sz="1400" kern="1200" dirty="0" err="1">
                <a:latin typeface="Arial" charset="0"/>
                <a:ea typeface="+mn-ea"/>
                <a:cs typeface="+mn-cs"/>
              </a:rPr>
              <a:t>NCEP</a:t>
            </a:r>
            <a:r>
              <a:rPr lang="en-US" sz="1400" kern="1200" dirty="0">
                <a:latin typeface="Arial" charset="0"/>
                <a:ea typeface="+mn-ea"/>
                <a:cs typeface="+mn-cs"/>
              </a:rPr>
              <a:t>, </a:t>
            </a:r>
            <a:r>
              <a:rPr lang="en-US" sz="1400" kern="1200" dirty="0" err="1">
                <a:latin typeface="Arial" charset="0"/>
                <a:ea typeface="+mn-ea"/>
                <a:cs typeface="+mn-cs"/>
              </a:rPr>
              <a:t>NWC</a:t>
            </a:r>
            <a:r>
              <a:rPr lang="en-US" sz="1400" kern="1200" dirty="0">
                <a:latin typeface="Arial" charset="0"/>
                <a:ea typeface="+mn-ea"/>
                <a:cs typeface="+mn-cs"/>
              </a:rPr>
              <a:t>, RFCs, </a:t>
            </a:r>
            <a:r>
              <a:rPr lang="en-US" sz="1400" kern="1200" dirty="0" err="1">
                <a:latin typeface="Arial" charset="0"/>
                <a:ea typeface="+mn-ea"/>
                <a:cs typeface="+mn-cs"/>
              </a:rPr>
              <a:t>RHQs</a:t>
            </a:r>
            <a:r>
              <a:rPr lang="en-US" sz="1400" kern="1200" dirty="0">
                <a:latin typeface="Arial" charset="0"/>
                <a:ea typeface="+mn-ea"/>
                <a:cs typeface="+mn-cs"/>
              </a:rPr>
              <a:t>, </a:t>
            </a:r>
            <a:r>
              <a:rPr lang="en-US" sz="1400" kern="1200" dirty="0" err="1">
                <a:latin typeface="Arial" charset="0"/>
                <a:ea typeface="+mn-ea"/>
                <a:cs typeface="+mn-cs"/>
              </a:rPr>
              <a:t>ROCs</a:t>
            </a:r>
            <a:r>
              <a:rPr lang="en-US" sz="1400" kern="1200" dirty="0">
                <a:latin typeface="Arial" charset="0"/>
                <a:ea typeface="+mn-ea"/>
                <a:cs typeface="+mn-cs"/>
              </a:rPr>
              <a:t>)</a:t>
            </a:r>
          </a:p>
          <a:p>
            <a:pPr marL="1653" lvl="1" indent="0">
              <a:buClr>
                <a:srgbClr val="000000"/>
              </a:buClr>
              <a:buNone/>
            </a:pPr>
            <a:endParaRPr lang="en-US" sz="1400" kern="1200" dirty="0">
              <a:latin typeface="Arial" charset="0"/>
              <a:ea typeface="+mn-ea"/>
              <a:cs typeface="+mn-cs"/>
            </a:endParaRPr>
          </a:p>
          <a:p>
            <a:pPr lvl="1">
              <a:buClr>
                <a:srgbClr val="000000"/>
              </a:buClr>
            </a:pPr>
            <a:r>
              <a:rPr lang="en-US" sz="1400" kern="1200" dirty="0">
                <a:latin typeface="Arial" charset="0"/>
                <a:ea typeface="+mn-ea"/>
                <a:cs typeface="+mn-cs"/>
              </a:rPr>
              <a:t>Currently, </a:t>
            </a:r>
            <a:r>
              <a:rPr lang="en-US" sz="1400" kern="1200" dirty="0" err="1">
                <a:latin typeface="Arial" charset="0"/>
                <a:ea typeface="+mn-ea"/>
                <a:cs typeface="+mn-cs"/>
              </a:rPr>
              <a:t>IDSS</a:t>
            </a:r>
            <a:r>
              <a:rPr lang="en-US" sz="1400" kern="1200" dirty="0">
                <a:latin typeface="Arial" charset="0"/>
                <a:ea typeface="+mn-ea"/>
                <a:cs typeface="+mn-cs"/>
              </a:rPr>
              <a:t> is being delivered by some dedicated staff, and a portion of other staff time, estimated to total ~400-600 FTEs</a:t>
            </a:r>
            <a:r>
              <a:rPr lang="en-US" sz="1400" kern="1200" baseline="30000" dirty="0">
                <a:latin typeface="Arial" charset="0"/>
                <a:ea typeface="+mn-ea"/>
                <a:cs typeface="+mn-cs"/>
              </a:rPr>
              <a:t>1</a:t>
            </a:r>
            <a:r>
              <a:rPr lang="en-US" sz="1400" kern="1200" dirty="0">
                <a:latin typeface="Arial" charset="0"/>
                <a:ea typeface="+mn-ea"/>
                <a:cs typeface="+mn-cs"/>
              </a:rPr>
              <a:t> </a:t>
            </a:r>
          </a:p>
        </p:txBody>
      </p:sp>
      <p:sp>
        <p:nvSpPr>
          <p:cNvPr id="12" name="TextBox 11"/>
          <p:cNvSpPr txBox="1"/>
          <p:nvPr/>
        </p:nvSpPr>
        <p:spPr>
          <a:xfrm>
            <a:off x="4795838" y="1136852"/>
            <a:ext cx="3874029" cy="441405"/>
          </a:xfrm>
          <a:prstGeom prst="rect">
            <a:avLst/>
          </a:prstGeom>
          <a:solidFill>
            <a:schemeClr val="accent4"/>
          </a:solidFill>
          <a:ln w="9525">
            <a:noFill/>
            <a:miter lim="800000"/>
            <a:headEnd/>
            <a:tailEnd/>
          </a:ln>
          <a:effectLst/>
        </p:spPr>
        <p:txBody>
          <a:bodyPr vert="horz" wrap="square" lIns="109709" tIns="109709" rIns="109709" bIns="109709"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400" b="1" kern="1200" dirty="0">
                <a:solidFill>
                  <a:srgbClr val="FFFFFF"/>
                </a:solidFill>
                <a:latin typeface="Arial" charset="0"/>
                <a:ea typeface="+mn-ea"/>
                <a:cs typeface="+mn-cs"/>
              </a:rPr>
              <a:t>…which requires a resource “unlock”</a:t>
            </a:r>
          </a:p>
        </p:txBody>
      </p:sp>
      <p:sp>
        <p:nvSpPr>
          <p:cNvPr id="22" name="TextBox 21"/>
          <p:cNvSpPr txBox="1"/>
          <p:nvPr/>
        </p:nvSpPr>
        <p:spPr>
          <a:xfrm>
            <a:off x="159209" y="1136852"/>
            <a:ext cx="4129695" cy="441405"/>
          </a:xfrm>
          <a:prstGeom prst="rect">
            <a:avLst/>
          </a:prstGeom>
          <a:solidFill>
            <a:schemeClr val="accent3"/>
          </a:solidFill>
          <a:ln w="9525">
            <a:noFill/>
            <a:miter lim="800000"/>
            <a:headEnd/>
            <a:tailEnd/>
          </a:ln>
          <a:effectLst/>
        </p:spPr>
        <p:txBody>
          <a:bodyPr vert="horz" wrap="square" lIns="109709" tIns="109709" rIns="109709" bIns="109709"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400" b="1" kern="1200" dirty="0">
                <a:solidFill>
                  <a:srgbClr val="FFFFFF"/>
                </a:solidFill>
                <a:latin typeface="Arial" charset="0"/>
                <a:ea typeface="+mn-ea"/>
                <a:cs typeface="+mn-cs"/>
              </a:rPr>
              <a:t>NWS has estimated demand for </a:t>
            </a:r>
            <a:r>
              <a:rPr lang="en-US" sz="1400" b="1" kern="1200" dirty="0" err="1">
                <a:solidFill>
                  <a:srgbClr val="FFFFFF"/>
                </a:solidFill>
                <a:latin typeface="Arial" charset="0"/>
                <a:ea typeface="+mn-ea"/>
                <a:cs typeface="+mn-cs"/>
              </a:rPr>
              <a:t>IDSS</a:t>
            </a:r>
            <a:r>
              <a:rPr lang="en-US" sz="1400" b="1" kern="1200" dirty="0">
                <a:solidFill>
                  <a:srgbClr val="FFFFFF"/>
                </a:solidFill>
                <a:latin typeface="Arial" charset="0"/>
                <a:ea typeface="+mn-ea"/>
                <a:cs typeface="+mn-cs"/>
              </a:rPr>
              <a:t> today…</a:t>
            </a:r>
          </a:p>
        </p:txBody>
      </p:sp>
      <p:cxnSp>
        <p:nvCxnSpPr>
          <p:cNvPr id="5" name="Straight Connector 4"/>
          <p:cNvCxnSpPr/>
          <p:nvPr>
            <p:custDataLst>
              <p:tags r:id="rId5"/>
            </p:custDataLst>
          </p:nvPr>
        </p:nvCxnSpPr>
        <p:spPr bwMode="gray">
          <a:xfrm>
            <a:off x="5980451" y="1930736"/>
            <a:ext cx="330447"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custDataLst>
              <p:tags r:id="rId6"/>
            </p:custDataLst>
          </p:nvPr>
        </p:nvCxnSpPr>
        <p:spPr bwMode="gray">
          <a:xfrm>
            <a:off x="7133779" y="2189895"/>
            <a:ext cx="330447"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3" name="Object 2"/>
          <p:cNvGraphicFramePr>
            <a:graphicFrameLocks/>
          </p:cNvGraphicFramePr>
          <p:nvPr>
            <p:custDataLst>
              <p:tags r:id="rId7"/>
            </p:custDataLst>
            <p:extLst>
              <p:ext uri="{D42A27DB-BD31-4B8C-83A1-F6EECF244321}">
                <p14:modId xmlns:p14="http://schemas.microsoft.com/office/powerpoint/2010/main" val="870185559"/>
              </p:ext>
            </p:extLst>
          </p:nvPr>
        </p:nvGraphicFramePr>
        <p:xfrm>
          <a:off x="4885439" y="1814114"/>
          <a:ext cx="3673790" cy="932973"/>
        </p:xfrm>
        <a:graphic>
          <a:graphicData uri="http://schemas.openxmlformats.org/presentationml/2006/ole">
            <mc:AlternateContent xmlns:mc="http://schemas.openxmlformats.org/markup-compatibility/2006">
              <mc:Choice xmlns:v="urn:schemas-microsoft-com:vml" Requires="v">
                <p:oleObj spid="_x0000_s15377" name="Chart" r:id="rId18" imgW="3600353" imgH="914490" progId="MSGraph.Chart.8">
                  <p:embed followColorScheme="full"/>
                </p:oleObj>
              </mc:Choice>
              <mc:Fallback>
                <p:oleObj name="Chart" r:id="rId18" imgW="3600353" imgH="914490" progId="MSGraph.Chart.8">
                  <p:embed followColorScheme="full"/>
                  <p:pic>
                    <p:nvPicPr>
                      <p:cNvPr id="0" name=""/>
                      <p:cNvPicPr/>
                      <p:nvPr/>
                    </p:nvPicPr>
                    <p:blipFill>
                      <a:blip r:embed="rId19"/>
                      <a:stretch>
                        <a:fillRect/>
                      </a:stretch>
                    </p:blipFill>
                    <p:spPr>
                      <a:xfrm>
                        <a:off x="4885439" y="1814114"/>
                        <a:ext cx="3673790" cy="932973"/>
                      </a:xfrm>
                      <a:prstGeom prst="rect">
                        <a:avLst/>
                      </a:prstGeom>
                    </p:spPr>
                  </p:pic>
                </p:oleObj>
              </mc:Fallback>
            </mc:AlternateContent>
          </a:graphicData>
        </a:graphic>
      </p:graphicFrame>
      <p:sp>
        <p:nvSpPr>
          <p:cNvPr id="34" name="Text Placeholder 9"/>
          <p:cNvSpPr>
            <a:spLocks noGrp="1"/>
          </p:cNvSpPr>
          <p:nvPr>
            <p:custDataLst>
              <p:tags r:id="rId8"/>
            </p:custDataLst>
          </p:nvPr>
        </p:nvSpPr>
        <p:spPr bwMode="gray">
          <a:xfrm>
            <a:off x="5062004" y="2178559"/>
            <a:ext cx="1009161" cy="217046"/>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73" tIns="0" rIns="22673" bIns="0" numCol="1" spc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buClr>
                <a:srgbClr val="000000"/>
              </a:buClr>
            </a:pPr>
            <a:r>
              <a:rPr lang="en-US" sz="1400" kern="1200" dirty="0">
                <a:solidFill>
                  <a:srgbClr val="000000"/>
                </a:solidFill>
                <a:sym typeface="Arial" panose="020B0604020202020204" pitchFamily="34" charset="0"/>
              </a:rPr>
              <a:t>1,000-1,600</a:t>
            </a:r>
          </a:p>
        </p:txBody>
      </p:sp>
      <p:sp>
        <p:nvSpPr>
          <p:cNvPr id="35" name="Text Placeholder 10"/>
          <p:cNvSpPr>
            <a:spLocks noGrp="1"/>
          </p:cNvSpPr>
          <p:nvPr>
            <p:custDataLst>
              <p:tags r:id="rId9"/>
            </p:custDataLst>
          </p:nvPr>
        </p:nvSpPr>
        <p:spPr bwMode="gray">
          <a:xfrm>
            <a:off x="6369214" y="1951795"/>
            <a:ext cx="707871" cy="2170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73" tIns="0" rIns="22673" bIns="0" numCol="1" spc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buClr>
                <a:srgbClr val="000000"/>
              </a:buClr>
            </a:pPr>
            <a:r>
              <a:rPr lang="en-US" sz="1400" kern="1200" dirty="0">
                <a:solidFill>
                  <a:srgbClr val="000000"/>
                </a:solidFill>
              </a:rPr>
              <a:t>400-600</a:t>
            </a:r>
            <a:endParaRPr lang="en-US" sz="1400" kern="1200" dirty="0">
              <a:solidFill>
                <a:srgbClr val="000000"/>
              </a:solidFill>
              <a:sym typeface="Arial" panose="020B0604020202020204" pitchFamily="34" charset="0"/>
            </a:endParaRPr>
          </a:p>
        </p:txBody>
      </p:sp>
      <p:sp>
        <p:nvSpPr>
          <p:cNvPr id="25" name="Text Placeholder 1"/>
          <p:cNvSpPr>
            <a:spLocks noGrp="1"/>
          </p:cNvSpPr>
          <p:nvPr>
            <p:custDataLst>
              <p:tags r:id="rId10"/>
            </p:custDataLst>
          </p:nvPr>
        </p:nvSpPr>
        <p:spPr bwMode="auto">
          <a:xfrm>
            <a:off x="5151094" y="2748707"/>
            <a:ext cx="926549" cy="434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fld id="{E9008331-CD2D-42DE-BDA0-B508AE4CFE8E}" type="datetime'T''''''''''''o''''''''''t''al'' IDSS n''''e''ed'''''''''''''''">
              <a:rPr lang="en-US" sz="1400" kern="1200">
                <a:solidFill>
                  <a:srgbClr val="000000"/>
                </a:solidFill>
              </a:rPr>
              <a:pPr>
                <a:buClr>
                  <a:srgbClr val="000000"/>
                </a:buClr>
              </a:pPr>
              <a:t>Total IDSS need</a:t>
            </a:fld>
            <a:r>
              <a:rPr lang="en-US" sz="1400" kern="1200" dirty="0">
                <a:solidFill>
                  <a:srgbClr val="000000"/>
                </a:solidFill>
              </a:rPr>
              <a:t> (FTE)</a:t>
            </a:r>
            <a:endParaRPr lang="en-US" sz="1400" kern="1200" dirty="0">
              <a:solidFill>
                <a:srgbClr val="000000"/>
              </a:solidFill>
              <a:sym typeface="+mn-lt"/>
            </a:endParaRPr>
          </a:p>
        </p:txBody>
      </p:sp>
      <p:sp>
        <p:nvSpPr>
          <p:cNvPr id="37" name="Text Placeholder 12"/>
          <p:cNvSpPr>
            <a:spLocks noGrp="1"/>
          </p:cNvSpPr>
          <p:nvPr>
            <p:custDataLst>
              <p:tags r:id="rId11"/>
            </p:custDataLst>
          </p:nvPr>
        </p:nvSpPr>
        <p:spPr bwMode="gray">
          <a:xfrm>
            <a:off x="7449649" y="2308137"/>
            <a:ext cx="858515" cy="2170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73" tIns="0" rIns="22673" bIns="0" numCol="1" spc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buClr>
                <a:srgbClr val="000000"/>
              </a:buClr>
            </a:pPr>
            <a:r>
              <a:rPr lang="en-US" sz="1400" kern="1200" dirty="0">
                <a:solidFill>
                  <a:srgbClr val="000000"/>
                </a:solidFill>
                <a:sym typeface="Arial" panose="020B0604020202020204" pitchFamily="34" charset="0"/>
              </a:rPr>
              <a:t>600-1,000</a:t>
            </a:r>
          </a:p>
        </p:txBody>
      </p:sp>
      <p:sp>
        <p:nvSpPr>
          <p:cNvPr id="32" name="Text Placeholder 7"/>
          <p:cNvSpPr>
            <a:spLocks noGrp="1"/>
          </p:cNvSpPr>
          <p:nvPr>
            <p:custDataLst>
              <p:tags r:id="rId12"/>
            </p:custDataLst>
          </p:nvPr>
        </p:nvSpPr>
        <p:spPr bwMode="auto">
          <a:xfrm>
            <a:off x="6310900" y="2748707"/>
            <a:ext cx="949227" cy="434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fld id="{F59E6B57-AF65-479A-BFC8-C4D1D34EFE0C}" type="datetime'Curr''''''e''''''''''nt'''''''''''''' ''''ID''SS'''''''''">
              <a:rPr lang="en-US" sz="1400" kern="1200">
                <a:solidFill>
                  <a:srgbClr val="000000"/>
                </a:solidFill>
                <a:sym typeface="Arial" panose="020B0604020202020204" pitchFamily="34" charset="0"/>
              </a:rPr>
              <a:pPr>
                <a:buClr>
                  <a:srgbClr val="000000"/>
                </a:buClr>
              </a:pPr>
              <a:t>Current IDSS</a:t>
            </a:fld>
            <a:r>
              <a:rPr lang="en-US" sz="1400" kern="1200" dirty="0">
                <a:solidFill>
                  <a:srgbClr val="000000"/>
                </a:solidFill>
                <a:sym typeface="Arial" panose="020B0604020202020204" pitchFamily="34" charset="0"/>
              </a:rPr>
              <a:t> (FTE)</a:t>
            </a:r>
          </a:p>
        </p:txBody>
      </p:sp>
      <p:sp>
        <p:nvSpPr>
          <p:cNvPr id="28" name="Text Placeholder 3"/>
          <p:cNvSpPr>
            <a:spLocks noGrp="1"/>
          </p:cNvSpPr>
          <p:nvPr>
            <p:custDataLst>
              <p:tags r:id="rId13"/>
            </p:custDataLst>
          </p:nvPr>
        </p:nvSpPr>
        <p:spPr bwMode="auto">
          <a:xfrm>
            <a:off x="7464226" y="2748707"/>
            <a:ext cx="1127409" cy="434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400" kern="1200" dirty="0">
                <a:solidFill>
                  <a:srgbClr val="000000"/>
                </a:solidFill>
              </a:rPr>
              <a:t>“Unlock” needed (FTE)</a:t>
            </a:r>
            <a:endParaRPr lang="en-US" sz="1400" kern="1200" dirty="0">
              <a:solidFill>
                <a:srgbClr val="000000"/>
              </a:solidFill>
              <a:sym typeface="+mn-lt"/>
            </a:endParaRPr>
          </a:p>
        </p:txBody>
      </p:sp>
      <p:sp>
        <p:nvSpPr>
          <p:cNvPr id="24" name="4. Footnote"/>
          <p:cNvSpPr txBox="1">
            <a:spLocks noChangeArrowheads="1"/>
          </p:cNvSpPr>
          <p:nvPr/>
        </p:nvSpPr>
        <p:spPr bwMode="auto">
          <a:xfrm>
            <a:off x="179803" y="5889595"/>
            <a:ext cx="8789253" cy="47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104775" indent="-104775" defTabSz="895350">
              <a:defRPr sz="1000">
                <a:solidFill>
                  <a:srgbClr val="000000"/>
                </a:solidFill>
                <a:latin typeface="Arial"/>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pPr marL="106891" lvl="1" indent="-106891" fontAlgn="base">
              <a:spcBef>
                <a:spcPct val="0"/>
              </a:spcBef>
              <a:spcAft>
                <a:spcPct val="0"/>
              </a:spcAft>
            </a:pPr>
            <a:r>
              <a:rPr lang="en-US" sz="1000" kern="1200" dirty="0">
                <a:latin typeface="Arial" charset="0"/>
                <a:ea typeface="+mn-ea"/>
                <a:cs typeface="+mn-cs"/>
              </a:rPr>
              <a:t>1 Dedicated staff, for instance, are the 122 Warning Coordination Meteorologists (</a:t>
            </a:r>
            <a:r>
              <a:rPr lang="en-US" sz="1000" kern="1200" dirty="0" err="1">
                <a:latin typeface="Arial" charset="0"/>
                <a:ea typeface="+mn-ea"/>
                <a:cs typeface="+mn-cs"/>
              </a:rPr>
              <a:t>WCMs</a:t>
            </a:r>
            <a:r>
              <a:rPr lang="en-US" sz="1000" kern="1200" dirty="0">
                <a:latin typeface="Arial" charset="0"/>
                <a:ea typeface="+mn-ea"/>
                <a:cs typeface="+mn-cs"/>
              </a:rPr>
              <a:t>) and 13 Service Coordination Hydrologists (</a:t>
            </a:r>
            <a:r>
              <a:rPr lang="en-US" sz="1000" kern="1200" dirty="0" err="1">
                <a:latin typeface="Arial" charset="0"/>
                <a:ea typeface="+mn-ea"/>
                <a:cs typeface="+mn-cs"/>
              </a:rPr>
              <a:t>SCHs</a:t>
            </a:r>
            <a:r>
              <a:rPr lang="en-US" sz="1000" kern="1200" dirty="0">
                <a:latin typeface="Arial" charset="0"/>
                <a:ea typeface="+mn-ea"/>
                <a:cs typeface="+mn-cs"/>
              </a:rPr>
              <a:t>), and roughly 40 offices with a staffed </a:t>
            </a:r>
            <a:r>
              <a:rPr lang="en-US" sz="1000" kern="1200" dirty="0" err="1">
                <a:latin typeface="Arial" charset="0"/>
                <a:ea typeface="+mn-ea"/>
                <a:cs typeface="+mn-cs"/>
              </a:rPr>
              <a:t>IDSS</a:t>
            </a:r>
            <a:r>
              <a:rPr lang="en-US" sz="1000" kern="1200" dirty="0">
                <a:latin typeface="Arial" charset="0"/>
                <a:ea typeface="+mn-ea"/>
                <a:cs typeface="+mn-cs"/>
              </a:rPr>
              <a:t> desk at least 1 shift per day; of the additional ~1,800 </a:t>
            </a:r>
            <a:r>
              <a:rPr lang="en-US" sz="1000" kern="1200" dirty="0" err="1">
                <a:latin typeface="Arial" charset="0"/>
                <a:ea typeface="+mn-ea"/>
                <a:cs typeface="+mn-cs"/>
              </a:rPr>
              <a:t>mets</a:t>
            </a:r>
            <a:r>
              <a:rPr lang="en-US" sz="1000" kern="1200" dirty="0">
                <a:latin typeface="Arial" charset="0"/>
                <a:ea typeface="+mn-ea"/>
                <a:cs typeface="+mn-cs"/>
              </a:rPr>
              <a:t> and hydrologists in local offices, ~10-25% of their time may be spent on </a:t>
            </a:r>
            <a:r>
              <a:rPr lang="en-US" sz="1000" kern="1200" dirty="0" err="1">
                <a:latin typeface="Arial" charset="0"/>
                <a:ea typeface="+mn-ea"/>
                <a:cs typeface="+mn-cs"/>
              </a:rPr>
              <a:t>IDSS</a:t>
            </a:r>
            <a:r>
              <a:rPr lang="en-US" sz="1000" kern="1200" dirty="0">
                <a:latin typeface="Arial" charset="0"/>
                <a:ea typeface="+mn-ea"/>
                <a:cs typeface="+mn-cs"/>
              </a:rPr>
              <a:t> currently, putting total estimate of time spent on </a:t>
            </a:r>
            <a:r>
              <a:rPr lang="en-US" sz="1000" kern="1200" dirty="0" err="1">
                <a:latin typeface="Arial" charset="0"/>
                <a:ea typeface="+mn-ea"/>
                <a:cs typeface="+mn-cs"/>
              </a:rPr>
              <a:t>IDSS</a:t>
            </a:r>
            <a:r>
              <a:rPr lang="en-US" sz="1000" kern="1200" dirty="0">
                <a:latin typeface="Arial" charset="0"/>
                <a:ea typeface="+mn-ea"/>
                <a:cs typeface="+mn-cs"/>
              </a:rPr>
              <a:t> today at ~400-600 FTEs </a:t>
            </a:r>
          </a:p>
        </p:txBody>
      </p:sp>
      <p:pic>
        <p:nvPicPr>
          <p:cNvPr id="18" name="Picture 17"/>
          <p:cNvPicPr>
            <a:picLocks noChangeAspect="1"/>
          </p:cNvPicPr>
          <p:nvPr/>
        </p:nvPicPr>
        <p:blipFill>
          <a:blip r:embed="rId20"/>
          <a:stretch>
            <a:fillRect/>
          </a:stretch>
        </p:blipFill>
        <p:spPr>
          <a:xfrm>
            <a:off x="327484" y="1753692"/>
            <a:ext cx="3789867" cy="1834985"/>
          </a:xfrm>
          <a:prstGeom prst="rect">
            <a:avLst/>
          </a:prstGeom>
        </p:spPr>
      </p:pic>
      <p:sp>
        <p:nvSpPr>
          <p:cNvPr id="27" name="TextBox 26"/>
          <p:cNvSpPr txBox="1"/>
          <p:nvPr/>
        </p:nvSpPr>
        <p:spPr>
          <a:xfrm>
            <a:off x="3469196" y="2790460"/>
            <a:ext cx="143938" cy="157014"/>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000" kern="1200" dirty="0">
                <a:ea typeface="+mn-ea"/>
                <a:cs typeface="+mn-cs"/>
              </a:rPr>
              <a:t>14</a:t>
            </a:r>
            <a:endParaRPr lang="en-US" kern="1200" dirty="0">
              <a:ea typeface="+mn-ea"/>
              <a:cs typeface="+mn-cs"/>
            </a:endParaRPr>
          </a:p>
        </p:txBody>
      </p:sp>
      <p:sp>
        <p:nvSpPr>
          <p:cNvPr id="36" name="TextBox 35"/>
          <p:cNvSpPr txBox="1"/>
          <p:nvPr/>
        </p:nvSpPr>
        <p:spPr>
          <a:xfrm>
            <a:off x="2590985" y="2517405"/>
            <a:ext cx="143938" cy="157014"/>
          </a:xfrm>
          <a:prstGeom prst="rect">
            <a:avLst/>
          </a:prstGeom>
          <a:solidFill>
            <a:schemeClr val="bg1"/>
          </a:solidFill>
          <a:ln w="9525">
            <a:noFill/>
            <a:miter lim="800000"/>
            <a:headEnd/>
            <a:tailEnd/>
          </a:ln>
          <a:effectLst/>
        </p:spPr>
        <p:txBody>
          <a:bodyPr vert="horz" wrap="non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000" kern="1200" dirty="0">
                <a:ea typeface="+mn-ea"/>
                <a:cs typeface="+mn-cs"/>
              </a:rPr>
              <a:t>37</a:t>
            </a:r>
            <a:endParaRPr lang="en-US" kern="1200" dirty="0">
              <a:ea typeface="+mn-ea"/>
              <a:cs typeface="+mn-cs"/>
            </a:endParaRPr>
          </a:p>
        </p:txBody>
      </p:sp>
      <p:pic>
        <p:nvPicPr>
          <p:cNvPr id="29" name="Picture 28"/>
          <p:cNvPicPr>
            <a:picLocks noChangeAspect="1"/>
          </p:cNvPicPr>
          <p:nvPr/>
        </p:nvPicPr>
        <p:blipFill>
          <a:blip r:embed="rId21"/>
          <a:stretch>
            <a:fillRect/>
          </a:stretch>
        </p:blipFill>
        <p:spPr>
          <a:xfrm>
            <a:off x="374705" y="3692183"/>
            <a:ext cx="3700138" cy="1978200"/>
          </a:xfrm>
          <a:prstGeom prst="rect">
            <a:avLst/>
          </a:prstGeom>
        </p:spPr>
      </p:pic>
      <p:sp>
        <p:nvSpPr>
          <p:cNvPr id="26"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OWA Strategic staffing team, June 2016; MIC survey, April 2016</a:t>
            </a:r>
          </a:p>
        </p:txBody>
      </p:sp>
    </p:spTree>
    <p:extLst>
      <p:ext uri="{BB962C8B-B14F-4D97-AF65-F5344CB8AC3E}">
        <p14:creationId xmlns:p14="http://schemas.microsoft.com/office/powerpoint/2010/main" val="2498724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Object 38" hidden="1"/>
          <p:cNvGraphicFramePr>
            <a:graphicFrameLocks noChangeAspect="1"/>
          </p:cNvGraphicFramePr>
          <p:nvPr>
            <p:custDataLst>
              <p:tags r:id="rId2"/>
            </p:custDataLst>
            <p:extLst/>
          </p:nvPr>
        </p:nvGraphicFramePr>
        <p:xfrm>
          <a:off x="1590" y="1792"/>
          <a:ext cx="1587" cy="1587"/>
        </p:xfrm>
        <a:graphic>
          <a:graphicData uri="http://schemas.openxmlformats.org/presentationml/2006/ole">
            <mc:AlternateContent xmlns:mc="http://schemas.openxmlformats.org/markup-compatibility/2006">
              <mc:Choice xmlns:v="urn:schemas-microsoft-com:vml" Requires="v">
                <p:oleObj spid="_x0000_s16393" name="think-cell Slide" r:id="rId12" imgW="530" imgH="528" progId="TCLayout.ActiveDocument.1">
                  <p:embed/>
                </p:oleObj>
              </mc:Choice>
              <mc:Fallback>
                <p:oleObj name="think-cell Slide" r:id="rId12" imgW="530" imgH="528" progId="TCLayout.ActiveDocument.1">
                  <p:embed/>
                  <p:pic>
                    <p:nvPicPr>
                      <p:cNvPr id="0" name=""/>
                      <p:cNvPicPr/>
                      <p:nvPr/>
                    </p:nvPicPr>
                    <p:blipFill>
                      <a:blip/>
                      <a:stretch>
                        <a:fillRect/>
                      </a:stretch>
                    </p:blipFill>
                    <p:spPr>
                      <a:xfrm>
                        <a:off x="1590" y="1792"/>
                        <a:ext cx="1587" cy="1587"/>
                      </a:xfrm>
                      <a:prstGeom prst="rect">
                        <a:avLst/>
                      </a:prstGeom>
                    </p:spPr>
                  </p:pic>
                </p:oleObj>
              </mc:Fallback>
            </mc:AlternateContent>
          </a:graphicData>
        </a:graphic>
      </p:graphicFrame>
      <p:sp>
        <p:nvSpPr>
          <p:cNvPr id="38" name="Rectangle 37"/>
          <p:cNvSpPr/>
          <p:nvPr/>
        </p:nvSpPr>
        <p:spPr>
          <a:xfrm>
            <a:off x="1161580" y="1077582"/>
            <a:ext cx="6943311" cy="5193840"/>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200" kern="1200" dirty="0" err="1">
              <a:solidFill>
                <a:srgbClr val="000000"/>
              </a:solidFill>
            </a:endParaRPr>
          </a:p>
        </p:txBody>
      </p:sp>
      <p:sp>
        <p:nvSpPr>
          <p:cNvPr id="2" name="Title 1"/>
          <p:cNvSpPr>
            <a:spLocks noGrp="1"/>
          </p:cNvSpPr>
          <p:nvPr>
            <p:ph type="title"/>
          </p:nvPr>
        </p:nvSpPr>
        <p:spPr>
          <a:xfrm>
            <a:off x="1224602" y="190949"/>
            <a:ext cx="7744457" cy="596653"/>
          </a:xfrm>
        </p:spPr>
        <p:txBody>
          <a:bodyPr/>
          <a:lstStyle/>
          <a:p>
            <a:r>
              <a:rPr lang="en-US" dirty="0" smtClean="0"/>
              <a:t>NWS has identified several ways to achieve “unlocks” needed to provide deep relationships </a:t>
            </a:r>
            <a:r>
              <a:rPr lang="en-US" dirty="0" err="1" smtClean="0"/>
              <a:t>IDSS</a:t>
            </a:r>
            <a:endParaRPr lang="en-US" dirty="0"/>
          </a:p>
        </p:txBody>
      </p:sp>
      <p:cxnSp>
        <p:nvCxnSpPr>
          <p:cNvPr id="41" name="Straight Connector 40"/>
          <p:cNvCxnSpPr/>
          <p:nvPr/>
        </p:nvCxnSpPr>
        <p:spPr>
          <a:xfrm>
            <a:off x="1265754" y="2045312"/>
            <a:ext cx="67890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265754" y="2959419"/>
            <a:ext cx="67890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265754" y="5551521"/>
            <a:ext cx="67890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265754" y="3481369"/>
            <a:ext cx="67890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265754" y="4169064"/>
            <a:ext cx="67890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265754" y="5044883"/>
            <a:ext cx="67890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161581" y="1077583"/>
            <a:ext cx="6943312" cy="367201"/>
          </a:xfrm>
          <a:prstGeom prst="rect">
            <a:avLst/>
          </a:prstGeom>
          <a:solidFill>
            <a:schemeClr val="accent1"/>
          </a:solidFill>
          <a:ln w="9525">
            <a:solidFill>
              <a:schemeClr val="accent1"/>
            </a:solidFill>
            <a:miter lim="800000"/>
            <a:headEnd/>
            <a:tailEnd/>
          </a:ln>
          <a:effectLst/>
        </p:spPr>
        <p:txBody>
          <a:bodyPr vert="horz" wrap="square" lIns="36571" tIns="36571" rIns="36571" bIns="36571"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b="1" kern="1200" dirty="0">
                <a:latin typeface="Arial" charset="0"/>
                <a:ea typeface="+mn-ea"/>
                <a:cs typeface="+mn-cs"/>
              </a:rPr>
              <a:t>Seven functional and form “unlocks” can provide significant flexibility for NWS field offices</a:t>
            </a:r>
          </a:p>
        </p:txBody>
      </p:sp>
      <p:sp>
        <p:nvSpPr>
          <p:cNvPr id="31" name="TextBox 30"/>
          <p:cNvSpPr txBox="1"/>
          <p:nvPr/>
        </p:nvSpPr>
        <p:spPr>
          <a:xfrm>
            <a:off x="1902347" y="1609137"/>
            <a:ext cx="1493339" cy="369310"/>
          </a:xfrm>
          <a:prstGeom prst="rect">
            <a:avLst/>
          </a:prstGeom>
          <a:solidFill>
            <a:schemeClr val="accent1"/>
          </a:solidFill>
          <a:ln w="9525">
            <a:noFill/>
            <a:miter lim="800000"/>
            <a:headEnd/>
            <a:tailEnd/>
          </a:ln>
          <a:effectLst/>
        </p:spPr>
        <p:txBody>
          <a:bodyPr vert="horz" wrap="square" lIns="36571" tIns="36571" rIns="36571" bIns="36571"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a:latin typeface="Arial" charset="0"/>
                <a:ea typeface="+mn-ea"/>
                <a:cs typeface="+mn-cs"/>
              </a:rPr>
              <a:t>Strategic staffing</a:t>
            </a:r>
          </a:p>
        </p:txBody>
      </p:sp>
      <p:sp>
        <p:nvSpPr>
          <p:cNvPr id="32" name="TextBox 31"/>
          <p:cNvSpPr txBox="1"/>
          <p:nvPr/>
        </p:nvSpPr>
        <p:spPr>
          <a:xfrm>
            <a:off x="3561520" y="1609137"/>
            <a:ext cx="4389120" cy="3693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b="1" kern="1200" dirty="0">
                <a:latin typeface="Arial" charset="0"/>
                <a:ea typeface="+mn-ea"/>
                <a:cs typeface="+mn-cs"/>
              </a:rPr>
              <a:t>NWS could move away from cookie-cutter staffing</a:t>
            </a:r>
            <a:r>
              <a:rPr lang="en-US" sz="1200" kern="1200" dirty="0">
                <a:latin typeface="Arial" charset="0"/>
                <a:ea typeface="+mn-ea"/>
                <a:cs typeface="+mn-cs"/>
              </a:rPr>
              <a:t>, allowing staff to be distributed to meet partners where they are</a:t>
            </a:r>
          </a:p>
        </p:txBody>
      </p:sp>
      <p:sp>
        <p:nvSpPr>
          <p:cNvPr id="33" name="Oval 32"/>
          <p:cNvSpPr txBox="1"/>
          <p:nvPr>
            <p:custDataLst>
              <p:tags r:id="rId3"/>
            </p:custDataLst>
          </p:nvPr>
        </p:nvSpPr>
        <p:spPr>
          <a:xfrm>
            <a:off x="1325889" y="1609137"/>
            <a:ext cx="369332" cy="369310"/>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dirty="0">
                <a:solidFill>
                  <a:srgbClr val="FFFFFF"/>
                </a:solidFill>
                <a:latin typeface="Arial" charset="0"/>
                <a:ea typeface="+mn-ea"/>
                <a:cs typeface="+mn-cs"/>
              </a:rPr>
              <a:t>1</a:t>
            </a:r>
          </a:p>
        </p:txBody>
      </p:sp>
      <p:sp>
        <p:nvSpPr>
          <p:cNvPr id="9" name="TextBox 8"/>
          <p:cNvSpPr txBox="1"/>
          <p:nvPr/>
        </p:nvSpPr>
        <p:spPr>
          <a:xfrm>
            <a:off x="1902347" y="2112177"/>
            <a:ext cx="1493339" cy="780377"/>
          </a:xfrm>
          <a:prstGeom prst="rect">
            <a:avLst/>
          </a:prstGeom>
          <a:solidFill>
            <a:schemeClr val="accent1"/>
          </a:solidFill>
          <a:ln w="9525">
            <a:noFill/>
            <a:miter lim="800000"/>
            <a:headEnd/>
            <a:tailEnd/>
          </a:ln>
          <a:effectLst/>
        </p:spPr>
        <p:txBody>
          <a:bodyPr vert="horz" wrap="square" lIns="36571" tIns="36571" rIns="36571" bIns="36571"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a:latin typeface="Arial" charset="0"/>
                <a:ea typeface="+mn-ea"/>
                <a:cs typeface="+mn-cs"/>
              </a:rPr>
              <a:t>Collaborative forecast process</a:t>
            </a:r>
          </a:p>
        </p:txBody>
      </p:sp>
      <p:sp>
        <p:nvSpPr>
          <p:cNvPr id="10" name="TextBox 9"/>
          <p:cNvSpPr txBox="1"/>
          <p:nvPr/>
        </p:nvSpPr>
        <p:spPr>
          <a:xfrm>
            <a:off x="3561520" y="2115778"/>
            <a:ext cx="4389120" cy="7386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a:latin typeface="Arial" charset="0"/>
                <a:ea typeface="+mn-ea"/>
                <a:cs typeface="+mn-cs"/>
              </a:rPr>
              <a:t>Field offices could use a common operating picture to share expertise</a:t>
            </a:r>
            <a:r>
              <a:rPr lang="en-US" sz="1200" b="1" kern="1200" dirty="0">
                <a:latin typeface="Arial" charset="0"/>
                <a:ea typeface="+mn-ea"/>
                <a:cs typeface="+mn-cs"/>
              </a:rPr>
              <a:t> – local forecasters focus on interpreting information for their partners</a:t>
            </a:r>
          </a:p>
        </p:txBody>
      </p:sp>
      <p:sp>
        <p:nvSpPr>
          <p:cNvPr id="48" name="Oval 32"/>
          <p:cNvSpPr txBox="1"/>
          <p:nvPr>
            <p:custDataLst>
              <p:tags r:id="rId4"/>
            </p:custDataLst>
          </p:nvPr>
        </p:nvSpPr>
        <p:spPr>
          <a:xfrm>
            <a:off x="1325889" y="2300432"/>
            <a:ext cx="369332" cy="369310"/>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a:solidFill>
                  <a:srgbClr val="FFFFFF"/>
                </a:solidFill>
                <a:latin typeface="Arial" charset="0"/>
                <a:ea typeface="+mn-ea"/>
                <a:cs typeface="+mn-cs"/>
              </a:rPr>
              <a:t>2</a:t>
            </a:r>
            <a:endParaRPr lang="en-US" sz="1200" b="1" kern="1200" dirty="0">
              <a:solidFill>
                <a:srgbClr val="FFFFFF"/>
              </a:solidFill>
              <a:latin typeface="Arial" charset="0"/>
              <a:ea typeface="+mn-ea"/>
              <a:cs typeface="+mn-cs"/>
            </a:endParaRPr>
          </a:p>
        </p:txBody>
      </p:sp>
      <p:sp>
        <p:nvSpPr>
          <p:cNvPr id="15" name="TextBox 14"/>
          <p:cNvSpPr txBox="1"/>
          <p:nvPr/>
        </p:nvSpPr>
        <p:spPr>
          <a:xfrm>
            <a:off x="1902347" y="3026286"/>
            <a:ext cx="1493339" cy="372909"/>
          </a:xfrm>
          <a:prstGeom prst="rect">
            <a:avLst/>
          </a:prstGeom>
          <a:solidFill>
            <a:schemeClr val="accent1"/>
          </a:solidFill>
          <a:ln w="9525">
            <a:noFill/>
            <a:miter lim="800000"/>
            <a:headEnd/>
            <a:tailEnd/>
          </a:ln>
          <a:effectLst/>
        </p:spPr>
        <p:txBody>
          <a:bodyPr vert="horz" wrap="square" lIns="36571" tIns="36571" rIns="36571" bIns="36571"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a:latin typeface="Arial" charset="0"/>
                <a:ea typeface="+mn-ea"/>
                <a:cs typeface="+mn-cs"/>
              </a:rPr>
              <a:t>5-12 pathway</a:t>
            </a:r>
          </a:p>
        </p:txBody>
      </p:sp>
      <p:sp>
        <p:nvSpPr>
          <p:cNvPr id="16" name="TextBox 15"/>
          <p:cNvSpPr txBox="1"/>
          <p:nvPr/>
        </p:nvSpPr>
        <p:spPr>
          <a:xfrm>
            <a:off x="3561520" y="3029883"/>
            <a:ext cx="4389120" cy="3693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a:latin typeface="Arial" charset="0"/>
                <a:ea typeface="+mn-ea"/>
                <a:cs typeface="+mn-cs"/>
              </a:rPr>
              <a:t>Updated career progression for </a:t>
            </a:r>
            <a:r>
              <a:rPr lang="en-US" sz="1200" kern="1200" dirty="0" err="1">
                <a:latin typeface="Arial" charset="0"/>
                <a:ea typeface="+mn-ea"/>
                <a:cs typeface="+mn-cs"/>
              </a:rPr>
              <a:t>mets</a:t>
            </a:r>
            <a:r>
              <a:rPr lang="en-US" sz="1200" kern="1200" dirty="0">
                <a:latin typeface="Arial" charset="0"/>
                <a:ea typeface="+mn-ea"/>
                <a:cs typeface="+mn-cs"/>
              </a:rPr>
              <a:t> could</a:t>
            </a:r>
            <a:r>
              <a:rPr lang="en-US" sz="1200" b="1" kern="1200" dirty="0">
                <a:latin typeface="Arial" charset="0"/>
                <a:ea typeface="+mn-ea"/>
                <a:cs typeface="+mn-cs"/>
              </a:rPr>
              <a:t> increase time spent by </a:t>
            </a:r>
            <a:r>
              <a:rPr lang="en-US" sz="1200" b="1" kern="1200" dirty="0" err="1">
                <a:latin typeface="Arial" charset="0"/>
                <a:ea typeface="+mn-ea"/>
                <a:cs typeface="+mn-cs"/>
              </a:rPr>
              <a:t>GS</a:t>
            </a:r>
            <a:r>
              <a:rPr lang="en-US" sz="1200" b="1" kern="1200" dirty="0">
                <a:latin typeface="Arial" charset="0"/>
                <a:ea typeface="+mn-ea"/>
                <a:cs typeface="+mn-cs"/>
              </a:rPr>
              <a:t> 5-11 meteorologists </a:t>
            </a:r>
            <a:r>
              <a:rPr lang="en-US" sz="1200" kern="1200" dirty="0">
                <a:latin typeface="Arial" charset="0"/>
                <a:ea typeface="+mn-ea"/>
                <a:cs typeface="+mn-cs"/>
              </a:rPr>
              <a:t>contributing to </a:t>
            </a:r>
            <a:r>
              <a:rPr lang="en-US" sz="1200" kern="1200" dirty="0" err="1">
                <a:latin typeface="Arial" charset="0"/>
                <a:ea typeface="+mn-ea"/>
                <a:cs typeface="+mn-cs"/>
              </a:rPr>
              <a:t>IDSS</a:t>
            </a:r>
            <a:endParaRPr lang="en-US" sz="1200" kern="1200" dirty="0">
              <a:latin typeface="Arial" charset="0"/>
              <a:ea typeface="+mn-ea"/>
              <a:cs typeface="+mn-cs"/>
            </a:endParaRPr>
          </a:p>
        </p:txBody>
      </p:sp>
      <p:sp>
        <p:nvSpPr>
          <p:cNvPr id="50" name="Oval 32"/>
          <p:cNvSpPr txBox="1"/>
          <p:nvPr>
            <p:custDataLst>
              <p:tags r:id="rId5"/>
            </p:custDataLst>
          </p:nvPr>
        </p:nvSpPr>
        <p:spPr>
          <a:xfrm>
            <a:off x="1325889" y="3045194"/>
            <a:ext cx="369332" cy="369310"/>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a:solidFill>
                  <a:srgbClr val="FFFFFF"/>
                </a:solidFill>
                <a:latin typeface="Arial" charset="0"/>
                <a:ea typeface="+mn-ea"/>
                <a:cs typeface="+mn-cs"/>
              </a:rPr>
              <a:t>3</a:t>
            </a:r>
            <a:endParaRPr lang="en-US" sz="1200" b="1" kern="1200" dirty="0">
              <a:solidFill>
                <a:srgbClr val="FFFFFF"/>
              </a:solidFill>
              <a:latin typeface="Arial" charset="0"/>
              <a:ea typeface="+mn-ea"/>
              <a:cs typeface="+mn-cs"/>
            </a:endParaRPr>
          </a:p>
        </p:txBody>
      </p:sp>
      <p:sp>
        <p:nvSpPr>
          <p:cNvPr id="13" name="TextBox 12"/>
          <p:cNvSpPr txBox="1"/>
          <p:nvPr/>
        </p:nvSpPr>
        <p:spPr>
          <a:xfrm>
            <a:off x="1902348" y="3560524"/>
            <a:ext cx="1493339" cy="528382"/>
          </a:xfrm>
          <a:prstGeom prst="rect">
            <a:avLst/>
          </a:prstGeom>
          <a:solidFill>
            <a:schemeClr val="accent1"/>
          </a:solidFill>
          <a:ln w="9525">
            <a:noFill/>
            <a:miter lim="800000"/>
            <a:headEnd/>
            <a:tailEnd/>
          </a:ln>
          <a:effectLst/>
        </p:spPr>
        <p:txBody>
          <a:bodyPr vert="horz" wrap="square" lIns="36571" tIns="36571" rIns="36571" bIns="36571"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err="1">
                <a:latin typeface="Arial" charset="0"/>
                <a:ea typeface="+mn-ea"/>
                <a:cs typeface="+mn-cs"/>
              </a:rPr>
              <a:t>Autosonders</a:t>
            </a:r>
            <a:endParaRPr lang="en-US" sz="1200" kern="1200" dirty="0">
              <a:latin typeface="Arial" charset="0"/>
              <a:ea typeface="+mn-ea"/>
              <a:cs typeface="+mn-cs"/>
            </a:endParaRPr>
          </a:p>
        </p:txBody>
      </p:sp>
      <p:sp>
        <p:nvSpPr>
          <p:cNvPr id="5" name="TextBox 4"/>
          <p:cNvSpPr txBox="1"/>
          <p:nvPr/>
        </p:nvSpPr>
        <p:spPr>
          <a:xfrm>
            <a:off x="3577587" y="3548236"/>
            <a:ext cx="4389120" cy="55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a:latin typeface="Arial" charset="0"/>
                <a:ea typeface="+mn-ea"/>
                <a:cs typeface="+mn-cs"/>
              </a:rPr>
              <a:t>Automated launches could </a:t>
            </a:r>
            <a:r>
              <a:rPr lang="en-US" sz="1200" b="1" kern="1200" dirty="0">
                <a:latin typeface="Arial" charset="0"/>
                <a:ea typeface="+mn-ea"/>
                <a:cs typeface="+mn-cs"/>
              </a:rPr>
              <a:t>increase flexibility for resources currently deployed for balloons specifically </a:t>
            </a:r>
            <a:r>
              <a:rPr lang="en-US" sz="1200" kern="1200" dirty="0">
                <a:latin typeface="Arial" charset="0"/>
                <a:ea typeface="+mn-ea"/>
                <a:cs typeface="+mn-cs"/>
              </a:rPr>
              <a:t>(particularly for demonstration purposes in AK region)</a:t>
            </a:r>
          </a:p>
        </p:txBody>
      </p:sp>
      <p:sp>
        <p:nvSpPr>
          <p:cNvPr id="52" name="Oval 32"/>
          <p:cNvSpPr txBox="1"/>
          <p:nvPr>
            <p:custDataLst>
              <p:tags r:id="rId6"/>
            </p:custDataLst>
          </p:nvPr>
        </p:nvSpPr>
        <p:spPr>
          <a:xfrm>
            <a:off x="1325889" y="3635987"/>
            <a:ext cx="369332" cy="369310"/>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a:solidFill>
                  <a:srgbClr val="FFFFFF"/>
                </a:solidFill>
                <a:latin typeface="Arial" charset="0"/>
                <a:ea typeface="+mn-ea"/>
                <a:cs typeface="+mn-cs"/>
              </a:rPr>
              <a:t>4</a:t>
            </a:r>
            <a:endParaRPr lang="en-US" sz="1200" b="1" kern="1200" dirty="0">
              <a:solidFill>
                <a:srgbClr val="FFFFFF"/>
              </a:solidFill>
              <a:latin typeface="Arial" charset="0"/>
              <a:ea typeface="+mn-ea"/>
              <a:cs typeface="+mn-cs"/>
            </a:endParaRPr>
          </a:p>
        </p:txBody>
      </p:sp>
      <p:sp>
        <p:nvSpPr>
          <p:cNvPr id="17" name="TextBox 16"/>
          <p:cNvSpPr txBox="1"/>
          <p:nvPr/>
        </p:nvSpPr>
        <p:spPr>
          <a:xfrm>
            <a:off x="1902347" y="4235931"/>
            <a:ext cx="1493339" cy="738487"/>
          </a:xfrm>
          <a:prstGeom prst="rect">
            <a:avLst/>
          </a:prstGeom>
          <a:solidFill>
            <a:schemeClr val="accent1"/>
          </a:solidFill>
          <a:ln w="9525">
            <a:noFill/>
            <a:miter lim="800000"/>
            <a:headEnd/>
            <a:tailEnd/>
          </a:ln>
          <a:effectLst/>
        </p:spPr>
        <p:txBody>
          <a:bodyPr vert="horz" wrap="square" lIns="36571" tIns="36571" rIns="36571" bIns="36571"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a:latin typeface="Arial" charset="0"/>
                <a:ea typeface="+mn-ea"/>
                <a:cs typeface="+mn-cs"/>
              </a:rPr>
              <a:t>Shift scheduling flexibility</a:t>
            </a:r>
          </a:p>
        </p:txBody>
      </p:sp>
      <p:sp>
        <p:nvSpPr>
          <p:cNvPr id="18" name="TextBox 17"/>
          <p:cNvSpPr txBox="1"/>
          <p:nvPr/>
        </p:nvSpPr>
        <p:spPr>
          <a:xfrm>
            <a:off x="3561520" y="4239528"/>
            <a:ext cx="4389120" cy="7536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b="1" kern="1200" dirty="0">
                <a:latin typeface="Arial" charset="0"/>
                <a:ea typeface="+mn-ea"/>
                <a:cs typeface="+mn-cs"/>
              </a:rPr>
              <a:t>Office schedules could be set strategically to address partner needs, </a:t>
            </a:r>
            <a:r>
              <a:rPr lang="en-US" sz="1200" kern="1200" dirty="0">
                <a:latin typeface="Arial" charset="0"/>
                <a:ea typeface="+mn-ea"/>
                <a:cs typeface="+mn-cs"/>
              </a:rPr>
              <a:t>so not all offices devote resources to staying open 24/7. Requires warning backup to be provided from another office, as well as on-call procedures</a:t>
            </a:r>
          </a:p>
        </p:txBody>
      </p:sp>
      <p:sp>
        <p:nvSpPr>
          <p:cNvPr id="53" name="Oval 32"/>
          <p:cNvSpPr txBox="1"/>
          <p:nvPr>
            <p:custDataLst>
              <p:tags r:id="rId7"/>
            </p:custDataLst>
          </p:nvPr>
        </p:nvSpPr>
        <p:spPr>
          <a:xfrm>
            <a:off x="1325889" y="4420518"/>
            <a:ext cx="369332" cy="369310"/>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a:solidFill>
                  <a:srgbClr val="FFFFFF"/>
                </a:solidFill>
                <a:latin typeface="Arial" charset="0"/>
                <a:ea typeface="+mn-ea"/>
                <a:cs typeface="+mn-cs"/>
              </a:rPr>
              <a:t>5</a:t>
            </a:r>
            <a:endParaRPr lang="en-US" sz="1200" b="1" kern="1200" dirty="0">
              <a:solidFill>
                <a:srgbClr val="FFFFFF"/>
              </a:solidFill>
              <a:latin typeface="Arial" charset="0"/>
              <a:ea typeface="+mn-ea"/>
              <a:cs typeface="+mn-cs"/>
            </a:endParaRPr>
          </a:p>
        </p:txBody>
      </p:sp>
      <p:sp>
        <p:nvSpPr>
          <p:cNvPr id="19" name="TextBox 18"/>
          <p:cNvSpPr txBox="1"/>
          <p:nvPr/>
        </p:nvSpPr>
        <p:spPr>
          <a:xfrm>
            <a:off x="1902347" y="5111749"/>
            <a:ext cx="1493339" cy="372909"/>
          </a:xfrm>
          <a:prstGeom prst="rect">
            <a:avLst/>
          </a:prstGeom>
          <a:solidFill>
            <a:schemeClr val="accent1"/>
          </a:solidFill>
          <a:ln w="9525">
            <a:noFill/>
            <a:miter lim="800000"/>
            <a:headEnd/>
            <a:tailEnd/>
          </a:ln>
          <a:effectLst/>
        </p:spPr>
        <p:txBody>
          <a:bodyPr vert="horz" wrap="square" lIns="36571" tIns="36571" rIns="36571" bIns="36571"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a:latin typeface="Arial" charset="0"/>
                <a:ea typeface="+mn-ea"/>
                <a:cs typeface="+mn-cs"/>
              </a:rPr>
              <a:t>Staffing flexibility</a:t>
            </a:r>
          </a:p>
        </p:txBody>
      </p:sp>
      <p:sp>
        <p:nvSpPr>
          <p:cNvPr id="20" name="TextBox 19"/>
          <p:cNvSpPr txBox="1"/>
          <p:nvPr/>
        </p:nvSpPr>
        <p:spPr>
          <a:xfrm>
            <a:off x="3561520" y="5115346"/>
            <a:ext cx="4389120" cy="3693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b="1" kern="1200">
                <a:latin typeface="Arial" charset="0"/>
                <a:ea typeface="+mn-ea"/>
                <a:cs typeface="+mn-cs"/>
              </a:rPr>
              <a:t>Offices could </a:t>
            </a:r>
            <a:r>
              <a:rPr lang="en-US" sz="1200" b="1" kern="1200" dirty="0">
                <a:latin typeface="Arial" charset="0"/>
                <a:ea typeface="+mn-ea"/>
                <a:cs typeface="+mn-cs"/>
              </a:rPr>
              <a:t>adjust rotation to best serve partners, </a:t>
            </a:r>
            <a:r>
              <a:rPr lang="en-US" sz="1200" kern="1200" dirty="0">
                <a:latin typeface="Arial" charset="0"/>
                <a:ea typeface="+mn-ea"/>
                <a:cs typeface="+mn-cs"/>
              </a:rPr>
              <a:t>without requiring each shift to have two staff members</a:t>
            </a:r>
            <a:endParaRPr lang="en-US" sz="1200" b="1" kern="1200" dirty="0">
              <a:latin typeface="Arial" charset="0"/>
              <a:ea typeface="+mn-ea"/>
              <a:cs typeface="+mn-cs"/>
            </a:endParaRPr>
          </a:p>
        </p:txBody>
      </p:sp>
      <p:sp>
        <p:nvSpPr>
          <p:cNvPr id="54" name="Oval 32"/>
          <p:cNvSpPr txBox="1"/>
          <p:nvPr>
            <p:custDataLst>
              <p:tags r:id="rId8"/>
            </p:custDataLst>
          </p:nvPr>
        </p:nvSpPr>
        <p:spPr>
          <a:xfrm>
            <a:off x="1325889" y="5115346"/>
            <a:ext cx="369332" cy="369310"/>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a:solidFill>
                  <a:srgbClr val="FFFFFF"/>
                </a:solidFill>
                <a:latin typeface="Arial" charset="0"/>
                <a:ea typeface="+mn-ea"/>
                <a:cs typeface="+mn-cs"/>
              </a:rPr>
              <a:t>6</a:t>
            </a:r>
            <a:endParaRPr lang="en-US" sz="1200" b="1" kern="1200" dirty="0">
              <a:solidFill>
                <a:srgbClr val="FFFFFF"/>
              </a:solidFill>
              <a:latin typeface="Arial" charset="0"/>
              <a:ea typeface="+mn-ea"/>
              <a:cs typeface="+mn-cs"/>
            </a:endParaRPr>
          </a:p>
        </p:txBody>
      </p:sp>
      <p:sp>
        <p:nvSpPr>
          <p:cNvPr id="11" name="TextBox 10"/>
          <p:cNvSpPr txBox="1"/>
          <p:nvPr/>
        </p:nvSpPr>
        <p:spPr>
          <a:xfrm>
            <a:off x="1902347" y="5618389"/>
            <a:ext cx="1493339" cy="511399"/>
          </a:xfrm>
          <a:prstGeom prst="rect">
            <a:avLst/>
          </a:prstGeom>
          <a:solidFill>
            <a:schemeClr val="accent1"/>
          </a:solidFill>
          <a:ln w="9525">
            <a:noFill/>
            <a:miter lim="800000"/>
            <a:headEnd/>
            <a:tailEnd/>
          </a:ln>
          <a:effectLst/>
        </p:spPr>
        <p:txBody>
          <a:bodyPr vert="horz" wrap="square" lIns="36571" tIns="36571" rIns="36571" bIns="36571"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dirty="0">
                <a:latin typeface="Arial" charset="0"/>
                <a:ea typeface="+mn-ea"/>
                <a:cs typeface="+mn-cs"/>
              </a:rPr>
              <a:t>Strategic positioning</a:t>
            </a:r>
          </a:p>
        </p:txBody>
      </p:sp>
      <p:sp>
        <p:nvSpPr>
          <p:cNvPr id="12" name="TextBox 11"/>
          <p:cNvSpPr txBox="1"/>
          <p:nvPr/>
        </p:nvSpPr>
        <p:spPr>
          <a:xfrm>
            <a:off x="3561520" y="5621990"/>
            <a:ext cx="4389120" cy="55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kern="1200">
                <a:latin typeface="Arial" charset="0"/>
                <a:ea typeface="+mn-ea"/>
                <a:cs typeface="+mn-cs"/>
              </a:rPr>
              <a:t>Locate offices and functions to </a:t>
            </a:r>
            <a:r>
              <a:rPr lang="en-US" sz="1200" b="1" kern="1200">
                <a:latin typeface="Arial" charset="0"/>
                <a:ea typeface="+mn-ea"/>
                <a:cs typeface="+mn-cs"/>
              </a:rPr>
              <a:t>best serve partners and meet internal NWS needs</a:t>
            </a:r>
            <a:r>
              <a:rPr lang="en-US" sz="1200" kern="1200">
                <a:latin typeface="Arial" charset="0"/>
                <a:ea typeface="+mn-ea"/>
                <a:cs typeface="+mn-cs"/>
              </a:rPr>
              <a:t> (e.g., IDSS staff near partners, maintenance staff near strategic needs)</a:t>
            </a:r>
            <a:endParaRPr lang="en-US" sz="1200" kern="1200" dirty="0">
              <a:latin typeface="Arial" charset="0"/>
              <a:ea typeface="+mn-ea"/>
              <a:cs typeface="+mn-cs"/>
            </a:endParaRPr>
          </a:p>
        </p:txBody>
      </p:sp>
      <p:sp>
        <p:nvSpPr>
          <p:cNvPr id="55" name="Oval 32"/>
          <p:cNvSpPr txBox="1"/>
          <p:nvPr>
            <p:custDataLst>
              <p:tags r:id="rId9"/>
            </p:custDataLst>
          </p:nvPr>
        </p:nvSpPr>
        <p:spPr>
          <a:xfrm>
            <a:off x="1325889" y="5618390"/>
            <a:ext cx="369332" cy="369310"/>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a:solidFill>
                  <a:srgbClr val="FFFFFF"/>
                </a:solidFill>
                <a:latin typeface="Arial" charset="0"/>
                <a:ea typeface="+mn-ea"/>
                <a:cs typeface="+mn-cs"/>
              </a:rPr>
              <a:t>7</a:t>
            </a:r>
            <a:endParaRPr lang="en-US" sz="1200" b="1" kern="1200" dirty="0">
              <a:solidFill>
                <a:srgbClr val="FFFFFF"/>
              </a:solidFill>
              <a:latin typeface="Arial" charset="0"/>
              <a:ea typeface="+mn-ea"/>
              <a:cs typeface="+mn-cs"/>
            </a:endParaRPr>
          </a:p>
        </p:txBody>
      </p:sp>
      <p:sp>
        <p:nvSpPr>
          <p:cNvPr id="34"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OWA Strategic staffing team, June 2016</a:t>
            </a:r>
          </a:p>
        </p:txBody>
      </p:sp>
    </p:spTree>
    <p:extLst>
      <p:ext uri="{BB962C8B-B14F-4D97-AF65-F5344CB8AC3E}">
        <p14:creationId xmlns:p14="http://schemas.microsoft.com/office/powerpoint/2010/main" val="527594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2801570115"/>
              </p:ext>
            </p:extLst>
          </p:nvPr>
        </p:nvGraphicFramePr>
        <p:xfrm>
          <a:off x="1862" y="1995"/>
          <a:ext cx="1587" cy="1587"/>
        </p:xfrm>
        <a:graphic>
          <a:graphicData uri="http://schemas.openxmlformats.org/presentationml/2006/ole">
            <mc:AlternateContent xmlns:mc="http://schemas.openxmlformats.org/markup-compatibility/2006">
              <mc:Choice xmlns:v="urn:schemas-microsoft-com:vml" Requires="v">
                <p:oleObj spid="_x0000_s17431" name="think-cell Slide" r:id="rId42" imgW="530" imgH="528" progId="TCLayout.ActiveDocument.1">
                  <p:embed/>
                </p:oleObj>
              </mc:Choice>
              <mc:Fallback>
                <p:oleObj name="think-cell Slide" r:id="rId42" imgW="530" imgH="528" progId="TCLayout.ActiveDocument.1">
                  <p:embed/>
                  <p:pic>
                    <p:nvPicPr>
                      <p:cNvPr id="0" name=""/>
                      <p:cNvPicPr/>
                      <p:nvPr/>
                    </p:nvPicPr>
                    <p:blipFill>
                      <a:blip/>
                      <a:stretch>
                        <a:fillRect/>
                      </a:stretch>
                    </p:blipFill>
                    <p:spPr>
                      <a:xfrm>
                        <a:off x="1862" y="1995"/>
                        <a:ext cx="1587" cy="1587"/>
                      </a:xfrm>
                      <a:prstGeom prst="rect">
                        <a:avLst/>
                      </a:prstGeom>
                    </p:spPr>
                  </p:pic>
                </p:oleObj>
              </mc:Fallback>
            </mc:AlternateContent>
          </a:graphicData>
        </a:graphic>
      </p:graphicFrame>
      <p:sp>
        <p:nvSpPr>
          <p:cNvPr id="9" name="Rectangle 8" hidden="1"/>
          <p:cNvSpPr/>
          <p:nvPr>
            <p:custDataLst>
              <p:tags r:id="rId3"/>
            </p:custDataLst>
          </p:nvPr>
        </p:nvSpPr>
        <p:spPr bwMode="auto">
          <a:xfrm>
            <a:off x="272" y="405"/>
            <a:ext cx="158741" cy="158732"/>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1100" b="1" kern="1200" dirty="0" err="1">
              <a:solidFill>
                <a:srgbClr val="000000"/>
              </a:solidFill>
              <a:sym typeface="Arial" panose="020B0604020202020204" pitchFamily="34" charset="0"/>
            </a:endParaRPr>
          </a:p>
        </p:txBody>
      </p:sp>
      <p:sp>
        <p:nvSpPr>
          <p:cNvPr id="44" name="Rectangle 43"/>
          <p:cNvSpPr/>
          <p:nvPr/>
        </p:nvSpPr>
        <p:spPr>
          <a:xfrm>
            <a:off x="136123" y="1302666"/>
            <a:ext cx="8876359" cy="3994826"/>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100" kern="1200" dirty="0" err="1">
              <a:solidFill>
                <a:srgbClr val="000000"/>
              </a:solidFill>
            </a:endParaRPr>
          </a:p>
        </p:txBody>
      </p:sp>
      <p:sp>
        <p:nvSpPr>
          <p:cNvPr id="2" name="Title 1"/>
          <p:cNvSpPr>
            <a:spLocks noGrp="1"/>
          </p:cNvSpPr>
          <p:nvPr>
            <p:ph type="title"/>
          </p:nvPr>
        </p:nvSpPr>
        <p:spPr>
          <a:xfrm>
            <a:off x="1224800" y="191141"/>
            <a:ext cx="7744000" cy="59661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smtClean="0"/>
              <a:t>Each “unlock” contributes to the flexibility needed to meet demand for </a:t>
            </a:r>
            <a:r>
              <a:rPr lang="en-US" dirty="0" err="1" smtClean="0"/>
              <a:t>IDSS</a:t>
            </a:r>
            <a:endParaRPr lang="en-US" dirty="0"/>
          </a:p>
        </p:txBody>
      </p:sp>
      <p:sp>
        <p:nvSpPr>
          <p:cNvPr id="5" name="5. Source"/>
          <p:cNvSpPr>
            <a:spLocks noChangeArrowheads="1"/>
          </p:cNvSpPr>
          <p:nvPr/>
        </p:nvSpPr>
        <p:spPr bwMode="auto">
          <a:xfrm>
            <a:off x="180064" y="5406574"/>
            <a:ext cx="4614653" cy="9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114263" indent="-114263" defTabSz="913235" fontAlgn="base">
              <a:spcBef>
                <a:spcPct val="0"/>
              </a:spcBef>
              <a:spcAft>
                <a:spcPct val="0"/>
              </a:spcAft>
              <a:tabLst>
                <a:tab pos="976004" algn="l"/>
                <a:tab pos="1090266" algn="l"/>
              </a:tabLst>
            </a:pPr>
            <a:r>
              <a:rPr lang="en-US" sz="900" kern="1200" dirty="0">
                <a:latin typeface="Arial" charset="0"/>
                <a:ea typeface="+mn-ea"/>
                <a:cs typeface="+mn-cs"/>
              </a:rPr>
              <a:t>1 Based on 2 shifts per day (4 FTE) per </a:t>
            </a:r>
            <a:r>
              <a:rPr lang="en-US" sz="900" kern="1200" dirty="0" err="1">
                <a:latin typeface="Arial" charset="0"/>
                <a:ea typeface="+mn-ea"/>
                <a:cs typeface="+mn-cs"/>
              </a:rPr>
              <a:t>WFO</a:t>
            </a:r>
            <a:r>
              <a:rPr lang="en-US" sz="900" kern="1200" dirty="0">
                <a:latin typeface="Arial" charset="0"/>
                <a:ea typeface="+mn-ea"/>
                <a:cs typeface="+mn-cs"/>
              </a:rPr>
              <a:t> focused on forecast production </a:t>
            </a:r>
          </a:p>
          <a:p>
            <a:pPr marL="114263" indent="-114263" defTabSz="913235" fontAlgn="base">
              <a:spcBef>
                <a:spcPct val="0"/>
              </a:spcBef>
              <a:spcAft>
                <a:spcPct val="0"/>
              </a:spcAft>
              <a:tabLst>
                <a:tab pos="976004" algn="l"/>
                <a:tab pos="1090266" algn="l"/>
              </a:tabLst>
            </a:pPr>
            <a:r>
              <a:rPr lang="en-US" sz="900" kern="1200" dirty="0">
                <a:latin typeface="Arial" charset="0"/>
                <a:ea typeface="+mn-ea"/>
                <a:cs typeface="+mn-cs"/>
              </a:rPr>
              <a:t>2 Based on 1-2 shifts staffed overnight (2-4 FTE) at ~80 offices, and 1-2 evening shifts (2-4 FTE) at low offices (~25)</a:t>
            </a:r>
          </a:p>
          <a:p>
            <a:pPr marL="114263" indent="-114263" defTabSz="913235" fontAlgn="base">
              <a:spcBef>
                <a:spcPct val="0"/>
              </a:spcBef>
              <a:spcAft>
                <a:spcPct val="0"/>
              </a:spcAft>
              <a:tabLst>
                <a:tab pos="976004" algn="l"/>
                <a:tab pos="1090266" algn="l"/>
              </a:tabLst>
            </a:pPr>
            <a:r>
              <a:rPr lang="en-US" sz="900" kern="1200" dirty="0">
                <a:latin typeface="Arial" charset="0"/>
                <a:ea typeface="+mn-ea"/>
                <a:cs typeface="+mn-cs"/>
              </a:rPr>
              <a:t>3 Based on 50% of GS-11s (180) become GS-12. Of additional intern time, 30% of intern time could be shifted to higher value </a:t>
            </a:r>
            <a:r>
              <a:rPr lang="en-US" sz="900" kern="1200" dirty="0" err="1">
                <a:latin typeface="Arial" charset="0"/>
                <a:ea typeface="+mn-ea"/>
                <a:cs typeface="+mn-cs"/>
              </a:rPr>
              <a:t>IDSS</a:t>
            </a:r>
            <a:r>
              <a:rPr lang="en-US" sz="900" kern="1200" dirty="0">
                <a:latin typeface="Arial" charset="0"/>
                <a:ea typeface="+mn-ea"/>
                <a:cs typeface="+mn-cs"/>
              </a:rPr>
              <a:t> activities</a:t>
            </a:r>
          </a:p>
          <a:p>
            <a:pPr defTabSz="913235" fontAlgn="base">
              <a:spcBef>
                <a:spcPct val="0"/>
              </a:spcBef>
              <a:spcAft>
                <a:spcPct val="0"/>
              </a:spcAft>
              <a:tabLst>
                <a:tab pos="976004" algn="l"/>
                <a:tab pos="1090266" algn="l"/>
              </a:tabLst>
            </a:pPr>
            <a:r>
              <a:rPr lang="en-US" sz="900" kern="1200" dirty="0">
                <a:latin typeface="Arial" charset="0"/>
                <a:ea typeface="+mn-ea"/>
                <a:cs typeface="+mn-cs"/>
              </a:rPr>
              <a:t>4 Assuming 3 FTE at each AK </a:t>
            </a:r>
            <a:r>
              <a:rPr lang="en-US" sz="900" kern="1200" dirty="0" err="1">
                <a:latin typeface="Arial" charset="0"/>
                <a:ea typeface="+mn-ea"/>
                <a:cs typeface="+mn-cs"/>
              </a:rPr>
              <a:t>WSO</a:t>
            </a:r>
            <a:r>
              <a:rPr lang="en-US" sz="900" kern="1200" dirty="0">
                <a:latin typeface="Arial" charset="0"/>
                <a:ea typeface="+mn-ea"/>
                <a:cs typeface="+mn-cs"/>
              </a:rPr>
              <a:t>, </a:t>
            </a:r>
            <a:r>
              <a:rPr lang="en-US" sz="900" kern="1200" dirty="0" err="1">
                <a:latin typeface="Arial" charset="0"/>
                <a:ea typeface="+mn-ea"/>
                <a:cs typeface="+mn-cs"/>
              </a:rPr>
              <a:t>add’l</a:t>
            </a:r>
            <a:r>
              <a:rPr lang="en-US" sz="900" kern="1200" dirty="0">
                <a:latin typeface="Arial" charset="0"/>
                <a:ea typeface="+mn-ea"/>
                <a:cs typeface="+mn-cs"/>
              </a:rPr>
              <a:t> 1 </a:t>
            </a:r>
            <a:r>
              <a:rPr lang="en-US" sz="900" kern="1200" dirty="0" err="1">
                <a:latin typeface="Arial" charset="0"/>
                <a:ea typeface="+mn-ea"/>
                <a:cs typeface="+mn-cs"/>
              </a:rPr>
              <a:t>hr</a:t>
            </a:r>
            <a:r>
              <a:rPr lang="en-US" sz="900" kern="1200" dirty="0">
                <a:latin typeface="Arial" charset="0"/>
                <a:ea typeface="+mn-ea"/>
                <a:cs typeface="+mn-cs"/>
              </a:rPr>
              <a:t>/day at 80 sites totaling 560 </a:t>
            </a:r>
          </a:p>
          <a:p>
            <a:pPr defTabSz="913235" fontAlgn="base">
              <a:spcBef>
                <a:spcPct val="0"/>
              </a:spcBef>
              <a:spcAft>
                <a:spcPct val="0"/>
              </a:spcAft>
              <a:tabLst>
                <a:tab pos="976004" algn="l"/>
                <a:tab pos="1090266" algn="l"/>
              </a:tabLst>
            </a:pPr>
            <a:r>
              <a:rPr lang="en-US" sz="900" kern="1200" dirty="0">
                <a:latin typeface="Arial" charset="0"/>
                <a:ea typeface="+mn-ea"/>
                <a:cs typeface="+mn-cs"/>
              </a:rPr>
              <a:t>   </a:t>
            </a:r>
            <a:r>
              <a:rPr lang="en-US" sz="900" kern="1200" dirty="0" err="1">
                <a:latin typeface="Arial" charset="0"/>
                <a:ea typeface="+mn-ea"/>
                <a:cs typeface="+mn-cs"/>
              </a:rPr>
              <a:t>hrs</a:t>
            </a:r>
            <a:r>
              <a:rPr lang="en-US" sz="900" kern="1200" dirty="0">
                <a:latin typeface="Arial" charset="0"/>
                <a:ea typeface="+mn-ea"/>
                <a:cs typeface="+mn-cs"/>
              </a:rPr>
              <a:t>/week (14 FTE at 40 </a:t>
            </a:r>
            <a:r>
              <a:rPr lang="en-US" sz="900" kern="1200" dirty="0" err="1">
                <a:latin typeface="Arial" charset="0"/>
                <a:ea typeface="+mn-ea"/>
                <a:cs typeface="+mn-cs"/>
              </a:rPr>
              <a:t>hrs</a:t>
            </a:r>
            <a:r>
              <a:rPr lang="en-US" sz="900" kern="1200" dirty="0">
                <a:latin typeface="Arial" charset="0"/>
                <a:ea typeface="+mn-ea"/>
                <a:cs typeface="+mn-cs"/>
              </a:rPr>
              <a:t>/week). Total of 50-100, if full contracting at all sites</a:t>
            </a:r>
          </a:p>
        </p:txBody>
      </p:sp>
      <p:cxnSp>
        <p:nvCxnSpPr>
          <p:cNvPr id="25" name="Straight Connector 24"/>
          <p:cNvCxnSpPr/>
          <p:nvPr>
            <p:custDataLst>
              <p:tags r:id="rId4"/>
            </p:custDataLst>
          </p:nvPr>
        </p:nvCxnSpPr>
        <p:spPr bwMode="gray">
          <a:xfrm>
            <a:off x="4023684" y="2241620"/>
            <a:ext cx="220298"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custDataLst>
              <p:tags r:id="rId5"/>
            </p:custDataLst>
          </p:nvPr>
        </p:nvCxnSpPr>
        <p:spPr bwMode="gray">
          <a:xfrm>
            <a:off x="7101381" y="2954415"/>
            <a:ext cx="220298"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custDataLst>
              <p:tags r:id="rId6"/>
            </p:custDataLst>
          </p:nvPr>
        </p:nvCxnSpPr>
        <p:spPr bwMode="gray">
          <a:xfrm>
            <a:off x="5559293" y="1762282"/>
            <a:ext cx="220298"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7"/>
            </p:custDataLst>
          </p:nvPr>
        </p:nvCxnSpPr>
        <p:spPr bwMode="gray">
          <a:xfrm>
            <a:off x="7865946" y="2973852"/>
            <a:ext cx="220298"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custDataLst>
              <p:tags r:id="rId8"/>
            </p:custDataLst>
          </p:nvPr>
        </p:nvCxnSpPr>
        <p:spPr bwMode="gray">
          <a:xfrm>
            <a:off x="4794728" y="1762282"/>
            <a:ext cx="220298"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custDataLst>
              <p:tags r:id="rId9"/>
            </p:custDataLst>
          </p:nvPr>
        </p:nvCxnSpPr>
        <p:spPr bwMode="gray">
          <a:xfrm>
            <a:off x="3252640" y="2390744"/>
            <a:ext cx="220298"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custDataLst>
              <p:tags r:id="rId10"/>
            </p:custDataLst>
          </p:nvPr>
        </p:nvCxnSpPr>
        <p:spPr bwMode="gray">
          <a:xfrm>
            <a:off x="2488075" y="2682298"/>
            <a:ext cx="220298"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custDataLst>
              <p:tags r:id="rId11"/>
            </p:custDataLst>
          </p:nvPr>
        </p:nvCxnSpPr>
        <p:spPr bwMode="gray">
          <a:xfrm>
            <a:off x="6330950" y="2358349"/>
            <a:ext cx="220298"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p:cNvGraphicFramePr>
          <p:nvPr>
            <p:custDataLst>
              <p:tags r:id="rId12"/>
            </p:custDataLst>
            <p:extLst>
              <p:ext uri="{D42A27DB-BD31-4B8C-83A1-F6EECF244321}">
                <p14:modId xmlns:p14="http://schemas.microsoft.com/office/powerpoint/2010/main" val="376915306"/>
              </p:ext>
            </p:extLst>
          </p:nvPr>
        </p:nvGraphicFramePr>
        <p:xfrm>
          <a:off x="1710550" y="1658619"/>
          <a:ext cx="7140508" cy="2079886"/>
        </p:xfrm>
        <a:graphic>
          <a:graphicData uri="http://schemas.openxmlformats.org/presentationml/2006/ole">
            <mc:AlternateContent xmlns:mc="http://schemas.openxmlformats.org/markup-compatibility/2006">
              <mc:Choice xmlns:v="urn:schemas-microsoft-com:vml" Requires="v">
                <p:oleObj spid="_x0000_s17432" name="Chart" r:id="rId43" imgW="7000881" imgH="2038230" progId="MSGraph.Chart.8">
                  <p:embed followColorScheme="full"/>
                </p:oleObj>
              </mc:Choice>
              <mc:Fallback>
                <p:oleObj name="Chart" r:id="rId43" imgW="7000881" imgH="2038230" progId="MSGraph.Chart.8">
                  <p:embed followColorScheme="full"/>
                  <p:pic>
                    <p:nvPicPr>
                      <p:cNvPr id="0" name=""/>
                      <p:cNvPicPr/>
                      <p:nvPr/>
                    </p:nvPicPr>
                    <p:blipFill>
                      <a:blip r:embed="rId44"/>
                      <a:stretch>
                        <a:fillRect/>
                      </a:stretch>
                    </p:blipFill>
                    <p:spPr>
                      <a:xfrm>
                        <a:off x="1710550" y="1658619"/>
                        <a:ext cx="7140508" cy="2079886"/>
                      </a:xfrm>
                      <a:prstGeom prst="rect">
                        <a:avLst/>
                      </a:prstGeom>
                    </p:spPr>
                  </p:pic>
                </p:oleObj>
              </mc:Fallback>
            </mc:AlternateContent>
          </a:graphicData>
        </a:graphic>
      </p:graphicFrame>
      <p:cxnSp>
        <p:nvCxnSpPr>
          <p:cNvPr id="42" name="Straight Connector 41"/>
          <p:cNvCxnSpPr/>
          <p:nvPr>
            <p:custDataLst>
              <p:tags r:id="rId13"/>
            </p:custDataLst>
          </p:nvPr>
        </p:nvCxnSpPr>
        <p:spPr bwMode="gray">
          <a:xfrm>
            <a:off x="8636991" y="2973852"/>
            <a:ext cx="168463"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14"/>
            </p:custDataLst>
          </p:nvPr>
        </p:nvCxnSpPr>
        <p:spPr bwMode="gray">
          <a:xfrm>
            <a:off x="8747139" y="1759043"/>
            <a:ext cx="0" cy="1218048"/>
          </a:xfrm>
          <a:prstGeom prst="line">
            <a:avLst/>
          </a:prstGeom>
          <a:ln w="38100">
            <a:solidFill>
              <a:schemeClr val="tx2"/>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custDataLst>
              <p:tags r:id="rId15"/>
            </p:custDataLst>
          </p:nvPr>
        </p:nvCxnSpPr>
        <p:spPr bwMode="gray">
          <a:xfrm>
            <a:off x="7594600" y="2928500"/>
            <a:ext cx="0" cy="34923"/>
          </a:xfrm>
          <a:prstGeom prst="line">
            <a:avLst/>
          </a:prstGeom>
          <a:ln w="317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custDataLst>
              <p:tags r:id="rId16"/>
            </p:custDataLst>
          </p:nvPr>
        </p:nvCxnSpPr>
        <p:spPr bwMode="gray">
          <a:xfrm>
            <a:off x="6330950" y="1762282"/>
            <a:ext cx="2475116" cy="0"/>
          </a:xfrm>
          <a:prstGeom prst="line">
            <a:avLst/>
          </a:prstGeom>
          <a:ln w="3175">
            <a:solidFill>
              <a:srgbClr val="808080"/>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custDataLst>
              <p:tags r:id="rId17"/>
            </p:custDataLst>
          </p:nvPr>
        </p:nvCxnSpPr>
        <p:spPr bwMode="gray">
          <a:xfrm>
            <a:off x="8361617" y="2947936"/>
            <a:ext cx="0" cy="103664"/>
          </a:xfrm>
          <a:prstGeom prst="line">
            <a:avLst/>
          </a:prstGeom>
          <a:ln w="317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 Placeholder 19"/>
          <p:cNvSpPr>
            <a:spLocks noGrp="1"/>
          </p:cNvSpPr>
          <p:nvPr>
            <p:custDataLst>
              <p:tags r:id="rId18"/>
            </p:custDataLst>
          </p:nvPr>
        </p:nvSpPr>
        <p:spPr bwMode="auto">
          <a:xfrm>
            <a:off x="4243982" y="3723796"/>
            <a:ext cx="680333" cy="83416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altLang="en-US" sz="1100" kern="1200" dirty="0">
                <a:solidFill>
                  <a:srgbClr val="000000"/>
                </a:solidFill>
              </a:rPr>
              <a:t>Met watch backup for shift scheduling flexibility</a:t>
            </a:r>
            <a:endParaRPr lang="en-US" sz="1100" kern="1200" dirty="0">
              <a:solidFill>
                <a:srgbClr val="000000"/>
              </a:solidFill>
              <a:sym typeface="Arial" panose="020B0604020202020204" pitchFamily="34" charset="0"/>
            </a:endParaRPr>
          </a:p>
        </p:txBody>
      </p:sp>
      <p:sp>
        <p:nvSpPr>
          <p:cNvPr id="62" name="Text Placeholder 1"/>
          <p:cNvSpPr>
            <a:spLocks noGrp="1"/>
          </p:cNvSpPr>
          <p:nvPr>
            <p:custDataLst>
              <p:tags r:id="rId19"/>
            </p:custDataLst>
          </p:nvPr>
        </p:nvSpPr>
        <p:spPr bwMode="auto">
          <a:xfrm>
            <a:off x="8086244" y="3723794"/>
            <a:ext cx="728928" cy="5005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100" b="1" kern="1200" dirty="0">
                <a:solidFill>
                  <a:srgbClr val="0066CC"/>
                </a:solidFill>
                <a:sym typeface="Arial" panose="020B0604020202020204" pitchFamily="34" charset="0"/>
              </a:rPr>
              <a:t>Remaining flexibility unlocked</a:t>
            </a:r>
          </a:p>
        </p:txBody>
      </p:sp>
      <p:sp>
        <p:nvSpPr>
          <p:cNvPr id="32" name="Text Placeholder 15"/>
          <p:cNvSpPr>
            <a:spLocks noGrp="1"/>
          </p:cNvSpPr>
          <p:nvPr>
            <p:custDataLst>
              <p:tags r:id="rId20"/>
            </p:custDataLst>
          </p:nvPr>
        </p:nvSpPr>
        <p:spPr bwMode="auto">
          <a:xfrm>
            <a:off x="7321551" y="3723796"/>
            <a:ext cx="758085" cy="333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100" i="1" kern="1200" dirty="0">
                <a:solidFill>
                  <a:srgbClr val="000000"/>
                </a:solidFill>
              </a:rPr>
              <a:t>No </a:t>
            </a:r>
            <a:r>
              <a:rPr lang="en-US" sz="1100" kern="1200" dirty="0">
                <a:solidFill>
                  <a:srgbClr val="000000"/>
                </a:solidFill>
              </a:rPr>
              <a:t>strategic positioning</a:t>
            </a:r>
            <a:endParaRPr lang="en-US" sz="1100" kern="1200" dirty="0">
              <a:solidFill>
                <a:srgbClr val="000000"/>
              </a:solidFill>
              <a:sym typeface="Arial" panose="020B0604020202020204" pitchFamily="34" charset="0"/>
            </a:endParaRPr>
          </a:p>
        </p:txBody>
      </p:sp>
      <p:sp>
        <p:nvSpPr>
          <p:cNvPr id="21" name="Text Placeholder 11"/>
          <p:cNvSpPr>
            <a:spLocks noGrp="1"/>
          </p:cNvSpPr>
          <p:nvPr>
            <p:custDataLst>
              <p:tags r:id="rId21"/>
            </p:custDataLst>
          </p:nvPr>
        </p:nvSpPr>
        <p:spPr bwMode="auto">
          <a:xfrm>
            <a:off x="5015026" y="3723796"/>
            <a:ext cx="659276" cy="333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100" b="1" kern="1200" dirty="0">
                <a:solidFill>
                  <a:srgbClr val="0066CC"/>
                </a:solidFill>
                <a:sym typeface="Arial" panose="020B0604020202020204" pitchFamily="34" charset="0"/>
              </a:rPr>
              <a:t>Flexibility unlocked</a:t>
            </a:r>
          </a:p>
        </p:txBody>
      </p:sp>
      <p:sp>
        <p:nvSpPr>
          <p:cNvPr id="27" name="Text Placeholder 13"/>
          <p:cNvSpPr>
            <a:spLocks noGrp="1"/>
          </p:cNvSpPr>
          <p:nvPr>
            <p:custDataLst>
              <p:tags r:id="rId22"/>
            </p:custDataLst>
          </p:nvPr>
        </p:nvSpPr>
        <p:spPr bwMode="auto">
          <a:xfrm>
            <a:off x="6550636" y="3723796"/>
            <a:ext cx="680333" cy="333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100" i="1" kern="1200" dirty="0">
                <a:solidFill>
                  <a:srgbClr val="000000"/>
                </a:solidFill>
              </a:rPr>
              <a:t>No</a:t>
            </a:r>
            <a:r>
              <a:rPr lang="en-US" sz="1100" kern="1200" dirty="0">
                <a:solidFill>
                  <a:srgbClr val="000000"/>
                </a:solidFill>
              </a:rPr>
              <a:t> staffing flexibility</a:t>
            </a:r>
            <a:r>
              <a:rPr lang="en-US" sz="1100" kern="1200" baseline="30000" dirty="0">
                <a:solidFill>
                  <a:srgbClr val="000000"/>
                </a:solidFill>
              </a:rPr>
              <a:t>6</a:t>
            </a:r>
            <a:endParaRPr lang="en-US" sz="1100" kern="1200" dirty="0">
              <a:solidFill>
                <a:srgbClr val="000000"/>
              </a:solidFill>
              <a:sym typeface="Arial" panose="020B0604020202020204" pitchFamily="34" charset="0"/>
            </a:endParaRPr>
          </a:p>
        </p:txBody>
      </p:sp>
      <p:sp>
        <p:nvSpPr>
          <p:cNvPr id="80" name="Text Placeholder 19"/>
          <p:cNvSpPr>
            <a:spLocks noGrp="1"/>
          </p:cNvSpPr>
          <p:nvPr>
            <p:custDataLst>
              <p:tags r:id="rId23"/>
            </p:custDataLst>
          </p:nvPr>
        </p:nvSpPr>
        <p:spPr bwMode="auto">
          <a:xfrm>
            <a:off x="3473450" y="3723796"/>
            <a:ext cx="562051" cy="333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100" kern="1200" dirty="0">
                <a:solidFill>
                  <a:srgbClr val="000000"/>
                </a:solidFill>
              </a:rPr>
              <a:t>Auto-sonders</a:t>
            </a:r>
            <a:r>
              <a:rPr lang="en-US" sz="1100" kern="1200" baseline="30000" dirty="0">
                <a:solidFill>
                  <a:srgbClr val="000000"/>
                </a:solidFill>
                <a:sym typeface="Arial" panose="020B0604020202020204" pitchFamily="34" charset="0"/>
              </a:rPr>
              <a:t>4</a:t>
            </a:r>
            <a:endParaRPr lang="en-US" sz="1100" kern="1200" dirty="0">
              <a:solidFill>
                <a:srgbClr val="000000"/>
              </a:solidFill>
              <a:sym typeface="Arial" panose="020B0604020202020204" pitchFamily="34" charset="0"/>
            </a:endParaRPr>
          </a:p>
        </p:txBody>
      </p:sp>
      <p:sp>
        <p:nvSpPr>
          <p:cNvPr id="76" name="Text Placeholder 13"/>
          <p:cNvSpPr>
            <a:spLocks noGrp="1"/>
          </p:cNvSpPr>
          <p:nvPr>
            <p:custDataLst>
              <p:tags r:id="rId24"/>
            </p:custDataLst>
          </p:nvPr>
        </p:nvSpPr>
        <p:spPr bwMode="gray">
          <a:xfrm>
            <a:off x="8087866" y="2781103"/>
            <a:ext cx="549126" cy="1668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814" tIns="0" rIns="17814" bIns="0" numCol="1" spcCol="0" anchor="b"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buClr>
                <a:srgbClr val="000000"/>
              </a:buClr>
            </a:pPr>
            <a:r>
              <a:rPr lang="en-US" sz="1100" b="1" i="1" kern="1200" dirty="0">
                <a:solidFill>
                  <a:srgbClr val="0066CC"/>
                </a:solidFill>
                <a:sym typeface="Arial" panose="020B0604020202020204" pitchFamily="34" charset="0"/>
              </a:rPr>
              <a:t>200-400</a:t>
            </a:r>
          </a:p>
        </p:txBody>
      </p:sp>
      <p:sp>
        <p:nvSpPr>
          <p:cNvPr id="24" name="Text Placeholder 12"/>
          <p:cNvSpPr>
            <a:spLocks noGrp="1"/>
          </p:cNvSpPr>
          <p:nvPr>
            <p:custDataLst>
              <p:tags r:id="rId25"/>
            </p:custDataLst>
          </p:nvPr>
        </p:nvSpPr>
        <p:spPr bwMode="auto">
          <a:xfrm>
            <a:off x="5779592" y="3723794"/>
            <a:ext cx="680333" cy="8649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100" i="1" kern="1200" dirty="0">
                <a:solidFill>
                  <a:srgbClr val="000000"/>
                </a:solidFill>
                <a:sym typeface="Arial" panose="020B0604020202020204" pitchFamily="34" charset="0"/>
              </a:rPr>
              <a:t>No</a:t>
            </a:r>
            <a:r>
              <a:rPr lang="en-US" sz="1100" kern="1200" dirty="0">
                <a:solidFill>
                  <a:srgbClr val="000000"/>
                </a:solidFill>
                <a:sym typeface="Arial" panose="020B0604020202020204" pitchFamily="34" charset="0"/>
              </a:rPr>
              <a:t> shift scheduling (24/7) flexibility</a:t>
            </a:r>
            <a:r>
              <a:rPr lang="en-US" sz="1100" kern="1200" baseline="30000" dirty="0">
                <a:solidFill>
                  <a:srgbClr val="000000"/>
                </a:solidFill>
                <a:sym typeface="Arial" panose="020B0604020202020204" pitchFamily="34" charset="0"/>
              </a:rPr>
              <a:t>5</a:t>
            </a:r>
          </a:p>
          <a:p>
            <a:pPr>
              <a:buClr>
                <a:srgbClr val="000000"/>
              </a:buClr>
            </a:pPr>
            <a:endParaRPr lang="en-US" sz="1300" kern="1200" baseline="30000" dirty="0">
              <a:solidFill>
                <a:srgbClr val="000000"/>
              </a:solidFill>
              <a:sym typeface="Arial" panose="020B0604020202020204" pitchFamily="34" charset="0"/>
            </a:endParaRPr>
          </a:p>
        </p:txBody>
      </p:sp>
      <p:sp>
        <p:nvSpPr>
          <p:cNvPr id="39" name="Text Placeholder 18"/>
          <p:cNvSpPr>
            <a:spLocks noGrp="1"/>
          </p:cNvSpPr>
          <p:nvPr>
            <p:custDataLst>
              <p:tags r:id="rId26"/>
            </p:custDataLst>
          </p:nvPr>
        </p:nvSpPr>
        <p:spPr bwMode="gray">
          <a:xfrm>
            <a:off x="8525222" y="2202853"/>
            <a:ext cx="444473" cy="213806"/>
          </a:xfrm>
          <a:prstGeom prst="ellipse">
            <a:avLst/>
          </a:prstGeom>
          <a:solidFill>
            <a:schemeClr val="accent3"/>
          </a:solidFill>
          <a:ln w="9525">
            <a:solidFill>
              <a:srgbClr val="FFFFFF"/>
            </a:solidFill>
            <a:miter lim="800000"/>
            <a:headEnd/>
            <a:tailEnd/>
          </a:ln>
          <a:effectLst/>
          <a:extLst/>
        </p:spPr>
        <p:txBody>
          <a:bodyPr vert="horz" wrap="none" lIns="0" tIns="0" rIns="0" bIns="0" numCol="1" spc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lnSpc>
                <a:spcPct val="90000"/>
              </a:lnSpc>
              <a:buClr>
                <a:srgbClr val="000000"/>
              </a:buClr>
            </a:pPr>
            <a:r>
              <a:rPr lang="en-US" sz="1100" b="1" kern="1200" dirty="0">
                <a:solidFill>
                  <a:srgbClr val="FFFFFF"/>
                </a:solidFill>
                <a:sym typeface="+mn-lt"/>
              </a:rPr>
              <a:t>~600</a:t>
            </a:r>
          </a:p>
        </p:txBody>
      </p:sp>
      <p:sp>
        <p:nvSpPr>
          <p:cNvPr id="10" name="Text Placeholder 2"/>
          <p:cNvSpPr>
            <a:spLocks noGrp="1"/>
          </p:cNvSpPr>
          <p:nvPr>
            <p:custDataLst>
              <p:tags r:id="rId27"/>
            </p:custDataLst>
          </p:nvPr>
        </p:nvSpPr>
        <p:spPr bwMode="auto">
          <a:xfrm>
            <a:off x="1936752" y="3723794"/>
            <a:ext cx="554005" cy="6673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100" kern="1200" dirty="0" err="1">
                <a:solidFill>
                  <a:srgbClr val="000000"/>
                </a:solidFill>
              </a:rPr>
              <a:t>Colla-borative</a:t>
            </a:r>
            <a:r>
              <a:rPr lang="en-US" sz="1100" kern="1200" dirty="0">
                <a:solidFill>
                  <a:srgbClr val="000000"/>
                </a:solidFill>
              </a:rPr>
              <a:t> forecast process</a:t>
            </a:r>
            <a:r>
              <a:rPr lang="en-US" sz="1100" kern="1200" baseline="30000" dirty="0">
                <a:solidFill>
                  <a:srgbClr val="000000"/>
                </a:solidFill>
              </a:rPr>
              <a:t>1</a:t>
            </a:r>
            <a:endParaRPr lang="en-US" sz="1100" kern="1200" dirty="0">
              <a:solidFill>
                <a:srgbClr val="000000"/>
              </a:solidFill>
              <a:sym typeface="+mn-lt"/>
            </a:endParaRPr>
          </a:p>
        </p:txBody>
      </p:sp>
      <p:sp>
        <p:nvSpPr>
          <p:cNvPr id="70" name="Text Placeholder 8"/>
          <p:cNvSpPr>
            <a:spLocks noGrp="1"/>
          </p:cNvSpPr>
          <p:nvPr>
            <p:custDataLst>
              <p:tags r:id="rId28"/>
            </p:custDataLst>
          </p:nvPr>
        </p:nvSpPr>
        <p:spPr bwMode="gray">
          <a:xfrm>
            <a:off x="7437438" y="2761666"/>
            <a:ext cx="315895" cy="1668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814" tIns="0" rIns="17814" bIns="0" numCol="1" spcCol="0" anchor="b"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buClr>
                <a:srgbClr val="000000"/>
              </a:buClr>
            </a:pPr>
            <a:r>
              <a:rPr lang="en-US" sz="1100" i="1" kern="1200" dirty="0">
                <a:solidFill>
                  <a:srgbClr val="000000"/>
                </a:solidFill>
                <a:sym typeface="+mn-lt"/>
              </a:rPr>
              <a:t>TBD</a:t>
            </a:r>
          </a:p>
        </p:txBody>
      </p:sp>
      <p:sp>
        <p:nvSpPr>
          <p:cNvPr id="11" name="Text Placeholder 3"/>
          <p:cNvSpPr>
            <a:spLocks noGrp="1"/>
          </p:cNvSpPr>
          <p:nvPr>
            <p:custDataLst>
              <p:tags r:id="rId29"/>
            </p:custDataLst>
          </p:nvPr>
        </p:nvSpPr>
        <p:spPr bwMode="auto">
          <a:xfrm>
            <a:off x="2708373" y="3723796"/>
            <a:ext cx="584763" cy="333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100" kern="1200" dirty="0">
                <a:solidFill>
                  <a:srgbClr val="000000"/>
                </a:solidFill>
              </a:rPr>
              <a:t>5-12 pathway</a:t>
            </a:r>
            <a:r>
              <a:rPr lang="en-US" sz="1100" kern="1200" baseline="30000" dirty="0">
                <a:solidFill>
                  <a:srgbClr val="000000"/>
                </a:solidFill>
              </a:rPr>
              <a:t>3</a:t>
            </a:r>
            <a:endParaRPr lang="en-US" sz="1100" kern="1200" dirty="0">
              <a:solidFill>
                <a:srgbClr val="000000"/>
              </a:solidFill>
              <a:sym typeface="+mn-lt"/>
            </a:endParaRPr>
          </a:p>
        </p:txBody>
      </p:sp>
      <p:sp>
        <p:nvSpPr>
          <p:cNvPr id="47" name="AutoShape 250"/>
          <p:cNvSpPr>
            <a:spLocks noChangeArrowheads="1"/>
          </p:cNvSpPr>
          <p:nvPr/>
        </p:nvSpPr>
        <p:spPr bwMode="auto">
          <a:xfrm>
            <a:off x="282829" y="1421115"/>
            <a:ext cx="6738576" cy="19117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4" anchor="b">
            <a:spAutoFit/>
          </a:bodyPr>
          <a:lstStyle/>
          <a:p>
            <a:pPr fontAlgn="base">
              <a:spcBef>
                <a:spcPct val="0"/>
              </a:spcBef>
              <a:spcAft>
                <a:spcPct val="0"/>
              </a:spcAft>
            </a:pPr>
            <a:r>
              <a:rPr lang="en-US" sz="1100" b="1" kern="1200" dirty="0">
                <a:solidFill>
                  <a:srgbClr val="0066CC"/>
                </a:solidFill>
                <a:latin typeface="Arial" charset="0"/>
                <a:ea typeface="+mn-ea"/>
                <a:cs typeface="+mn-cs"/>
              </a:rPr>
              <a:t>Tools used to achieve strategic staffing in the future operating model, </a:t>
            </a:r>
            <a:r>
              <a:rPr lang="en-US" sz="1100" kern="1200" dirty="0">
                <a:solidFill>
                  <a:srgbClr val="808080"/>
                </a:solidFill>
                <a:latin typeface="Arial" charset="0"/>
                <a:ea typeface="+mn-ea"/>
                <a:cs typeface="+mn-cs"/>
              </a:rPr>
              <a:t>FTE</a:t>
            </a:r>
          </a:p>
        </p:txBody>
      </p:sp>
      <p:grpSp>
        <p:nvGrpSpPr>
          <p:cNvPr id="16" name="Group 15"/>
          <p:cNvGrpSpPr/>
          <p:nvPr/>
        </p:nvGrpSpPr>
        <p:grpSpPr>
          <a:xfrm>
            <a:off x="7962975" y="1023661"/>
            <a:ext cx="1005821" cy="200412"/>
            <a:chOff x="7963175" y="1047160"/>
            <a:chExt cx="1005882" cy="200436"/>
          </a:xfrm>
        </p:grpSpPr>
        <p:sp>
          <p:nvSpPr>
            <p:cNvPr id="51" name="StickerRectangle"/>
            <p:cNvSpPr>
              <a:spLocks noChangeArrowheads="1"/>
            </p:cNvSpPr>
            <p:nvPr/>
          </p:nvSpPr>
          <p:spPr bwMode="auto">
            <a:xfrm>
              <a:off x="7963175" y="1047160"/>
              <a:ext cx="1005882" cy="20043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6882" tIns="0" rIns="0" bIns="26882">
              <a:spAutoFit/>
            </a:bodyPr>
            <a:lstStyle/>
            <a:p>
              <a:pPr algn="r" defTabSz="913235" fontAlgn="base">
                <a:spcBef>
                  <a:spcPct val="0"/>
                </a:spcBef>
                <a:spcAft>
                  <a:spcPct val="0"/>
                </a:spcAft>
                <a:buClr>
                  <a:srgbClr val="000000"/>
                </a:buClr>
              </a:pPr>
              <a:r>
                <a:rPr lang="en-US" sz="1100" kern="1200" dirty="0">
                  <a:solidFill>
                    <a:srgbClr val="808080"/>
                  </a:solidFill>
                  <a:latin typeface="Arial" charset="0"/>
                  <a:ea typeface="+mn-ea"/>
                  <a:cs typeface="+mn-cs"/>
                </a:rPr>
                <a:t>PRELIMINARY</a:t>
              </a:r>
            </a:p>
          </p:txBody>
        </p:sp>
        <p:cxnSp>
          <p:nvCxnSpPr>
            <p:cNvPr id="52" name="AutoShape 31"/>
            <p:cNvCxnSpPr>
              <a:cxnSpLocks noChangeShapeType="1"/>
              <a:stCxn id="51" idx="2"/>
              <a:endCxn id="51" idx="4"/>
            </p:cNvCxnSpPr>
            <p:nvPr/>
          </p:nvCxnSpPr>
          <p:spPr bwMode="auto">
            <a:xfrm>
              <a:off x="7963175" y="1047160"/>
              <a:ext cx="0" cy="20043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54" name="AutoShape 32"/>
            <p:cNvCxnSpPr>
              <a:cxnSpLocks noChangeShapeType="1"/>
              <a:stCxn id="51" idx="4"/>
              <a:endCxn id="51" idx="6"/>
            </p:cNvCxnSpPr>
            <p:nvPr/>
          </p:nvCxnSpPr>
          <p:spPr bwMode="auto">
            <a:xfrm>
              <a:off x="7963175" y="1247596"/>
              <a:ext cx="1005882"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aphicFrame>
        <p:nvGraphicFramePr>
          <p:cNvPr id="4" name="Object 3"/>
          <p:cNvGraphicFramePr>
            <a:graphicFrameLocks/>
          </p:cNvGraphicFramePr>
          <p:nvPr>
            <p:custDataLst>
              <p:tags r:id="rId30"/>
            </p:custDataLst>
            <p:extLst>
              <p:ext uri="{D42A27DB-BD31-4B8C-83A1-F6EECF244321}">
                <p14:modId xmlns:p14="http://schemas.microsoft.com/office/powerpoint/2010/main" val="2021146401"/>
              </p:ext>
            </p:extLst>
          </p:nvPr>
        </p:nvGraphicFramePr>
        <p:xfrm>
          <a:off x="855277" y="1658620"/>
          <a:ext cx="1406163" cy="2086321"/>
        </p:xfrm>
        <a:graphic>
          <a:graphicData uri="http://schemas.openxmlformats.org/presentationml/2006/ole">
            <mc:AlternateContent xmlns:mc="http://schemas.openxmlformats.org/markup-compatibility/2006">
              <mc:Choice xmlns:v="urn:schemas-microsoft-com:vml" Requires="v">
                <p:oleObj spid="_x0000_s17433" name="Chart" r:id="rId45" imgW="1381220" imgH="2047950" progId="MSGraph.Chart.8">
                  <p:embed followColorScheme="full"/>
                </p:oleObj>
              </mc:Choice>
              <mc:Fallback>
                <p:oleObj name="Chart" r:id="rId45" imgW="1381220" imgH="2047950" progId="MSGraph.Chart.8">
                  <p:embed followColorScheme="full"/>
                  <p:pic>
                    <p:nvPicPr>
                      <p:cNvPr id="0" name=""/>
                      <p:cNvPicPr/>
                      <p:nvPr/>
                    </p:nvPicPr>
                    <p:blipFill>
                      <a:blip r:embed="rId46"/>
                      <a:stretch>
                        <a:fillRect/>
                      </a:stretch>
                    </p:blipFill>
                    <p:spPr>
                      <a:xfrm>
                        <a:off x="855277" y="1658620"/>
                        <a:ext cx="1406163" cy="2086321"/>
                      </a:xfrm>
                      <a:prstGeom prst="rect">
                        <a:avLst/>
                      </a:prstGeom>
                    </p:spPr>
                  </p:pic>
                </p:oleObj>
              </mc:Fallback>
            </mc:AlternateContent>
          </a:graphicData>
        </a:graphic>
      </p:graphicFrame>
      <p:sp>
        <p:nvSpPr>
          <p:cNvPr id="48" name="Text Placeholder 1"/>
          <p:cNvSpPr>
            <a:spLocks noGrp="1"/>
          </p:cNvSpPr>
          <p:nvPr>
            <p:custDataLst>
              <p:tags r:id="rId31"/>
            </p:custDataLst>
          </p:nvPr>
        </p:nvSpPr>
        <p:spPr bwMode="auto">
          <a:xfrm>
            <a:off x="1082055" y="3723794"/>
            <a:ext cx="613920" cy="50050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spcCol="0" anchor="t" anchorCtr="0" compatLnSpc="1">
            <a:prstTxWarp prst="textNoShape">
              <a:avLst/>
            </a:prstTxWarp>
            <a:noAutofit/>
          </a:bodyPr>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100" b="1" kern="1200" dirty="0">
                <a:solidFill>
                  <a:srgbClr val="0066CC"/>
                </a:solidFill>
              </a:rPr>
              <a:t>Strategic staffing need</a:t>
            </a:r>
            <a:endParaRPr lang="en-US" sz="1100" b="1" kern="1200" dirty="0">
              <a:solidFill>
                <a:srgbClr val="0066CC"/>
              </a:solidFill>
              <a:sym typeface="+mn-lt"/>
            </a:endParaRPr>
          </a:p>
        </p:txBody>
      </p:sp>
      <p:sp>
        <p:nvSpPr>
          <p:cNvPr id="95" name="5. Source"/>
          <p:cNvSpPr>
            <a:spLocks noChangeArrowheads="1"/>
          </p:cNvSpPr>
          <p:nvPr/>
        </p:nvSpPr>
        <p:spPr bwMode="auto">
          <a:xfrm>
            <a:off x="4878789" y="5406586"/>
            <a:ext cx="4264943" cy="565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114263" indent="-114263" defTabSz="913235" fontAlgn="base">
              <a:spcBef>
                <a:spcPct val="0"/>
              </a:spcBef>
              <a:spcAft>
                <a:spcPct val="0"/>
              </a:spcAft>
              <a:tabLst>
                <a:tab pos="976004" algn="l"/>
                <a:tab pos="1090266" algn="l"/>
              </a:tabLst>
            </a:pPr>
            <a:r>
              <a:rPr lang="en-US" sz="900" kern="1200" dirty="0">
                <a:latin typeface="Arial" charset="0"/>
                <a:ea typeface="+mn-ea"/>
                <a:cs typeface="+mn-cs"/>
              </a:rPr>
              <a:t>5 Requires low </a:t>
            </a:r>
            <a:r>
              <a:rPr lang="en-US" sz="900" kern="1200" dirty="0" err="1">
                <a:latin typeface="Arial" charset="0"/>
                <a:ea typeface="+mn-ea"/>
                <a:cs typeface="+mn-cs"/>
              </a:rPr>
              <a:t>IDSS</a:t>
            </a:r>
            <a:r>
              <a:rPr lang="en-US" sz="900" kern="1200" dirty="0">
                <a:latin typeface="Arial" charset="0"/>
                <a:ea typeface="+mn-ea"/>
                <a:cs typeface="+mn-cs"/>
              </a:rPr>
              <a:t> offices (25) operating business hours to add two shifts per day, medium </a:t>
            </a:r>
            <a:r>
              <a:rPr lang="en-US" sz="900" kern="1200" dirty="0" err="1">
                <a:latin typeface="Arial" charset="0"/>
                <a:ea typeface="+mn-ea"/>
                <a:cs typeface="+mn-cs"/>
              </a:rPr>
              <a:t>IDSS</a:t>
            </a:r>
            <a:r>
              <a:rPr lang="en-US" sz="900" kern="1200" dirty="0">
                <a:latin typeface="Arial" charset="0"/>
                <a:ea typeface="+mn-ea"/>
                <a:cs typeface="+mn-cs"/>
              </a:rPr>
              <a:t> offices (47) to add one shift per day</a:t>
            </a:r>
          </a:p>
          <a:p>
            <a:pPr marL="114263" indent="-114263" defTabSz="913235" fontAlgn="base">
              <a:spcBef>
                <a:spcPct val="0"/>
              </a:spcBef>
              <a:spcAft>
                <a:spcPct val="0"/>
              </a:spcAft>
              <a:tabLst>
                <a:tab pos="976004" algn="l"/>
                <a:tab pos="1090266" algn="l"/>
              </a:tabLst>
            </a:pPr>
            <a:r>
              <a:rPr lang="en-US" sz="900" kern="1200" dirty="0">
                <a:latin typeface="Arial" charset="0"/>
                <a:ea typeface="+mn-ea"/>
                <a:cs typeface="+mn-cs"/>
              </a:rPr>
              <a:t>6 Requires low and medium </a:t>
            </a:r>
            <a:r>
              <a:rPr lang="en-US" sz="900" kern="1200" dirty="0" err="1">
                <a:latin typeface="Arial" charset="0"/>
                <a:ea typeface="+mn-ea"/>
                <a:cs typeface="+mn-cs"/>
              </a:rPr>
              <a:t>IDSS</a:t>
            </a:r>
            <a:r>
              <a:rPr lang="en-US" sz="900" kern="1200" dirty="0">
                <a:latin typeface="Arial" charset="0"/>
                <a:ea typeface="+mn-ea"/>
                <a:cs typeface="+mn-cs"/>
              </a:rPr>
              <a:t> offices to add second person two shifts per day, high </a:t>
            </a:r>
            <a:r>
              <a:rPr lang="en-US" sz="900" kern="1200" dirty="0" err="1">
                <a:latin typeface="Arial" charset="0"/>
                <a:ea typeface="+mn-ea"/>
                <a:cs typeface="+mn-cs"/>
              </a:rPr>
              <a:t>IDSS</a:t>
            </a:r>
            <a:r>
              <a:rPr lang="en-US" sz="900" kern="1200" dirty="0">
                <a:latin typeface="Arial" charset="0"/>
                <a:ea typeface="+mn-ea"/>
                <a:cs typeface="+mn-cs"/>
              </a:rPr>
              <a:t> offices (40) to add second person one shift per day</a:t>
            </a:r>
          </a:p>
        </p:txBody>
      </p:sp>
      <p:sp>
        <p:nvSpPr>
          <p:cNvPr id="46" name="Oval 32"/>
          <p:cNvSpPr txBox="1"/>
          <p:nvPr>
            <p:custDataLst>
              <p:tags r:id="rId32"/>
            </p:custDataLst>
          </p:nvPr>
        </p:nvSpPr>
        <p:spPr>
          <a:xfrm>
            <a:off x="1213048" y="4564817"/>
            <a:ext cx="369310" cy="369289"/>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a:solidFill>
                  <a:srgbClr val="FFFFFF"/>
                </a:solidFill>
                <a:latin typeface="Arial" charset="0"/>
                <a:ea typeface="+mn-ea"/>
                <a:cs typeface="+mn-cs"/>
              </a:rPr>
              <a:t>1</a:t>
            </a:r>
            <a:endParaRPr lang="en-US" sz="1200" b="1" kern="1200" dirty="0">
              <a:solidFill>
                <a:srgbClr val="FFFFFF"/>
              </a:solidFill>
              <a:latin typeface="Arial" charset="0"/>
              <a:ea typeface="+mn-ea"/>
              <a:cs typeface="+mn-cs"/>
            </a:endParaRPr>
          </a:p>
        </p:txBody>
      </p:sp>
      <p:sp>
        <p:nvSpPr>
          <p:cNvPr id="49" name="Oval 32"/>
          <p:cNvSpPr txBox="1"/>
          <p:nvPr>
            <p:custDataLst>
              <p:tags r:id="rId33"/>
            </p:custDataLst>
          </p:nvPr>
        </p:nvSpPr>
        <p:spPr>
          <a:xfrm>
            <a:off x="1860990" y="4564817"/>
            <a:ext cx="369310" cy="369289"/>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dirty="0">
                <a:solidFill>
                  <a:srgbClr val="FFFFFF"/>
                </a:solidFill>
                <a:latin typeface="Arial" charset="0"/>
                <a:ea typeface="+mn-ea"/>
                <a:cs typeface="+mn-cs"/>
              </a:rPr>
              <a:t>2</a:t>
            </a:r>
          </a:p>
        </p:txBody>
      </p:sp>
      <p:sp>
        <p:nvSpPr>
          <p:cNvPr id="50" name="Oval 32"/>
          <p:cNvSpPr txBox="1"/>
          <p:nvPr>
            <p:custDataLst>
              <p:tags r:id="rId34"/>
            </p:custDataLst>
          </p:nvPr>
        </p:nvSpPr>
        <p:spPr>
          <a:xfrm>
            <a:off x="2687235" y="4564817"/>
            <a:ext cx="369310" cy="369289"/>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dirty="0">
                <a:solidFill>
                  <a:srgbClr val="FFFFFF"/>
                </a:solidFill>
                <a:latin typeface="Arial" charset="0"/>
                <a:ea typeface="+mn-ea"/>
                <a:cs typeface="+mn-cs"/>
              </a:rPr>
              <a:t>3</a:t>
            </a:r>
          </a:p>
        </p:txBody>
      </p:sp>
      <p:sp>
        <p:nvSpPr>
          <p:cNvPr id="53" name="Oval 32"/>
          <p:cNvSpPr txBox="1"/>
          <p:nvPr>
            <p:custDataLst>
              <p:tags r:id="rId35"/>
            </p:custDataLst>
          </p:nvPr>
        </p:nvSpPr>
        <p:spPr>
          <a:xfrm>
            <a:off x="3513479" y="4564817"/>
            <a:ext cx="369310" cy="369289"/>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dirty="0">
                <a:solidFill>
                  <a:srgbClr val="FFFFFF"/>
                </a:solidFill>
                <a:latin typeface="Arial" charset="0"/>
                <a:ea typeface="+mn-ea"/>
                <a:cs typeface="+mn-cs"/>
              </a:rPr>
              <a:t>4</a:t>
            </a:r>
          </a:p>
        </p:txBody>
      </p:sp>
      <p:sp>
        <p:nvSpPr>
          <p:cNvPr id="55" name="Oval 32"/>
          <p:cNvSpPr txBox="1"/>
          <p:nvPr>
            <p:custDataLst>
              <p:tags r:id="rId36"/>
            </p:custDataLst>
          </p:nvPr>
        </p:nvSpPr>
        <p:spPr>
          <a:xfrm>
            <a:off x="4339723" y="4564817"/>
            <a:ext cx="369310" cy="369289"/>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dirty="0">
                <a:solidFill>
                  <a:srgbClr val="FFFFFF"/>
                </a:solidFill>
                <a:latin typeface="Arial" charset="0"/>
                <a:ea typeface="+mn-ea"/>
                <a:cs typeface="+mn-cs"/>
              </a:rPr>
              <a:t>5</a:t>
            </a:r>
          </a:p>
        </p:txBody>
      </p:sp>
      <p:sp>
        <p:nvSpPr>
          <p:cNvPr id="59" name="Oval 32"/>
          <p:cNvSpPr txBox="1"/>
          <p:nvPr>
            <p:custDataLst>
              <p:tags r:id="rId37"/>
            </p:custDataLst>
          </p:nvPr>
        </p:nvSpPr>
        <p:spPr>
          <a:xfrm>
            <a:off x="5931891" y="4564817"/>
            <a:ext cx="369310" cy="369289"/>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a:solidFill>
                  <a:srgbClr val="FFFFFF"/>
                </a:solidFill>
                <a:latin typeface="Arial" charset="0"/>
                <a:ea typeface="+mn-ea"/>
                <a:cs typeface="+mn-cs"/>
              </a:rPr>
              <a:t>5</a:t>
            </a:r>
            <a:endParaRPr lang="en-US" sz="1200" b="1" kern="1200" dirty="0">
              <a:solidFill>
                <a:srgbClr val="FFFFFF"/>
              </a:solidFill>
              <a:latin typeface="Arial" charset="0"/>
              <a:ea typeface="+mn-ea"/>
              <a:cs typeface="+mn-cs"/>
            </a:endParaRPr>
          </a:p>
        </p:txBody>
      </p:sp>
      <p:sp>
        <p:nvSpPr>
          <p:cNvPr id="60" name="Oval 32"/>
          <p:cNvSpPr txBox="1"/>
          <p:nvPr>
            <p:custDataLst>
              <p:tags r:id="rId38"/>
            </p:custDataLst>
          </p:nvPr>
        </p:nvSpPr>
        <p:spPr>
          <a:xfrm>
            <a:off x="6696860" y="4564817"/>
            <a:ext cx="369310" cy="369289"/>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dirty="0">
                <a:solidFill>
                  <a:srgbClr val="FFFFFF"/>
                </a:solidFill>
                <a:latin typeface="Arial" charset="0"/>
                <a:ea typeface="+mn-ea"/>
                <a:cs typeface="+mn-cs"/>
              </a:rPr>
              <a:t>6</a:t>
            </a:r>
          </a:p>
        </p:txBody>
      </p:sp>
      <p:sp>
        <p:nvSpPr>
          <p:cNvPr id="6" name="TextBox 5"/>
          <p:cNvSpPr txBox="1"/>
          <p:nvPr/>
        </p:nvSpPr>
        <p:spPr>
          <a:xfrm>
            <a:off x="410983" y="4563266"/>
            <a:ext cx="647855" cy="370841"/>
          </a:xfrm>
          <a:prstGeom prst="rect">
            <a:avLst/>
          </a:prstGeom>
          <a:solidFill>
            <a:schemeClr val="accent4"/>
          </a:solidFill>
          <a:ln w="9525">
            <a:noFill/>
            <a:miter lim="800000"/>
            <a:headEnd/>
            <a:tailEnd/>
          </a:ln>
          <a:effectLst/>
        </p:spPr>
        <p:txBody>
          <a:bodyPr vert="horz" wrap="square" lIns="73135" tIns="73135" rIns="73135" bIns="73135" numCol="1" anchor="t" anchorCtr="0"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b="1" kern="1200" dirty="0">
                <a:solidFill>
                  <a:srgbClr val="FFFFFF"/>
                </a:solidFill>
                <a:latin typeface="Arial" charset="0"/>
                <a:ea typeface="+mn-ea"/>
                <a:cs typeface="+mn-cs"/>
              </a:rPr>
              <a:t>Tools</a:t>
            </a:r>
          </a:p>
        </p:txBody>
      </p:sp>
      <p:sp>
        <p:nvSpPr>
          <p:cNvPr id="71" name="Oval 32"/>
          <p:cNvSpPr txBox="1"/>
          <p:nvPr>
            <p:custDataLst>
              <p:tags r:id="rId39"/>
            </p:custDataLst>
          </p:nvPr>
        </p:nvSpPr>
        <p:spPr>
          <a:xfrm>
            <a:off x="7500090" y="4564817"/>
            <a:ext cx="369310" cy="369289"/>
          </a:xfrm>
          <a:prstGeom prst="ellipse">
            <a:avLst/>
          </a:prstGeom>
          <a:solidFill>
            <a:schemeClr val="accent4"/>
          </a:solidFill>
          <a:ln w="9525">
            <a:noFill/>
            <a:miter lim="800000"/>
            <a:headEnd/>
            <a:tailEnd/>
          </a:ln>
          <a:effectLst/>
        </p:spPr>
        <p:txBody>
          <a:bodyPr vert="horz" wrap="square" lIns="3810" tIns="0" rIns="3810" bIns="0" numCol="1" anchor="ctr" anchorCtr="1" compatLnSpc="1">
            <a:prstTxWarp prst="textNoShape">
              <a:avLst/>
            </a:prstTxWarp>
            <a:no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lgn="ctr">
              <a:buClr>
                <a:srgbClr val="000000"/>
              </a:buClr>
            </a:pPr>
            <a:r>
              <a:rPr lang="en-US" sz="1200" b="1" kern="1200" dirty="0">
                <a:solidFill>
                  <a:srgbClr val="FFFFFF"/>
                </a:solidFill>
                <a:latin typeface="Arial" charset="0"/>
                <a:ea typeface="+mn-ea"/>
                <a:cs typeface="+mn-cs"/>
              </a:rPr>
              <a:t>7</a:t>
            </a:r>
          </a:p>
        </p:txBody>
      </p:sp>
      <p:cxnSp>
        <p:nvCxnSpPr>
          <p:cNvPr id="18" name="Straight Arrow Connector 17"/>
          <p:cNvCxnSpPr/>
          <p:nvPr/>
        </p:nvCxnSpPr>
        <p:spPr>
          <a:xfrm>
            <a:off x="282830" y="3617432"/>
            <a:ext cx="555592"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1890" y="3220605"/>
            <a:ext cx="616206" cy="3768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lvl="0" indent="0" defTabSz="913526" fontAlgn="base">
              <a:spcBef>
                <a:spcPct val="0"/>
              </a:spcBef>
              <a:spcAft>
                <a:spcPct val="0"/>
              </a:spcAft>
              <a:buClr>
                <a:schemeClr val="tx2"/>
              </a:buClr>
              <a:defRPr sz="1600" baseline="0"/>
            </a:lvl1pPr>
            <a:lvl2pPr marL="197607" lvl="1" indent="-195987" defTabSz="913526" fontAlgn="base">
              <a:spcBef>
                <a:spcPct val="0"/>
              </a:spcBef>
              <a:spcAft>
                <a:spcPct val="0"/>
              </a:spcAft>
              <a:buClr>
                <a:schemeClr val="tx2"/>
              </a:buClr>
              <a:buSzPct val="125000"/>
              <a:buFont typeface="Arial" charset="0"/>
              <a:buChar char="▪"/>
              <a:defRPr sz="1600" baseline="0"/>
            </a:lvl2pPr>
            <a:lvl3pPr marL="466481" lvl="2" indent="-267255" defTabSz="913526" fontAlgn="base">
              <a:spcBef>
                <a:spcPct val="0"/>
              </a:spcBef>
              <a:spcAft>
                <a:spcPct val="0"/>
              </a:spcAft>
              <a:buClr>
                <a:schemeClr val="tx2"/>
              </a:buClr>
              <a:buSzPct val="120000"/>
              <a:buFont typeface="Arial" charset="0"/>
              <a:buChar char="–"/>
              <a:defRPr sz="1600" baseline="0"/>
            </a:lvl3pPr>
            <a:lvl4pPr marL="626835" lvl="3" indent="-158733" defTabSz="913526" fontAlgn="base">
              <a:spcBef>
                <a:spcPct val="0"/>
              </a:spcBef>
              <a:spcAft>
                <a:spcPct val="0"/>
              </a:spcAft>
              <a:buClr>
                <a:schemeClr val="tx2"/>
              </a:buClr>
              <a:buSzPct val="120000"/>
              <a:buFont typeface="Arial" charset="0"/>
              <a:buChar char="▫"/>
              <a:defRPr sz="1600" baseline="0"/>
            </a:lvl4pPr>
            <a:lvl5pPr marL="765029" lvl="4" indent="-132818" defTabSz="913526" fontAlgn="base">
              <a:spcBef>
                <a:spcPct val="0"/>
              </a:spcBef>
              <a:spcAft>
                <a:spcPct val="0"/>
              </a:spcAft>
              <a:buClr>
                <a:schemeClr val="tx2"/>
              </a:buClr>
              <a:buSzPct val="89000"/>
              <a:buFont typeface="Arial" charset="0"/>
              <a:buChar char="-"/>
              <a:defRPr sz="1600" baseline="0"/>
            </a:lvl5pPr>
            <a:lvl6pPr marL="765029" indent="-132818" defTabSz="913526" fontAlgn="base">
              <a:spcBef>
                <a:spcPct val="0"/>
              </a:spcBef>
              <a:spcAft>
                <a:spcPct val="0"/>
              </a:spcAft>
              <a:buClr>
                <a:schemeClr val="tx2"/>
              </a:buClr>
              <a:buSzPct val="89000"/>
              <a:buFont typeface="Arial" charset="0"/>
              <a:buChar char="-"/>
              <a:defRPr sz="1600" baseline="0"/>
            </a:lvl6pPr>
            <a:lvl7pPr marL="765029" indent="-132818" defTabSz="913526" fontAlgn="base">
              <a:spcBef>
                <a:spcPct val="0"/>
              </a:spcBef>
              <a:spcAft>
                <a:spcPct val="0"/>
              </a:spcAft>
              <a:buClr>
                <a:schemeClr val="tx2"/>
              </a:buClr>
              <a:buSzPct val="89000"/>
              <a:buFont typeface="Arial" charset="0"/>
              <a:buChar char="-"/>
              <a:defRPr sz="1600" baseline="0"/>
            </a:lvl7pPr>
            <a:lvl8pPr marL="765029" indent="-132818" defTabSz="913526" fontAlgn="base">
              <a:spcBef>
                <a:spcPct val="0"/>
              </a:spcBef>
              <a:spcAft>
                <a:spcPct val="0"/>
              </a:spcAft>
              <a:buClr>
                <a:schemeClr val="tx2"/>
              </a:buClr>
              <a:buSzPct val="89000"/>
              <a:buFont typeface="Arial" charset="0"/>
              <a:buChar char="-"/>
              <a:defRPr sz="1600" baseline="0"/>
            </a:lvl8pPr>
            <a:lvl9pPr marL="765029" indent="-132818" defTabSz="913526" fontAlgn="base">
              <a:spcBef>
                <a:spcPct val="0"/>
              </a:spcBef>
              <a:spcAft>
                <a:spcPct val="0"/>
              </a:spcAft>
              <a:buClr>
                <a:schemeClr val="tx2"/>
              </a:buClr>
              <a:buSzPct val="89000"/>
              <a:buFont typeface="Arial" charset="0"/>
              <a:buChar char="-"/>
              <a:defRPr sz="1600" baseline="0"/>
            </a:lvl9pPr>
          </a:lstStyle>
          <a:p>
            <a:pPr>
              <a:buClr>
                <a:srgbClr val="000000"/>
              </a:buClr>
            </a:pPr>
            <a:r>
              <a:rPr lang="en-US" sz="1200" i="1" kern="1200" dirty="0">
                <a:latin typeface="Arial" charset="0"/>
                <a:ea typeface="+mn-ea"/>
                <a:cs typeface="+mn-cs"/>
              </a:rPr>
              <a:t>Status quo</a:t>
            </a:r>
          </a:p>
        </p:txBody>
      </p:sp>
      <p:sp>
        <p:nvSpPr>
          <p:cNvPr id="28" name="Left Brace 27"/>
          <p:cNvSpPr/>
          <p:nvPr/>
        </p:nvSpPr>
        <p:spPr>
          <a:xfrm rot="16200000">
            <a:off x="3000464" y="3327684"/>
            <a:ext cx="122256" cy="3294884"/>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lstStyle/>
          <a:p>
            <a:pPr algn="ctr" fontAlgn="base">
              <a:spcBef>
                <a:spcPct val="0"/>
              </a:spcBef>
              <a:spcAft>
                <a:spcPct val="0"/>
              </a:spcAft>
            </a:pPr>
            <a:endParaRPr lang="en-US" sz="1800" kern="1200">
              <a:solidFill>
                <a:srgbClr val="000000"/>
              </a:solidFill>
            </a:endParaRPr>
          </a:p>
        </p:txBody>
      </p:sp>
      <p:sp>
        <p:nvSpPr>
          <p:cNvPr id="63" name="Left Brace 62"/>
          <p:cNvSpPr/>
          <p:nvPr/>
        </p:nvSpPr>
        <p:spPr>
          <a:xfrm rot="16200000">
            <a:off x="6912873" y="3947316"/>
            <a:ext cx="122256" cy="2055618"/>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lIns="93286" tIns="46643" rIns="93286" bIns="46643" rtlCol="0" anchor="ctr"/>
          <a:lstStyle/>
          <a:p>
            <a:pPr algn="ctr" fontAlgn="base">
              <a:spcBef>
                <a:spcPct val="0"/>
              </a:spcBef>
              <a:spcAft>
                <a:spcPct val="0"/>
              </a:spcAft>
            </a:pPr>
            <a:endParaRPr lang="en-US" sz="1800" kern="1200">
              <a:solidFill>
                <a:srgbClr val="000000"/>
              </a:solidFill>
            </a:endParaRPr>
          </a:p>
        </p:txBody>
      </p:sp>
      <p:sp>
        <p:nvSpPr>
          <p:cNvPr id="30" name="TextBox 29"/>
          <p:cNvSpPr txBox="1"/>
          <p:nvPr/>
        </p:nvSpPr>
        <p:spPr>
          <a:xfrm>
            <a:off x="2428716" y="5101591"/>
            <a:ext cx="1288899" cy="172715"/>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100" kern="1200" dirty="0">
                <a:ea typeface="+mn-ea"/>
                <a:cs typeface="+mn-cs"/>
              </a:rPr>
              <a:t>Functional “unlocks”</a:t>
            </a:r>
          </a:p>
        </p:txBody>
      </p:sp>
      <p:sp>
        <p:nvSpPr>
          <p:cNvPr id="64" name="TextBox 63"/>
          <p:cNvSpPr txBox="1"/>
          <p:nvPr/>
        </p:nvSpPr>
        <p:spPr>
          <a:xfrm>
            <a:off x="6440376" y="5101591"/>
            <a:ext cx="958497" cy="172715"/>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100" kern="1200" dirty="0">
                <a:ea typeface="+mn-ea"/>
                <a:cs typeface="+mn-cs"/>
              </a:rPr>
              <a:t>Form “unlocks”</a:t>
            </a:r>
          </a:p>
        </p:txBody>
      </p:sp>
      <p:grpSp>
        <p:nvGrpSpPr>
          <p:cNvPr id="3" name="Group 2"/>
          <p:cNvGrpSpPr/>
          <p:nvPr/>
        </p:nvGrpSpPr>
        <p:grpSpPr>
          <a:xfrm>
            <a:off x="5116528" y="1027869"/>
            <a:ext cx="2731589" cy="188329"/>
            <a:chOff x="3882146" y="1027977"/>
            <a:chExt cx="2677210" cy="184591"/>
          </a:xfrm>
        </p:grpSpPr>
        <p:sp>
          <p:nvSpPr>
            <p:cNvPr id="20" name="Rectangle 19"/>
            <p:cNvSpPr/>
            <p:nvPr/>
          </p:nvSpPr>
          <p:spPr>
            <a:xfrm>
              <a:off x="3882146" y="1027977"/>
              <a:ext cx="189084" cy="184591"/>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kern="1200" dirty="0" err="1">
                <a:solidFill>
                  <a:srgbClr val="000000"/>
                </a:solidFill>
              </a:endParaRPr>
            </a:p>
          </p:txBody>
        </p:sp>
        <p:sp>
          <p:nvSpPr>
            <p:cNvPr id="23" name="TextBox 22"/>
            <p:cNvSpPr txBox="1"/>
            <p:nvPr/>
          </p:nvSpPr>
          <p:spPr>
            <a:xfrm>
              <a:off x="4176168" y="1037332"/>
              <a:ext cx="1163849" cy="169287"/>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100" kern="1200" dirty="0">
                  <a:ea typeface="+mn-ea"/>
                  <a:cs typeface="+mn-cs"/>
                </a:rPr>
                <a:t>Unlocked flexibility</a:t>
              </a:r>
            </a:p>
          </p:txBody>
        </p:sp>
        <p:sp>
          <p:nvSpPr>
            <p:cNvPr id="66" name="Rectangle 65"/>
            <p:cNvSpPr/>
            <p:nvPr/>
          </p:nvSpPr>
          <p:spPr>
            <a:xfrm>
              <a:off x="5477936" y="1027977"/>
              <a:ext cx="189084" cy="184591"/>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kern="1200" dirty="0" err="1">
                <a:solidFill>
                  <a:srgbClr val="000000"/>
                </a:solidFill>
              </a:endParaRPr>
            </a:p>
          </p:txBody>
        </p:sp>
        <p:sp>
          <p:nvSpPr>
            <p:cNvPr id="67" name="TextBox 66"/>
            <p:cNvSpPr txBox="1"/>
            <p:nvPr/>
          </p:nvSpPr>
          <p:spPr>
            <a:xfrm>
              <a:off x="5719332" y="1037332"/>
              <a:ext cx="840024" cy="169287"/>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100" kern="1200" dirty="0">
                  <a:ea typeface="+mn-ea"/>
                  <a:cs typeface="+mn-cs"/>
                </a:rPr>
                <a:t>Lost flexibility</a:t>
              </a:r>
            </a:p>
          </p:txBody>
        </p:sp>
      </p:grpSp>
      <p:sp>
        <p:nvSpPr>
          <p:cNvPr id="65" name="5. Source"/>
          <p:cNvSpPr>
            <a:spLocks noChangeArrowheads="1"/>
          </p:cNvSpPr>
          <p:nvPr/>
        </p:nvSpPr>
        <p:spPr bwMode="auto">
          <a:xfrm>
            <a:off x="180063" y="6565308"/>
            <a:ext cx="6261124"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778" indent="-621778" defTabSz="913235" fontAlgn="base">
              <a:spcBef>
                <a:spcPct val="0"/>
              </a:spcBef>
              <a:spcAft>
                <a:spcPct val="0"/>
              </a:spcAft>
              <a:tabLst>
                <a:tab pos="621778" algn="l"/>
              </a:tabLst>
            </a:pPr>
            <a:r>
              <a:rPr lang="en-US" sz="1000" kern="1200" dirty="0">
                <a:latin typeface="Arial" charset="0"/>
                <a:ea typeface="+mn-ea"/>
                <a:cs typeface="+mn-cs"/>
              </a:rPr>
              <a:t>SOURCE: OWA Strategic staffing team, June 2016</a:t>
            </a:r>
          </a:p>
        </p:txBody>
      </p:sp>
    </p:spTree>
    <p:extLst>
      <p:ext uri="{BB962C8B-B14F-4D97-AF65-F5344CB8AC3E}">
        <p14:creationId xmlns:p14="http://schemas.microsoft.com/office/powerpoint/2010/main" val="32775544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Object 71" hidden="1"/>
          <p:cNvGraphicFramePr>
            <a:graphicFrameLocks noChangeAspect="1"/>
          </p:cNvGraphicFramePr>
          <p:nvPr>
            <p:custDataLst>
              <p:tags r:id="rId2"/>
            </p:custDataLst>
            <p:extLst/>
          </p:nvPr>
        </p:nvGraphicFramePr>
        <p:xfrm>
          <a:off x="1862" y="856763"/>
          <a:ext cx="1587" cy="1587"/>
        </p:xfrm>
        <a:graphic>
          <a:graphicData uri="http://schemas.openxmlformats.org/presentationml/2006/ole">
            <mc:AlternateContent xmlns:mc="http://schemas.openxmlformats.org/markup-compatibility/2006">
              <mc:Choice xmlns:v="urn:schemas-microsoft-com:vml" Requires="v">
                <p:oleObj spid="_x0000_s18441" name="think-cell Slide" r:id="rId12" imgW="493" imgH="493" progId="TCLayout.ActiveDocument.1">
                  <p:embed/>
                </p:oleObj>
              </mc:Choice>
              <mc:Fallback>
                <p:oleObj name="think-cell Slide" r:id="rId12" imgW="493" imgH="493" progId="TCLayout.ActiveDocument.1">
                  <p:embed/>
                  <p:pic>
                    <p:nvPicPr>
                      <p:cNvPr id="0" name=""/>
                      <p:cNvPicPr/>
                      <p:nvPr/>
                    </p:nvPicPr>
                    <p:blipFill>
                      <a:blip r:embed="rId13"/>
                      <a:stretch>
                        <a:fillRect/>
                      </a:stretch>
                    </p:blipFill>
                    <p:spPr>
                      <a:xfrm>
                        <a:off x="1862" y="856763"/>
                        <a:ext cx="1587" cy="1587"/>
                      </a:xfrm>
                      <a:prstGeom prst="rect">
                        <a:avLst/>
                      </a:prstGeom>
                    </p:spPr>
                  </p:pic>
                </p:oleObj>
              </mc:Fallback>
            </mc:AlternateContent>
          </a:graphicData>
        </a:graphic>
      </p:graphicFrame>
      <p:sp>
        <p:nvSpPr>
          <p:cNvPr id="8" name="Rectangle 7" hidden="1"/>
          <p:cNvSpPr/>
          <p:nvPr>
            <p:custDataLst>
              <p:tags r:id="rId3"/>
            </p:custDataLst>
          </p:nvPr>
        </p:nvSpPr>
        <p:spPr bwMode="auto">
          <a:xfrm>
            <a:off x="0" y="0"/>
            <a:ext cx="161984"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1000" kern="1200" dirty="0" err="1">
              <a:solidFill>
                <a:srgbClr val="000000"/>
              </a:solidFill>
              <a:sym typeface="Arial" panose="020B0604020202020204" pitchFamily="34" charset="0"/>
            </a:endParaRPr>
          </a:p>
        </p:txBody>
      </p:sp>
      <p:sp>
        <p:nvSpPr>
          <p:cNvPr id="46" name="Rectangle 45"/>
          <p:cNvSpPr>
            <a:spLocks/>
          </p:cNvSpPr>
          <p:nvPr/>
        </p:nvSpPr>
        <p:spPr>
          <a:xfrm>
            <a:off x="190502" y="1121019"/>
            <a:ext cx="8747760" cy="5173674"/>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endParaRPr lang="en-US" sz="1200" kern="1200" dirty="0" err="1">
              <a:solidFill>
                <a:srgbClr val="000000"/>
              </a:solidFill>
            </a:endParaRPr>
          </a:p>
        </p:txBody>
      </p:sp>
      <p:sp>
        <p:nvSpPr>
          <p:cNvPr id="24" name="Title 1"/>
          <p:cNvSpPr txBox="1">
            <a:spLocks/>
          </p:cNvSpPr>
          <p:nvPr/>
        </p:nvSpPr>
        <p:spPr bwMode="auto">
          <a:xfrm>
            <a:off x="1224799" y="190951"/>
            <a:ext cx="7744000" cy="59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bg1"/>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dirty="0" smtClean="0">
                <a:solidFill>
                  <a:srgbClr val="FFFFFF"/>
                </a:solidFill>
              </a:rPr>
              <a:t>NWS will take a phased approach to transition to the vision – this will not be a “light switch event”</a:t>
            </a:r>
            <a:endParaRPr lang="en-US" dirty="0">
              <a:solidFill>
                <a:srgbClr val="FFFFFF"/>
              </a:solidFill>
            </a:endParaRPr>
          </a:p>
        </p:txBody>
      </p:sp>
      <p:cxnSp>
        <p:nvCxnSpPr>
          <p:cNvPr id="6" name="Straight Connector 5"/>
          <p:cNvCxnSpPr>
            <a:cxnSpLocks/>
          </p:cNvCxnSpPr>
          <p:nvPr/>
        </p:nvCxnSpPr>
        <p:spPr>
          <a:xfrm>
            <a:off x="1499006" y="2813189"/>
            <a:ext cx="7360311" cy="0"/>
          </a:xfrm>
          <a:prstGeom prst="line">
            <a:avLst/>
          </a:prstGeom>
          <a:ln w="952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
          <p:cNvSpPr txBox="1">
            <a:spLocks/>
          </p:cNvSpPr>
          <p:nvPr>
            <p:custDataLst>
              <p:tags r:id="rId4"/>
            </p:custDataLst>
          </p:nvPr>
        </p:nvSpPr>
        <p:spPr>
          <a:xfrm>
            <a:off x="264534" y="5648433"/>
            <a:ext cx="1175957" cy="530949"/>
          </a:xfrm>
          <a:prstGeom prst="rect">
            <a:avLst/>
          </a:prstGeom>
          <a:solidFill>
            <a:schemeClr val="accent4"/>
          </a:solidFill>
          <a:ln w="9525">
            <a:noFill/>
            <a:miter lim="800000"/>
            <a:headEnd/>
            <a:tailEnd/>
          </a:ln>
          <a:effectLst/>
          <a:extLst/>
        </p:spPr>
        <p:txBody>
          <a:bodyPr vert="horz" wrap="square" lIns="77735" tIns="77735" rIns="77735" bIns="77735" numCol="1" anchor="ctr" anchorCtr="0" compatLnSpc="1">
            <a:prstTxWarp prst="textNoShape">
              <a:avLst/>
            </a:prstTxWarp>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b="1" kern="1200" dirty="0">
                <a:solidFill>
                  <a:srgbClr val="FFFFFF"/>
                </a:solidFill>
                <a:ea typeface="+mn-ea"/>
                <a:cs typeface="+mn-cs"/>
              </a:rPr>
              <a:t>% of </a:t>
            </a:r>
            <a:r>
              <a:rPr lang="en-US" sz="1200" b="1" kern="1200" dirty="0" err="1">
                <a:solidFill>
                  <a:srgbClr val="FFFFFF"/>
                </a:solidFill>
                <a:ea typeface="+mn-ea"/>
                <a:cs typeface="+mn-cs"/>
              </a:rPr>
              <a:t>IDSS</a:t>
            </a:r>
            <a:r>
              <a:rPr lang="en-US" sz="1200" b="1" kern="1200" dirty="0">
                <a:solidFill>
                  <a:srgbClr val="FFFFFF"/>
                </a:solidFill>
                <a:ea typeface="+mn-ea"/>
                <a:cs typeface="+mn-cs"/>
              </a:rPr>
              <a:t> demand met</a:t>
            </a:r>
          </a:p>
        </p:txBody>
      </p:sp>
      <p:grpSp>
        <p:nvGrpSpPr>
          <p:cNvPr id="442" name="Group 441"/>
          <p:cNvGrpSpPr/>
          <p:nvPr/>
        </p:nvGrpSpPr>
        <p:grpSpPr>
          <a:xfrm>
            <a:off x="1499005" y="1203543"/>
            <a:ext cx="7397347" cy="993941"/>
            <a:chOff x="1469076" y="1179584"/>
            <a:chExt cx="7249657" cy="974154"/>
          </a:xfrm>
        </p:grpSpPr>
        <p:sp>
          <p:nvSpPr>
            <p:cNvPr id="73" name="Arc 6"/>
            <p:cNvSpPr>
              <a:spLocks/>
            </p:cNvSpPr>
            <p:nvPr/>
          </p:nvSpPr>
          <p:spPr bwMode="auto">
            <a:xfrm>
              <a:off x="6130975" y="1370522"/>
              <a:ext cx="2587758" cy="361088"/>
            </a:xfrm>
            <a:custGeom>
              <a:avLst/>
              <a:gdLst>
                <a:gd name="T0" fmla="*/ 0 w 21286"/>
                <a:gd name="T1" fmla="*/ 2147483647 h 21600"/>
                <a:gd name="T2" fmla="*/ 2147483647 w 21286"/>
                <a:gd name="T3" fmla="*/ 2147483647 h 21600"/>
                <a:gd name="T4" fmla="*/ 2147483647 w 21286"/>
                <a:gd name="T5" fmla="*/ 2147483647 h 21600"/>
                <a:gd name="T6" fmla="*/ 0 60000 65536"/>
                <a:gd name="T7" fmla="*/ 0 60000 65536"/>
                <a:gd name="T8" fmla="*/ 0 60000 65536"/>
                <a:gd name="T9" fmla="*/ 0 w 21286"/>
                <a:gd name="T10" fmla="*/ 0 h 21600"/>
                <a:gd name="T11" fmla="*/ 21286 w 21286"/>
                <a:gd name="T12" fmla="*/ 21600 h 21600"/>
              </a:gdLst>
              <a:ahLst/>
              <a:cxnLst>
                <a:cxn ang="T6">
                  <a:pos x="T0" y="T1"/>
                </a:cxn>
                <a:cxn ang="T7">
                  <a:pos x="T2" y="T3"/>
                </a:cxn>
                <a:cxn ang="T8">
                  <a:pos x="T4" y="T5"/>
                </a:cxn>
              </a:cxnLst>
              <a:rect l="T9" t="T10" r="T11" b="T12"/>
              <a:pathLst>
                <a:path w="21286" h="21600" fill="none" extrusionOk="0">
                  <a:moveTo>
                    <a:pt x="0" y="12792"/>
                  </a:moveTo>
                  <a:cubicBezTo>
                    <a:pt x="3475" y="5010"/>
                    <a:pt x="11200" y="-1"/>
                    <a:pt x="19723" y="0"/>
                  </a:cubicBezTo>
                  <a:cubicBezTo>
                    <a:pt x="20244" y="0"/>
                    <a:pt x="20765" y="18"/>
                    <a:pt x="21286" y="56"/>
                  </a:cubicBezTo>
                </a:path>
                <a:path w="21286" h="21600" stroke="0" extrusionOk="0">
                  <a:moveTo>
                    <a:pt x="0" y="12792"/>
                  </a:moveTo>
                  <a:cubicBezTo>
                    <a:pt x="3475" y="5010"/>
                    <a:pt x="11200" y="-1"/>
                    <a:pt x="19723" y="0"/>
                  </a:cubicBezTo>
                  <a:cubicBezTo>
                    <a:pt x="20244" y="0"/>
                    <a:pt x="20765" y="18"/>
                    <a:pt x="21286" y="56"/>
                  </a:cubicBezTo>
                  <a:lnTo>
                    <a:pt x="19723" y="21600"/>
                  </a:lnTo>
                  <a:lnTo>
                    <a:pt x="0" y="12792"/>
                  </a:lnTo>
                  <a:close/>
                </a:path>
              </a:pathLst>
            </a:custGeom>
            <a:no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algn="r" fontAlgn="base">
                <a:spcBef>
                  <a:spcPct val="0"/>
                </a:spcBef>
                <a:spcAft>
                  <a:spcPct val="0"/>
                </a:spcAft>
              </a:pPr>
              <a:endParaRPr lang="en-US" sz="1200" kern="1200" dirty="0">
                <a:ea typeface="+mn-ea"/>
                <a:cs typeface="+mn-cs"/>
              </a:endParaRPr>
            </a:p>
          </p:txBody>
        </p:sp>
        <p:sp>
          <p:nvSpPr>
            <p:cNvPr id="74" name="Arc 5"/>
            <p:cNvSpPr>
              <a:spLocks/>
            </p:cNvSpPr>
            <p:nvPr/>
          </p:nvSpPr>
          <p:spPr bwMode="auto">
            <a:xfrm>
              <a:off x="3829649" y="1584559"/>
              <a:ext cx="2625217" cy="361088"/>
            </a:xfrm>
            <a:custGeom>
              <a:avLst/>
              <a:gdLst>
                <a:gd name="T0" fmla="*/ 0 w 21145"/>
                <a:gd name="T1" fmla="*/ 2147483647 h 21600"/>
                <a:gd name="T2" fmla="*/ 2147483647 w 21145"/>
                <a:gd name="T3" fmla="*/ 2147483647 h 21600"/>
                <a:gd name="T4" fmla="*/ 2147483647 w 21145"/>
                <a:gd name="T5" fmla="*/ 2147483647 h 21600"/>
                <a:gd name="T6" fmla="*/ 0 60000 65536"/>
                <a:gd name="T7" fmla="*/ 0 60000 65536"/>
                <a:gd name="T8" fmla="*/ 0 60000 65536"/>
                <a:gd name="T9" fmla="*/ 0 w 21145"/>
                <a:gd name="T10" fmla="*/ 0 h 21600"/>
                <a:gd name="T11" fmla="*/ 21145 w 21145"/>
                <a:gd name="T12" fmla="*/ 21600 h 21600"/>
              </a:gdLst>
              <a:ahLst/>
              <a:cxnLst>
                <a:cxn ang="T6">
                  <a:pos x="T0" y="T1"/>
                </a:cxn>
                <a:cxn ang="T7">
                  <a:pos x="T2" y="T3"/>
                </a:cxn>
                <a:cxn ang="T8">
                  <a:pos x="T4" y="T5"/>
                </a:cxn>
              </a:cxnLst>
              <a:rect l="T9" t="T10" r="T11" b="T12"/>
              <a:pathLst>
                <a:path w="21145" h="21600" fill="none" extrusionOk="0">
                  <a:moveTo>
                    <a:pt x="0" y="12483"/>
                  </a:moveTo>
                  <a:cubicBezTo>
                    <a:pt x="3545" y="4868"/>
                    <a:pt x="11182" y="-1"/>
                    <a:pt x="19582" y="0"/>
                  </a:cubicBezTo>
                  <a:cubicBezTo>
                    <a:pt x="20103" y="0"/>
                    <a:pt x="20624" y="18"/>
                    <a:pt x="21145" y="56"/>
                  </a:cubicBezTo>
                </a:path>
                <a:path w="21145" h="21600" stroke="0" extrusionOk="0">
                  <a:moveTo>
                    <a:pt x="0" y="12483"/>
                  </a:moveTo>
                  <a:cubicBezTo>
                    <a:pt x="3545" y="4868"/>
                    <a:pt x="11182" y="-1"/>
                    <a:pt x="19582" y="0"/>
                  </a:cubicBezTo>
                  <a:cubicBezTo>
                    <a:pt x="20103" y="0"/>
                    <a:pt x="20624" y="18"/>
                    <a:pt x="21145" y="56"/>
                  </a:cubicBezTo>
                  <a:lnTo>
                    <a:pt x="19582" y="21600"/>
                  </a:lnTo>
                  <a:lnTo>
                    <a:pt x="0" y="12483"/>
                  </a:lnTo>
                  <a:close/>
                </a:path>
              </a:pathLst>
            </a:custGeom>
            <a:no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algn="r" fontAlgn="base">
                <a:spcBef>
                  <a:spcPct val="0"/>
                </a:spcBef>
                <a:spcAft>
                  <a:spcPct val="0"/>
                </a:spcAft>
              </a:pPr>
              <a:endParaRPr lang="en-US" sz="1200" kern="1200" dirty="0">
                <a:ea typeface="+mn-ea"/>
                <a:cs typeface="+mn-cs"/>
              </a:endParaRPr>
            </a:p>
          </p:txBody>
        </p:sp>
        <p:sp>
          <p:nvSpPr>
            <p:cNvPr id="75" name="Arc 4"/>
            <p:cNvSpPr>
              <a:spLocks/>
            </p:cNvSpPr>
            <p:nvPr/>
          </p:nvSpPr>
          <p:spPr bwMode="auto">
            <a:xfrm>
              <a:off x="1469076" y="1792650"/>
              <a:ext cx="2684464" cy="361088"/>
            </a:xfrm>
            <a:custGeom>
              <a:avLst/>
              <a:gdLst>
                <a:gd name="T0" fmla="*/ 0 w 20829"/>
                <a:gd name="T1" fmla="*/ 2147483647 h 21600"/>
                <a:gd name="T2" fmla="*/ 2147483647 w 20829"/>
                <a:gd name="T3" fmla="*/ 2147483647 h 21600"/>
                <a:gd name="T4" fmla="*/ 2147483647 w 20829"/>
                <a:gd name="T5" fmla="*/ 2147483647 h 21600"/>
                <a:gd name="T6" fmla="*/ 0 60000 65536"/>
                <a:gd name="T7" fmla="*/ 0 60000 65536"/>
                <a:gd name="T8" fmla="*/ 0 60000 65536"/>
                <a:gd name="T9" fmla="*/ 0 w 20829"/>
                <a:gd name="T10" fmla="*/ 0 h 21600"/>
                <a:gd name="T11" fmla="*/ 20829 w 20829"/>
                <a:gd name="T12" fmla="*/ 21600 h 21600"/>
              </a:gdLst>
              <a:ahLst/>
              <a:cxnLst>
                <a:cxn ang="T6">
                  <a:pos x="T0" y="T1"/>
                </a:cxn>
                <a:cxn ang="T7">
                  <a:pos x="T2" y="T3"/>
                </a:cxn>
                <a:cxn ang="T8">
                  <a:pos x="T4" y="T5"/>
                </a:cxn>
              </a:cxnLst>
              <a:rect l="T9" t="T10" r="T11" b="T12"/>
              <a:pathLst>
                <a:path w="20829" h="21600" fill="none" extrusionOk="0">
                  <a:moveTo>
                    <a:pt x="-1" y="11833"/>
                  </a:moveTo>
                  <a:cubicBezTo>
                    <a:pt x="3679" y="4574"/>
                    <a:pt x="11127" y="-1"/>
                    <a:pt x="19266" y="0"/>
                  </a:cubicBezTo>
                  <a:cubicBezTo>
                    <a:pt x="19787" y="0"/>
                    <a:pt x="20308" y="18"/>
                    <a:pt x="20829" y="56"/>
                  </a:cubicBezTo>
                </a:path>
                <a:path w="20829" h="21600" stroke="0" extrusionOk="0">
                  <a:moveTo>
                    <a:pt x="-1" y="11833"/>
                  </a:moveTo>
                  <a:cubicBezTo>
                    <a:pt x="3679" y="4574"/>
                    <a:pt x="11127" y="-1"/>
                    <a:pt x="19266" y="0"/>
                  </a:cubicBezTo>
                  <a:cubicBezTo>
                    <a:pt x="19787" y="0"/>
                    <a:pt x="20308" y="18"/>
                    <a:pt x="20829" y="56"/>
                  </a:cubicBezTo>
                  <a:lnTo>
                    <a:pt x="19266" y="21600"/>
                  </a:lnTo>
                  <a:lnTo>
                    <a:pt x="-1" y="11833"/>
                  </a:lnTo>
                  <a:close/>
                </a:path>
              </a:pathLst>
            </a:custGeom>
            <a:noFill/>
            <a:ln w="28575">
              <a:solidFill>
                <a:schemeClr val="accent1">
                  <a:lumMod val="40000"/>
                  <a:lumOff val="6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algn="r" fontAlgn="base">
                <a:spcBef>
                  <a:spcPct val="0"/>
                </a:spcBef>
                <a:spcAft>
                  <a:spcPct val="0"/>
                </a:spcAft>
              </a:pPr>
              <a:endParaRPr lang="en-US" sz="1200" kern="1200" dirty="0">
                <a:ea typeface="+mn-ea"/>
                <a:cs typeface="+mn-cs"/>
              </a:endParaRPr>
            </a:p>
          </p:txBody>
        </p:sp>
        <p:sp>
          <p:nvSpPr>
            <p:cNvPr id="65" name="Rectangle 10"/>
            <p:cNvSpPr txBox="1">
              <a:spLocks/>
            </p:cNvSpPr>
            <p:nvPr/>
          </p:nvSpPr>
          <p:spPr bwMode="gray">
            <a:xfrm>
              <a:off x="1490131" y="1428823"/>
              <a:ext cx="2465725"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lvl="1" indent="0" fontAlgn="base">
                <a:spcBef>
                  <a:spcPct val="0"/>
                </a:spcBef>
                <a:spcAft>
                  <a:spcPct val="0"/>
                </a:spcAft>
                <a:buClrTx/>
                <a:buNone/>
              </a:pPr>
              <a:r>
                <a:rPr lang="en-US" sz="1200" b="1" kern="1200" dirty="0">
                  <a:solidFill>
                    <a:srgbClr val="002960"/>
                  </a:solidFill>
                  <a:ea typeface="+mn-ea"/>
                  <a:cs typeface="+mn-cs"/>
                </a:rPr>
                <a:t>Phase 1: Similar functions, </a:t>
              </a:r>
            </a:p>
            <a:p>
              <a:pPr marL="1587" lvl="1" indent="0" fontAlgn="base">
                <a:spcBef>
                  <a:spcPct val="0"/>
                </a:spcBef>
                <a:spcAft>
                  <a:spcPct val="0"/>
                </a:spcAft>
                <a:buClrTx/>
                <a:buNone/>
              </a:pPr>
              <a:r>
                <a:rPr lang="en-US" sz="1200" b="1" kern="1200" dirty="0">
                  <a:solidFill>
                    <a:srgbClr val="002960"/>
                  </a:solidFill>
                  <a:ea typeface="+mn-ea"/>
                  <a:cs typeface="+mn-cs"/>
                </a:rPr>
                <a:t>more flexibility</a:t>
              </a:r>
            </a:p>
          </p:txBody>
        </p:sp>
        <p:sp>
          <p:nvSpPr>
            <p:cNvPr id="67" name="Rectangle 10"/>
            <p:cNvSpPr txBox="1">
              <a:spLocks/>
            </p:cNvSpPr>
            <p:nvPr/>
          </p:nvSpPr>
          <p:spPr bwMode="gray">
            <a:xfrm>
              <a:off x="4138983" y="1203285"/>
              <a:ext cx="2133884" cy="36933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lvl="1" indent="0" fontAlgn="base">
                <a:spcBef>
                  <a:spcPct val="0"/>
                </a:spcBef>
                <a:spcAft>
                  <a:spcPct val="0"/>
                </a:spcAft>
                <a:buClrTx/>
                <a:buNone/>
              </a:pPr>
              <a:r>
                <a:rPr lang="en-US" sz="1200" b="1" kern="1200" dirty="0">
                  <a:solidFill>
                    <a:srgbClr val="002960"/>
                  </a:solidFill>
                  <a:ea typeface="+mn-ea"/>
                  <a:cs typeface="+mn-cs"/>
                </a:rPr>
                <a:t>Phase 2: Form and function </a:t>
              </a:r>
            </a:p>
            <a:p>
              <a:pPr marL="1587" lvl="1" indent="0" fontAlgn="base">
                <a:spcBef>
                  <a:spcPct val="0"/>
                </a:spcBef>
                <a:spcAft>
                  <a:spcPct val="0"/>
                </a:spcAft>
                <a:buClrTx/>
                <a:buNone/>
              </a:pPr>
              <a:r>
                <a:rPr lang="en-US" sz="1200" b="1" kern="1200" dirty="0">
                  <a:solidFill>
                    <a:srgbClr val="002960"/>
                  </a:solidFill>
                  <a:ea typeface="+mn-ea"/>
                  <a:cs typeface="+mn-cs"/>
                </a:rPr>
                <a:t>evolution</a:t>
              </a:r>
            </a:p>
          </p:txBody>
        </p:sp>
        <p:sp>
          <p:nvSpPr>
            <p:cNvPr id="69" name="Rectangle 10"/>
            <p:cNvSpPr txBox="1">
              <a:spLocks/>
            </p:cNvSpPr>
            <p:nvPr/>
          </p:nvSpPr>
          <p:spPr bwMode="gray">
            <a:xfrm>
              <a:off x="6455996" y="1179584"/>
              <a:ext cx="2226441"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lvl="1" indent="0" fontAlgn="base">
                <a:spcBef>
                  <a:spcPct val="0"/>
                </a:spcBef>
                <a:spcAft>
                  <a:spcPct val="0"/>
                </a:spcAft>
                <a:buClrTx/>
                <a:buNone/>
              </a:pPr>
              <a:r>
                <a:rPr lang="en-US" sz="1200" b="1" kern="1200" dirty="0">
                  <a:solidFill>
                    <a:srgbClr val="002960"/>
                  </a:solidFill>
                  <a:ea typeface="+mn-ea"/>
                  <a:cs typeface="+mn-cs"/>
                </a:rPr>
                <a:t>Phase 3: Vision</a:t>
              </a:r>
            </a:p>
          </p:txBody>
        </p:sp>
      </p:grpSp>
      <p:cxnSp>
        <p:nvCxnSpPr>
          <p:cNvPr id="29" name="Straight Connector 28"/>
          <p:cNvCxnSpPr>
            <a:cxnSpLocks/>
          </p:cNvCxnSpPr>
          <p:nvPr/>
        </p:nvCxnSpPr>
        <p:spPr>
          <a:xfrm>
            <a:off x="1499006" y="5598351"/>
            <a:ext cx="7360311" cy="0"/>
          </a:xfrm>
          <a:prstGeom prst="line">
            <a:avLst/>
          </a:prstGeom>
          <a:ln w="952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
          <p:cNvSpPr txBox="1">
            <a:spLocks/>
          </p:cNvSpPr>
          <p:nvPr>
            <p:custDataLst>
              <p:tags r:id="rId5"/>
            </p:custDataLst>
          </p:nvPr>
        </p:nvSpPr>
        <p:spPr>
          <a:xfrm>
            <a:off x="264534" y="2017832"/>
            <a:ext cx="1175957" cy="690861"/>
          </a:xfrm>
          <a:prstGeom prst="rect">
            <a:avLst/>
          </a:prstGeom>
          <a:solidFill>
            <a:schemeClr val="accent1"/>
          </a:solidFill>
          <a:ln w="9525">
            <a:noFill/>
            <a:miter lim="800000"/>
            <a:headEnd/>
            <a:tailEnd/>
          </a:ln>
          <a:effectLst/>
          <a:extLst/>
        </p:spPr>
        <p:txBody>
          <a:bodyPr vert="horz" wrap="square" lIns="77735" tIns="77735" rIns="77735" bIns="77735" numCol="1" anchor="ctr" anchorCtr="0" compatLnSpc="1">
            <a:prstTxWarp prst="textNoShape">
              <a:avLst/>
            </a:prstTxWarp>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b="1" kern="1200" dirty="0">
                <a:solidFill>
                  <a:srgbClr val="002960"/>
                </a:solidFill>
                <a:ea typeface="+mn-ea"/>
                <a:cs typeface="+mn-cs"/>
              </a:rPr>
              <a:t>Description</a:t>
            </a:r>
          </a:p>
        </p:txBody>
      </p:sp>
      <p:sp>
        <p:nvSpPr>
          <p:cNvPr id="11" name="TextBox 10"/>
          <p:cNvSpPr txBox="1"/>
          <p:nvPr/>
        </p:nvSpPr>
        <p:spPr>
          <a:xfrm>
            <a:off x="1520489" y="2017831"/>
            <a:ext cx="2515957" cy="75366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000000"/>
              </a:buClr>
            </a:pPr>
            <a:r>
              <a:rPr lang="en-US" sz="1200" kern="1200" dirty="0">
                <a:ea typeface="+mn-ea"/>
                <a:cs typeface="+mn-cs"/>
              </a:rPr>
              <a:t>Some strategic staffing via changes to requirements on staffing and in the forecast process</a:t>
            </a:r>
          </a:p>
        </p:txBody>
      </p:sp>
      <p:sp>
        <p:nvSpPr>
          <p:cNvPr id="14" name="TextBox 13"/>
          <p:cNvSpPr txBox="1"/>
          <p:nvPr/>
        </p:nvSpPr>
        <p:spPr>
          <a:xfrm>
            <a:off x="4156327" y="2017831"/>
            <a:ext cx="2311306" cy="75366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000000"/>
              </a:buClr>
            </a:pPr>
            <a:r>
              <a:rPr lang="en-US" sz="1200" kern="1200" dirty="0">
                <a:ea typeface="+mn-ea"/>
                <a:cs typeface="+mn-cs"/>
              </a:rPr>
              <a:t>Additional strategic staffing via changes to operating hours and improvements in forecast process</a:t>
            </a:r>
          </a:p>
        </p:txBody>
      </p:sp>
      <p:sp>
        <p:nvSpPr>
          <p:cNvPr id="17" name="TextBox 16"/>
          <p:cNvSpPr txBox="1"/>
          <p:nvPr/>
        </p:nvSpPr>
        <p:spPr>
          <a:xfrm>
            <a:off x="6587519" y="2017831"/>
            <a:ext cx="2271798" cy="75366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lvl="1" fontAlgn="base">
              <a:spcBef>
                <a:spcPct val="0"/>
              </a:spcBef>
              <a:spcAft>
                <a:spcPct val="0"/>
              </a:spcAft>
              <a:buClr>
                <a:srgbClr val="000000"/>
              </a:buClr>
            </a:pPr>
            <a:r>
              <a:rPr lang="en-US" sz="1200" kern="1200" dirty="0">
                <a:ea typeface="+mn-ea"/>
                <a:cs typeface="+mn-cs"/>
              </a:rPr>
              <a:t>Further flexibility via tailored locations and a fully implemented collaborative forecast process</a:t>
            </a:r>
          </a:p>
        </p:txBody>
      </p:sp>
      <p:sp>
        <p:nvSpPr>
          <p:cNvPr id="30" name="Rectangle 3"/>
          <p:cNvSpPr txBox="1">
            <a:spLocks/>
          </p:cNvSpPr>
          <p:nvPr>
            <p:custDataLst>
              <p:tags r:id="rId6"/>
            </p:custDataLst>
          </p:nvPr>
        </p:nvSpPr>
        <p:spPr>
          <a:xfrm>
            <a:off x="264534" y="2860643"/>
            <a:ext cx="1175957" cy="2672477"/>
          </a:xfrm>
          <a:prstGeom prst="rect">
            <a:avLst/>
          </a:prstGeom>
          <a:solidFill>
            <a:schemeClr val="accent1"/>
          </a:solidFill>
          <a:ln w="9525">
            <a:noFill/>
            <a:miter lim="800000"/>
            <a:headEnd/>
            <a:tailEnd/>
          </a:ln>
          <a:effectLst/>
          <a:extLst/>
        </p:spPr>
        <p:txBody>
          <a:bodyPr vert="horz" wrap="square" lIns="77735" tIns="77735" rIns="77735" bIns="77735" numCol="1" anchor="ctr" anchorCtr="0" compatLnSpc="1">
            <a:prstTxWarp prst="textNoShape">
              <a:avLst/>
            </a:prstTxWarp>
            <a:no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b="1" kern="1200" dirty="0">
                <a:solidFill>
                  <a:srgbClr val="002960"/>
                </a:solidFill>
                <a:ea typeface="+mn-ea"/>
                <a:cs typeface="+mn-cs"/>
              </a:rPr>
              <a:t>“Unlocks” used</a:t>
            </a:r>
          </a:p>
        </p:txBody>
      </p:sp>
      <p:sp>
        <p:nvSpPr>
          <p:cNvPr id="25" name="TextBox 24"/>
          <p:cNvSpPr txBox="1">
            <a:spLocks/>
          </p:cNvSpPr>
          <p:nvPr/>
        </p:nvSpPr>
        <p:spPr>
          <a:xfrm>
            <a:off x="1520489" y="2860642"/>
            <a:ext cx="2515957" cy="243759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lvl="1" fontAlgn="base">
              <a:spcBef>
                <a:spcPct val="30000"/>
              </a:spcBef>
              <a:spcAft>
                <a:spcPct val="0"/>
              </a:spcAft>
              <a:buClr>
                <a:srgbClr val="000000"/>
              </a:buClr>
            </a:pPr>
            <a:r>
              <a:rPr lang="en-US" sz="1200" b="1" kern="1200" dirty="0">
                <a:ea typeface="+mn-ea"/>
                <a:cs typeface="+mn-cs"/>
              </a:rPr>
              <a:t>Some strategic staffing</a:t>
            </a:r>
          </a:p>
          <a:p>
            <a:pPr lvl="1" fontAlgn="base">
              <a:spcBef>
                <a:spcPct val="30000"/>
              </a:spcBef>
              <a:spcAft>
                <a:spcPct val="0"/>
              </a:spcAft>
              <a:buClr>
                <a:srgbClr val="000000"/>
              </a:buClr>
            </a:pPr>
            <a:r>
              <a:rPr lang="en-US" sz="1200" b="1" kern="1200" dirty="0">
                <a:ea typeface="+mn-ea"/>
                <a:cs typeface="+mn-cs"/>
              </a:rPr>
              <a:t>Collaborative forecast process </a:t>
            </a:r>
            <a:r>
              <a:rPr lang="en-US" sz="1200" kern="1200" dirty="0">
                <a:ea typeface="+mn-ea"/>
                <a:cs typeface="+mn-cs"/>
              </a:rPr>
              <a:t>enables </a:t>
            </a:r>
            <a:r>
              <a:rPr lang="en-US" sz="1200" kern="1200" dirty="0" err="1">
                <a:ea typeface="+mn-ea"/>
                <a:cs typeface="+mn-cs"/>
              </a:rPr>
              <a:t>WFOs</a:t>
            </a:r>
            <a:r>
              <a:rPr lang="en-US" sz="1200" kern="1200" dirty="0">
                <a:ea typeface="+mn-ea"/>
                <a:cs typeface="+mn-cs"/>
              </a:rPr>
              <a:t> to limit grid production to high impact edits</a:t>
            </a:r>
          </a:p>
          <a:p>
            <a:pPr lvl="1" fontAlgn="base">
              <a:spcBef>
                <a:spcPct val="30000"/>
              </a:spcBef>
              <a:spcAft>
                <a:spcPct val="0"/>
              </a:spcAft>
              <a:buClr>
                <a:srgbClr val="000000"/>
              </a:buClr>
            </a:pPr>
            <a:r>
              <a:rPr lang="en-US" sz="1200" b="1" kern="1200" dirty="0">
                <a:ea typeface="+mn-ea"/>
                <a:cs typeface="+mn-cs"/>
              </a:rPr>
              <a:t>5-12 pathway </a:t>
            </a:r>
            <a:r>
              <a:rPr lang="en-US" sz="1200" kern="1200" dirty="0">
                <a:ea typeface="+mn-ea"/>
                <a:cs typeface="+mn-cs"/>
              </a:rPr>
              <a:t>generates additional forecasters at the GS12 level available for shifts</a:t>
            </a:r>
          </a:p>
          <a:p>
            <a:pPr lvl="1" fontAlgn="base">
              <a:spcBef>
                <a:spcPct val="30000"/>
              </a:spcBef>
              <a:spcAft>
                <a:spcPct val="0"/>
              </a:spcAft>
              <a:buClr>
                <a:srgbClr val="000000"/>
              </a:buClr>
            </a:pPr>
            <a:r>
              <a:rPr lang="en-US" sz="1200" b="1" kern="1200" dirty="0">
                <a:ea typeface="+mn-ea"/>
                <a:cs typeface="+mn-cs"/>
              </a:rPr>
              <a:t>Shift staffing flexibility </a:t>
            </a:r>
            <a:r>
              <a:rPr lang="en-US" sz="1200" kern="1200" dirty="0">
                <a:ea typeface="+mn-ea"/>
                <a:cs typeface="+mn-cs"/>
              </a:rPr>
              <a:t>increases </a:t>
            </a:r>
            <a:r>
              <a:rPr lang="en-US" sz="1200" kern="1200" dirty="0" err="1">
                <a:ea typeface="+mn-ea"/>
                <a:cs typeface="+mn-cs"/>
              </a:rPr>
              <a:t>mets</a:t>
            </a:r>
            <a:r>
              <a:rPr lang="en-US" sz="1200" kern="1200" dirty="0">
                <a:ea typeface="+mn-ea"/>
                <a:cs typeface="+mn-cs"/>
              </a:rPr>
              <a:t> available on day-time shifts</a:t>
            </a:r>
          </a:p>
          <a:p>
            <a:pPr lvl="1" fontAlgn="base">
              <a:spcBef>
                <a:spcPct val="30000"/>
              </a:spcBef>
              <a:spcAft>
                <a:spcPct val="0"/>
              </a:spcAft>
              <a:buClr>
                <a:srgbClr val="000000"/>
              </a:buClr>
            </a:pPr>
            <a:r>
              <a:rPr lang="en-US" sz="1200" b="1" kern="1200" dirty="0" err="1">
                <a:ea typeface="+mn-ea"/>
                <a:cs typeface="+mn-cs"/>
              </a:rPr>
              <a:t>Autosonders</a:t>
            </a:r>
            <a:r>
              <a:rPr lang="en-US" sz="1200" b="1" kern="1200" dirty="0">
                <a:ea typeface="+mn-ea"/>
                <a:cs typeface="+mn-cs"/>
              </a:rPr>
              <a:t> </a:t>
            </a:r>
            <a:r>
              <a:rPr lang="en-US" sz="1200" kern="1200" dirty="0">
                <a:ea typeface="+mn-ea"/>
                <a:cs typeface="+mn-cs"/>
              </a:rPr>
              <a:t>provide forecasters some additional time for </a:t>
            </a:r>
            <a:r>
              <a:rPr lang="en-US" sz="1200" kern="1200" dirty="0" err="1">
                <a:ea typeface="+mn-ea"/>
                <a:cs typeface="+mn-cs"/>
              </a:rPr>
              <a:t>IDSS</a:t>
            </a:r>
            <a:endParaRPr lang="en-US" sz="1200" kern="1200" dirty="0">
              <a:ea typeface="+mn-ea"/>
              <a:cs typeface="+mn-cs"/>
            </a:endParaRPr>
          </a:p>
        </p:txBody>
      </p:sp>
      <p:sp>
        <p:nvSpPr>
          <p:cNvPr id="27" name="TextBox 26"/>
          <p:cNvSpPr txBox="1"/>
          <p:nvPr/>
        </p:nvSpPr>
        <p:spPr>
          <a:xfrm>
            <a:off x="4156327" y="2860643"/>
            <a:ext cx="2311306" cy="267551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lvl="1" fontAlgn="base">
              <a:spcBef>
                <a:spcPct val="30000"/>
              </a:spcBef>
              <a:spcAft>
                <a:spcPct val="0"/>
              </a:spcAft>
              <a:buClr>
                <a:srgbClr val="000000"/>
              </a:buClr>
            </a:pPr>
            <a:r>
              <a:rPr lang="en-US" sz="1200" b="1" kern="1200" dirty="0">
                <a:ea typeface="+mn-ea"/>
                <a:cs typeface="+mn-cs"/>
              </a:rPr>
              <a:t>Additional strategic staffing</a:t>
            </a:r>
          </a:p>
          <a:p>
            <a:pPr lvl="1" fontAlgn="base">
              <a:spcBef>
                <a:spcPct val="30000"/>
              </a:spcBef>
              <a:spcAft>
                <a:spcPct val="0"/>
              </a:spcAft>
              <a:buClr>
                <a:srgbClr val="000000"/>
              </a:buClr>
            </a:pPr>
            <a:r>
              <a:rPr lang="en-US" sz="1200" b="1" kern="1200" dirty="0">
                <a:ea typeface="+mn-ea"/>
                <a:cs typeface="+mn-cs"/>
              </a:rPr>
              <a:t>Collaborative forecast process </a:t>
            </a:r>
            <a:r>
              <a:rPr lang="en-US" sz="1200" kern="1200" dirty="0">
                <a:ea typeface="+mn-ea"/>
                <a:cs typeface="+mn-cs"/>
              </a:rPr>
              <a:t>further enables </a:t>
            </a:r>
            <a:r>
              <a:rPr lang="en-US" sz="1200" kern="1200" dirty="0" err="1">
                <a:ea typeface="+mn-ea"/>
                <a:cs typeface="+mn-cs"/>
              </a:rPr>
              <a:t>WFOs</a:t>
            </a:r>
            <a:r>
              <a:rPr lang="en-US" sz="1200" kern="1200" dirty="0">
                <a:ea typeface="+mn-ea"/>
                <a:cs typeface="+mn-cs"/>
              </a:rPr>
              <a:t> to reduce time spent on routine grid production, </a:t>
            </a:r>
          </a:p>
          <a:p>
            <a:pPr lvl="1" fontAlgn="base">
              <a:spcBef>
                <a:spcPct val="30000"/>
              </a:spcBef>
              <a:spcAft>
                <a:spcPct val="0"/>
              </a:spcAft>
              <a:buClr>
                <a:srgbClr val="000000"/>
              </a:buClr>
            </a:pPr>
            <a:r>
              <a:rPr lang="en-US" sz="1200" b="1" kern="1200" dirty="0">
                <a:ea typeface="+mn-ea"/>
                <a:cs typeface="+mn-cs"/>
              </a:rPr>
              <a:t>Shift scheduling flexibility </a:t>
            </a:r>
            <a:r>
              <a:rPr lang="en-US" sz="1200" kern="1200" dirty="0">
                <a:ea typeface="+mn-ea"/>
                <a:cs typeface="+mn-cs"/>
              </a:rPr>
              <a:t>gives offices option to match partner hours, with backup provided by office in area</a:t>
            </a:r>
          </a:p>
          <a:p>
            <a:pPr lvl="1" fontAlgn="base">
              <a:spcBef>
                <a:spcPct val="30000"/>
              </a:spcBef>
              <a:spcAft>
                <a:spcPct val="0"/>
              </a:spcAft>
              <a:buClr>
                <a:srgbClr val="000000"/>
              </a:buClr>
            </a:pPr>
            <a:r>
              <a:rPr lang="en-US" sz="1200" kern="1200" dirty="0">
                <a:ea typeface="+mn-ea"/>
                <a:cs typeface="+mn-cs"/>
              </a:rPr>
              <a:t>Fully use of </a:t>
            </a:r>
            <a:r>
              <a:rPr lang="en-US" sz="1200" b="1" kern="1200" dirty="0" err="1">
                <a:ea typeface="+mn-ea"/>
                <a:cs typeface="+mn-cs"/>
              </a:rPr>
              <a:t>autosonders</a:t>
            </a:r>
            <a:endParaRPr lang="en-US" sz="1200" b="1" kern="1200" dirty="0">
              <a:ea typeface="+mn-ea"/>
              <a:cs typeface="+mn-cs"/>
            </a:endParaRPr>
          </a:p>
          <a:p>
            <a:pPr lvl="1" fontAlgn="base">
              <a:spcBef>
                <a:spcPct val="30000"/>
              </a:spcBef>
              <a:spcAft>
                <a:spcPct val="0"/>
              </a:spcAft>
              <a:buClr>
                <a:srgbClr val="000000"/>
              </a:buClr>
            </a:pPr>
            <a:r>
              <a:rPr lang="en-US" sz="1200" b="1" kern="1200" dirty="0">
                <a:ea typeface="+mn-ea"/>
                <a:cs typeface="+mn-cs"/>
              </a:rPr>
              <a:t>Some strategic positioning </a:t>
            </a:r>
            <a:r>
              <a:rPr lang="en-US" sz="1200" kern="1200" dirty="0">
                <a:ea typeface="+mn-ea"/>
                <a:cs typeface="+mn-cs"/>
              </a:rPr>
              <a:t>of staff allows more in-person service</a:t>
            </a:r>
            <a:endParaRPr lang="en-US" sz="1200" b="1" kern="1200" dirty="0">
              <a:ea typeface="+mn-ea"/>
              <a:cs typeface="+mn-cs"/>
            </a:endParaRPr>
          </a:p>
        </p:txBody>
      </p:sp>
      <p:sp>
        <p:nvSpPr>
          <p:cNvPr id="35" name="TextBox 34"/>
          <p:cNvSpPr txBox="1"/>
          <p:nvPr/>
        </p:nvSpPr>
        <p:spPr>
          <a:xfrm>
            <a:off x="6587519" y="2860644"/>
            <a:ext cx="2271798" cy="238219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lvl="1" fontAlgn="base">
              <a:spcBef>
                <a:spcPct val="30000"/>
              </a:spcBef>
              <a:spcAft>
                <a:spcPct val="0"/>
              </a:spcAft>
              <a:buClr>
                <a:srgbClr val="000000"/>
              </a:buClr>
            </a:pPr>
            <a:r>
              <a:rPr lang="en-US" sz="1200" b="1" kern="1200" dirty="0">
                <a:ea typeface="+mn-ea"/>
                <a:cs typeface="+mn-cs"/>
              </a:rPr>
              <a:t>Full strategic staffing</a:t>
            </a:r>
          </a:p>
          <a:p>
            <a:pPr lvl="1" fontAlgn="base">
              <a:spcBef>
                <a:spcPct val="30000"/>
              </a:spcBef>
              <a:spcAft>
                <a:spcPct val="0"/>
              </a:spcAft>
              <a:buClr>
                <a:srgbClr val="000000"/>
              </a:buClr>
            </a:pPr>
            <a:r>
              <a:rPr lang="en-US" sz="1200" b="1" kern="1200" dirty="0">
                <a:ea typeface="+mn-ea"/>
                <a:cs typeface="+mn-cs"/>
              </a:rPr>
              <a:t>Collaborative forecast process </a:t>
            </a:r>
            <a:r>
              <a:rPr lang="en-US" sz="1200" kern="1200" dirty="0">
                <a:ea typeface="+mn-ea"/>
                <a:cs typeface="+mn-cs"/>
              </a:rPr>
              <a:t>and further technology improvements allow </a:t>
            </a:r>
            <a:r>
              <a:rPr lang="en-US" sz="1200" kern="1200" dirty="0" err="1">
                <a:ea typeface="+mn-ea"/>
                <a:cs typeface="+mn-cs"/>
              </a:rPr>
              <a:t>WFOs</a:t>
            </a:r>
            <a:r>
              <a:rPr lang="en-US" sz="1200" kern="1200" dirty="0">
                <a:ea typeface="+mn-ea"/>
                <a:cs typeface="+mn-cs"/>
              </a:rPr>
              <a:t> to focus only on forecast products as needed for </a:t>
            </a:r>
            <a:r>
              <a:rPr lang="en-US" sz="1200" kern="1200" dirty="0" err="1">
                <a:ea typeface="+mn-ea"/>
                <a:cs typeface="+mn-cs"/>
              </a:rPr>
              <a:t>IDSS</a:t>
            </a:r>
            <a:r>
              <a:rPr lang="en-US" sz="1200" kern="1200" dirty="0">
                <a:ea typeface="+mn-ea"/>
                <a:cs typeface="+mn-cs"/>
              </a:rPr>
              <a:t> (e.g., spot forecasts)</a:t>
            </a:r>
          </a:p>
          <a:p>
            <a:pPr lvl="1" fontAlgn="base">
              <a:spcBef>
                <a:spcPct val="30000"/>
              </a:spcBef>
              <a:spcAft>
                <a:spcPct val="0"/>
              </a:spcAft>
              <a:buClr>
                <a:srgbClr val="000000"/>
              </a:buClr>
            </a:pPr>
            <a:r>
              <a:rPr lang="en-US" sz="1200" b="1" kern="1200" dirty="0">
                <a:ea typeface="+mn-ea"/>
                <a:cs typeface="+mn-cs"/>
              </a:rPr>
              <a:t>Focused, expert warning staff </a:t>
            </a:r>
            <a:r>
              <a:rPr lang="en-US" sz="1200" kern="1200" dirty="0">
                <a:ea typeface="+mn-ea"/>
                <a:cs typeface="+mn-cs"/>
              </a:rPr>
              <a:t>provide service to offices and partners in an area</a:t>
            </a:r>
          </a:p>
          <a:p>
            <a:pPr lvl="1" fontAlgn="base">
              <a:spcBef>
                <a:spcPct val="30000"/>
              </a:spcBef>
              <a:spcAft>
                <a:spcPct val="0"/>
              </a:spcAft>
              <a:buClr>
                <a:srgbClr val="000000"/>
              </a:buClr>
            </a:pPr>
            <a:r>
              <a:rPr lang="en-US" sz="1200" b="1" kern="1200" dirty="0">
                <a:ea typeface="+mn-ea"/>
                <a:cs typeface="+mn-cs"/>
              </a:rPr>
              <a:t>Strategic positioning</a:t>
            </a:r>
            <a:r>
              <a:rPr lang="en-US" sz="1200" kern="1200" dirty="0">
                <a:ea typeface="+mn-ea"/>
                <a:cs typeface="+mn-cs"/>
              </a:rPr>
              <a:t> of staff allows more in-person service</a:t>
            </a:r>
            <a:endParaRPr lang="en-US" sz="1200" b="1" kern="1200" dirty="0">
              <a:ea typeface="+mn-ea"/>
              <a:cs typeface="+mn-cs"/>
            </a:endParaRPr>
          </a:p>
        </p:txBody>
      </p:sp>
      <p:sp>
        <p:nvSpPr>
          <p:cNvPr id="3" name="Oval 2"/>
          <p:cNvSpPr txBox="1"/>
          <p:nvPr>
            <p:custDataLst>
              <p:tags r:id="rId7"/>
            </p:custDataLst>
          </p:nvPr>
        </p:nvSpPr>
        <p:spPr>
          <a:xfrm>
            <a:off x="2130742" y="5670016"/>
            <a:ext cx="871174" cy="400358"/>
          </a:xfrm>
          <a:prstGeom prst="ellipse">
            <a:avLst/>
          </a:prstGeom>
          <a:gradFill flip="none" rotWithShape="1">
            <a:gsLst>
              <a:gs pos="0">
                <a:schemeClr val="accent4"/>
              </a:gs>
              <a:gs pos="81000">
                <a:schemeClr val="accent1">
                  <a:lumMod val="45000"/>
                  <a:lumOff val="55000"/>
                </a:schemeClr>
              </a:gs>
            </a:gsLst>
            <a:lin ang="10800000" scaled="1"/>
            <a:tileRect/>
          </a:gradFill>
          <a:ln w="9525">
            <a:noFill/>
            <a:miter lim="800000"/>
            <a:headEnd/>
            <a:tailEnd/>
          </a:ln>
          <a:effectLst/>
        </p:spPr>
        <p:txBody>
          <a:bodyPr vert="horz" wrap="square" lIns="3886" tIns="0" rIns="3886" bIns="0" numCol="1" anchor="ctr" anchorCtr="1" compatLnSpc="1">
            <a:prstTxWarp prst="textNoShape">
              <a:avLst/>
            </a:prstTxWarp>
            <a:no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000000"/>
              </a:buClr>
            </a:pPr>
            <a:r>
              <a:rPr lang="en-US" sz="1200" kern="1200" dirty="0">
                <a:solidFill>
                  <a:srgbClr val="FFFFFF"/>
                </a:solidFill>
                <a:ea typeface="+mn-ea"/>
                <a:cs typeface="+mn-cs"/>
              </a:rPr>
              <a:t>50%</a:t>
            </a:r>
          </a:p>
        </p:txBody>
      </p:sp>
      <p:sp>
        <p:nvSpPr>
          <p:cNvPr id="193" name="Oval 2"/>
          <p:cNvSpPr txBox="1"/>
          <p:nvPr>
            <p:custDataLst>
              <p:tags r:id="rId8"/>
            </p:custDataLst>
          </p:nvPr>
        </p:nvSpPr>
        <p:spPr>
          <a:xfrm>
            <a:off x="4876394" y="5670016"/>
            <a:ext cx="871174" cy="400358"/>
          </a:xfrm>
          <a:prstGeom prst="ellipse">
            <a:avLst/>
          </a:prstGeom>
          <a:gradFill flip="none" rotWithShape="1">
            <a:gsLst>
              <a:gs pos="32000">
                <a:schemeClr val="accent4"/>
              </a:gs>
              <a:gs pos="100000">
                <a:schemeClr val="accent1">
                  <a:lumMod val="45000"/>
                  <a:lumOff val="55000"/>
                </a:schemeClr>
              </a:gs>
            </a:gsLst>
            <a:lin ang="10800000" scaled="1"/>
            <a:tileRect/>
          </a:gradFill>
          <a:ln w="9525">
            <a:noFill/>
            <a:miter lim="800000"/>
            <a:headEnd/>
            <a:tailEnd/>
          </a:ln>
          <a:effectLst/>
        </p:spPr>
        <p:txBody>
          <a:bodyPr vert="horz" wrap="square" lIns="3886" tIns="0" rIns="3886" bIns="0" numCol="1" anchor="ctr" anchorCtr="1" compatLnSpc="1">
            <a:prstTxWarp prst="textNoShape">
              <a:avLst/>
            </a:prstTxWarp>
            <a:noAutofit/>
          </a:bodyPr>
          <a:lstStyle>
            <a:defPPr>
              <a:defRPr lang="en-US"/>
            </a:defPPr>
            <a:lvl1pPr marL="0" lvl="0" indent="0" algn="ctr" defTabSz="895395" eaLnBrk="1" hangingPunct="1">
              <a:buClr>
                <a:schemeClr val="tx2"/>
              </a:buClr>
              <a:defRPr sz="1100" baseline="0">
                <a:solidFill>
                  <a:schemeClr val="bg1"/>
                </a:solidFill>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200" kern="1200" dirty="0">
                <a:solidFill>
                  <a:srgbClr val="FFFFFF"/>
                </a:solidFill>
                <a:ea typeface="+mn-ea"/>
                <a:cs typeface="+mn-cs"/>
              </a:rPr>
              <a:t>65%</a:t>
            </a:r>
          </a:p>
        </p:txBody>
      </p:sp>
      <p:sp>
        <p:nvSpPr>
          <p:cNvPr id="194" name="Oval 2"/>
          <p:cNvSpPr txBox="1"/>
          <p:nvPr>
            <p:custDataLst>
              <p:tags r:id="rId9"/>
            </p:custDataLst>
          </p:nvPr>
        </p:nvSpPr>
        <p:spPr>
          <a:xfrm>
            <a:off x="7287830" y="5670016"/>
            <a:ext cx="871174" cy="400358"/>
          </a:xfrm>
          <a:prstGeom prst="ellipse">
            <a:avLst/>
          </a:prstGeom>
          <a:solidFill>
            <a:schemeClr val="accent4"/>
          </a:solidFill>
          <a:ln w="9525">
            <a:noFill/>
            <a:miter lim="800000"/>
            <a:headEnd/>
            <a:tailEnd/>
          </a:ln>
          <a:effectLst/>
        </p:spPr>
        <p:txBody>
          <a:bodyPr vert="horz" wrap="square" lIns="3886" tIns="0" rIns="3886" bIns="0" numCol="1" anchor="ctr" anchorCtr="1" compatLnSpc="1">
            <a:prstTxWarp prst="textNoShape">
              <a:avLst/>
            </a:prstTxWarp>
            <a:noAutofit/>
          </a:bodyPr>
          <a:lstStyle>
            <a:lvl1pPr marL="0" lvl="0" indent="0" defTabSz="895395" eaLnBrk="1" hangingPunct="1">
              <a:buClr>
                <a:schemeClr val="tx2"/>
              </a:buClr>
              <a:defRPr baseline="0">
                <a:latin typeface="+mn-lt"/>
              </a:defRPr>
            </a:lvl1pPr>
            <a:lvl2pPr marL="193685" lvl="1" indent="-192098" defTabSz="895395" eaLnBrk="1" hangingPunct="1">
              <a:buClr>
                <a:schemeClr val="tx2"/>
              </a:buClr>
              <a:buSzPct val="125000"/>
              <a:buFont typeface="Arial" charset="0"/>
              <a:buChar char="▪"/>
              <a:defRPr baseline="0">
                <a:latin typeface="+mn-lt"/>
              </a:defRPr>
            </a:lvl2pPr>
            <a:lvl3pPr marL="457223" lvl="2" indent="-261951" defTabSz="895395" eaLnBrk="1" hangingPunct="1">
              <a:buClr>
                <a:schemeClr val="tx2"/>
              </a:buClr>
              <a:buSzPct val="120000"/>
              <a:buFont typeface="Arial" charset="0"/>
              <a:buChar char="–"/>
              <a:defRPr baseline="0">
                <a:latin typeface="+mn-lt"/>
              </a:defRPr>
            </a:lvl3pPr>
            <a:lvl4pPr marL="614394" lvl="3" indent="-155583" defTabSz="895395" eaLnBrk="1" hangingPunct="1">
              <a:buClr>
                <a:schemeClr val="tx2"/>
              </a:buClr>
              <a:buSzPct val="120000"/>
              <a:buFont typeface="Arial" charset="0"/>
              <a:buChar char="▫"/>
              <a:defRPr baseline="0">
                <a:latin typeface="+mn-lt"/>
              </a:defRPr>
            </a:lvl4pPr>
            <a:lvl5pPr marL="749846" lvl="4" indent="-130181" defTabSz="895395" eaLnBrk="1" hangingPunct="1">
              <a:buClr>
                <a:schemeClr val="tx2"/>
              </a:buClr>
              <a:buSzPct val="89000"/>
              <a:buFont typeface="Arial" charset="0"/>
              <a:buChar char="-"/>
              <a:defRPr baseline="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algn="ctr" fontAlgn="base">
              <a:spcBef>
                <a:spcPct val="0"/>
              </a:spcBef>
              <a:spcAft>
                <a:spcPct val="0"/>
              </a:spcAft>
              <a:buClr>
                <a:srgbClr val="000000"/>
              </a:buClr>
            </a:pPr>
            <a:r>
              <a:rPr lang="en-US" sz="1200" kern="1200" dirty="0">
                <a:solidFill>
                  <a:srgbClr val="FFFFFF"/>
                </a:solidFill>
                <a:ea typeface="+mn-ea"/>
                <a:cs typeface="+mn-cs"/>
              </a:rPr>
              <a:t>100%</a:t>
            </a:r>
          </a:p>
        </p:txBody>
      </p:sp>
      <p:sp>
        <p:nvSpPr>
          <p:cNvPr id="32" name="5. Source"/>
          <p:cNvSpPr>
            <a:spLocks noChangeArrowheads="1"/>
          </p:cNvSpPr>
          <p:nvPr/>
        </p:nvSpPr>
        <p:spPr bwMode="auto">
          <a:xfrm>
            <a:off x="179805" y="6565498"/>
            <a:ext cx="6261493"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844" indent="-621844" defTabSz="913332" fontAlgn="base">
              <a:spcBef>
                <a:spcPct val="0"/>
              </a:spcBef>
              <a:spcAft>
                <a:spcPct val="0"/>
              </a:spcAft>
              <a:tabLst>
                <a:tab pos="621844" algn="l"/>
              </a:tabLst>
            </a:pPr>
            <a:r>
              <a:rPr lang="en-US" sz="1000" kern="1200" dirty="0">
                <a:latin typeface="Arial" charset="0"/>
                <a:ea typeface="+mn-ea"/>
                <a:cs typeface="+mn-cs"/>
              </a:rPr>
              <a:t>SOURCE: OWA Strategic staffing team, June 2016</a:t>
            </a:r>
          </a:p>
        </p:txBody>
      </p:sp>
    </p:spTree>
    <p:extLst>
      <p:ext uri="{BB962C8B-B14F-4D97-AF65-F5344CB8AC3E}">
        <p14:creationId xmlns:p14="http://schemas.microsoft.com/office/powerpoint/2010/main" val="185586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152400" y="1676400"/>
            <a:ext cx="8839199" cy="4724400"/>
          </a:xfrm>
          <a:prstGeom prst="rect">
            <a:avLst/>
          </a:prstGeom>
          <a:noFill/>
          <a:ln>
            <a:noFill/>
          </a:ln>
        </p:spPr>
        <p:txBody>
          <a:bodyPr lIns="91425" tIns="45700" rIns="91425" bIns="45700" anchor="t" anchorCtr="0">
            <a:noAutofit/>
          </a:bodyPr>
          <a:lstStyle/>
          <a:p>
            <a:pPr marL="346075" marR="0" lvl="2" indent="-231775" algn="l" rtl="0">
              <a:lnSpc>
                <a:spcPct val="100000"/>
              </a:lnSpc>
              <a:spcBef>
                <a:spcPts val="0"/>
              </a:spcBef>
              <a:spcAft>
                <a:spcPts val="0"/>
              </a:spcAft>
              <a:buClr>
                <a:srgbClr val="083763"/>
              </a:buClr>
              <a:buSzPct val="100000"/>
              <a:buFont typeface="Source Sans Pro"/>
              <a:buChar char="•"/>
            </a:pPr>
            <a:r>
              <a:rPr lang="en-US" sz="2000" b="1" i="0" u="none" strike="noStrike" cap="none" dirty="0">
                <a:solidFill>
                  <a:srgbClr val="083763"/>
                </a:solidFill>
                <a:latin typeface="Arial"/>
                <a:ea typeface="Arial"/>
                <a:cs typeface="Arial"/>
                <a:sym typeface="Arial"/>
              </a:rPr>
              <a:t>Review key milestones and program highlights</a:t>
            </a:r>
          </a:p>
          <a:p>
            <a:pPr marL="346075" marR="0" lvl="2" indent="-231775" algn="l" rtl="0">
              <a:lnSpc>
                <a:spcPct val="100000"/>
              </a:lnSpc>
              <a:spcBef>
                <a:spcPts val="600"/>
              </a:spcBef>
              <a:spcAft>
                <a:spcPts val="0"/>
              </a:spcAft>
              <a:buClr>
                <a:srgbClr val="083763"/>
              </a:buClr>
              <a:buSzPct val="100000"/>
              <a:buFont typeface="Source Sans Pro"/>
              <a:buChar char="•"/>
            </a:pPr>
            <a:r>
              <a:rPr lang="en-US" sz="2000" b="1" i="0" u="none" strike="noStrike" cap="none" dirty="0" smtClean="0">
                <a:solidFill>
                  <a:srgbClr val="083763"/>
                </a:solidFill>
                <a:latin typeface="Arial"/>
                <a:ea typeface="Arial"/>
                <a:cs typeface="Arial"/>
                <a:sym typeface="Arial"/>
              </a:rPr>
              <a:t>Stall tactics on CBA Renegotiation continue from NWSEO</a:t>
            </a:r>
            <a:endParaRPr lang="en-US" sz="2000" b="1" i="0" u="none" strike="noStrike" cap="none" dirty="0">
              <a:solidFill>
                <a:srgbClr val="083763"/>
              </a:solidFill>
              <a:latin typeface="Arial"/>
              <a:ea typeface="Arial"/>
              <a:cs typeface="Arial"/>
              <a:sym typeface="Arial"/>
            </a:endParaRPr>
          </a:p>
          <a:p>
            <a:pPr marL="346075" marR="0" lvl="2" indent="-231775" algn="l" rtl="0">
              <a:lnSpc>
                <a:spcPct val="100000"/>
              </a:lnSpc>
              <a:spcBef>
                <a:spcPts val="600"/>
              </a:spcBef>
              <a:spcAft>
                <a:spcPts val="0"/>
              </a:spcAft>
              <a:buClr>
                <a:srgbClr val="083763"/>
              </a:buClr>
              <a:buSzPct val="100000"/>
              <a:buFont typeface="Source Sans Pro"/>
              <a:buChar char="•"/>
            </a:pPr>
            <a:r>
              <a:rPr lang="en-US" sz="2000" b="1" i="0" u="none" strike="noStrike" cap="none" dirty="0" smtClean="0">
                <a:solidFill>
                  <a:srgbClr val="083763"/>
                </a:solidFill>
                <a:latin typeface="Arial"/>
                <a:ea typeface="Arial"/>
                <a:cs typeface="Arial"/>
                <a:sym typeface="Arial"/>
              </a:rPr>
              <a:t>Filling </a:t>
            </a:r>
            <a:r>
              <a:rPr lang="en-US" sz="2000" b="1" i="0" u="none" strike="noStrike" cap="none" dirty="0">
                <a:solidFill>
                  <a:srgbClr val="083763"/>
                </a:solidFill>
                <a:latin typeface="Arial"/>
                <a:ea typeface="Arial"/>
                <a:cs typeface="Arial"/>
                <a:sym typeface="Arial"/>
              </a:rPr>
              <a:t>vacancies still a major challenge</a:t>
            </a:r>
          </a:p>
          <a:p>
            <a:pPr marL="346075" marR="0" lvl="2" indent="-231775" algn="l" rtl="0">
              <a:lnSpc>
                <a:spcPct val="100000"/>
              </a:lnSpc>
              <a:spcBef>
                <a:spcPts val="600"/>
              </a:spcBef>
              <a:spcAft>
                <a:spcPts val="0"/>
              </a:spcAft>
              <a:buClr>
                <a:srgbClr val="083763"/>
              </a:buClr>
              <a:buSzPct val="100000"/>
              <a:buFont typeface="Source Sans Pro"/>
              <a:buChar char="•"/>
            </a:pPr>
            <a:r>
              <a:rPr lang="en-US" sz="2000" b="1" i="0" u="none" strike="noStrike" cap="none" dirty="0" smtClean="0">
                <a:solidFill>
                  <a:srgbClr val="083763"/>
                </a:solidFill>
                <a:latin typeface="Arial"/>
                <a:ea typeface="Arial"/>
                <a:cs typeface="Arial"/>
                <a:sym typeface="Arial"/>
              </a:rPr>
              <a:t>Operations </a:t>
            </a:r>
            <a:r>
              <a:rPr lang="en-US" sz="2000" b="1" i="0" u="none" strike="noStrike" cap="none" dirty="0">
                <a:solidFill>
                  <a:srgbClr val="083763"/>
                </a:solidFill>
                <a:latin typeface="Arial"/>
                <a:ea typeface="Arial"/>
                <a:cs typeface="Arial"/>
                <a:sym typeface="Arial"/>
              </a:rPr>
              <a:t>and Workforce Analysis continues to make headway</a:t>
            </a:r>
          </a:p>
          <a:p>
            <a:pPr marL="688975" marR="0" lvl="3" indent="-231775" algn="l" rtl="0">
              <a:lnSpc>
                <a:spcPct val="100000"/>
              </a:lnSpc>
              <a:spcBef>
                <a:spcPts val="600"/>
              </a:spcBef>
              <a:spcAft>
                <a:spcPts val="0"/>
              </a:spcAft>
              <a:buClr>
                <a:srgbClr val="083763"/>
              </a:buClr>
              <a:buSzPct val="100000"/>
              <a:buFont typeface="Source Sans Pro"/>
              <a:buChar char="•"/>
            </a:pPr>
            <a:r>
              <a:rPr lang="en-US" sz="2000" b="1" i="0" u="none" strike="noStrike" cap="none" dirty="0">
                <a:solidFill>
                  <a:srgbClr val="083763"/>
                </a:solidFill>
                <a:latin typeface="Arial"/>
                <a:ea typeface="Arial"/>
                <a:cs typeface="Arial"/>
                <a:sym typeface="Arial"/>
              </a:rPr>
              <a:t>Directed at providing Impact-based Decision Support Services </a:t>
            </a:r>
            <a:r>
              <a:rPr lang="en-US" sz="2000" b="1" i="0" u="none" strike="noStrike" cap="none" dirty="0" smtClean="0">
                <a:solidFill>
                  <a:srgbClr val="083763"/>
                </a:solidFill>
                <a:latin typeface="Arial"/>
                <a:ea typeface="Arial"/>
                <a:cs typeface="Arial"/>
                <a:sym typeface="Arial"/>
              </a:rPr>
              <a:t>(IDSS) to </a:t>
            </a:r>
            <a:r>
              <a:rPr lang="en-US" sz="2000" b="1" i="0" u="none" strike="noStrike" cap="none" dirty="0">
                <a:solidFill>
                  <a:srgbClr val="083763"/>
                </a:solidFill>
                <a:latin typeface="Arial"/>
                <a:ea typeface="Arial"/>
                <a:cs typeface="Arial"/>
                <a:sym typeface="Arial"/>
              </a:rPr>
              <a:t>Build a WRN</a:t>
            </a:r>
          </a:p>
          <a:p>
            <a:pPr marL="688975" marR="0" lvl="3" indent="-231775" algn="l" rtl="0">
              <a:lnSpc>
                <a:spcPct val="100000"/>
              </a:lnSpc>
              <a:spcBef>
                <a:spcPts val="600"/>
              </a:spcBef>
              <a:spcAft>
                <a:spcPts val="0"/>
              </a:spcAft>
              <a:buClr>
                <a:srgbClr val="083763"/>
              </a:buClr>
              <a:buSzPct val="100000"/>
              <a:buFont typeface="Source Sans Pro"/>
              <a:buChar char="•"/>
            </a:pPr>
            <a:r>
              <a:rPr lang="en-US" sz="2000" b="1" i="0" u="none" strike="noStrike" cap="none" dirty="0" smtClean="0">
                <a:solidFill>
                  <a:srgbClr val="083763"/>
                </a:solidFill>
                <a:latin typeface="Arial"/>
                <a:ea typeface="Arial"/>
                <a:cs typeface="Arial"/>
                <a:sym typeface="Arial"/>
              </a:rPr>
              <a:t>Exploring and refining ways to unlock FTE to focus on IDSS</a:t>
            </a:r>
            <a:endParaRPr lang="en-US" sz="2000" b="1" i="0" u="none" strike="noStrike" cap="none" dirty="0">
              <a:solidFill>
                <a:srgbClr val="083763"/>
              </a:solidFill>
              <a:latin typeface="Arial"/>
              <a:ea typeface="Arial"/>
              <a:cs typeface="Arial"/>
              <a:sym typeface="Arial"/>
            </a:endParaRPr>
          </a:p>
          <a:p>
            <a:pPr marL="400050" marR="0" lvl="2" indent="-285750" algn="l" rtl="0">
              <a:lnSpc>
                <a:spcPct val="100000"/>
              </a:lnSpc>
              <a:spcBef>
                <a:spcPts val="600"/>
              </a:spcBef>
              <a:spcAft>
                <a:spcPts val="0"/>
              </a:spcAft>
              <a:buClr>
                <a:srgbClr val="083763"/>
              </a:buClr>
              <a:buSzPct val="100000"/>
              <a:buFont typeface="Source Sans Pro"/>
              <a:buChar char="•"/>
            </a:pPr>
            <a:r>
              <a:rPr lang="en-US" sz="2000" b="1" i="0" u="none" strike="noStrike" cap="none" dirty="0">
                <a:solidFill>
                  <a:srgbClr val="083763"/>
                </a:solidFill>
                <a:latin typeface="+mj-lt"/>
                <a:ea typeface="Arial"/>
                <a:cs typeface="Arial"/>
                <a:sym typeface="Arial"/>
              </a:rPr>
              <a:t>Agency Priority Goal</a:t>
            </a:r>
            <a:r>
              <a:rPr lang="en-US" sz="2000" b="1" i="0" u="none" strike="noStrike" cap="none" dirty="0">
                <a:solidFill>
                  <a:srgbClr val="083763"/>
                </a:solidFill>
                <a:latin typeface="+mj-lt"/>
                <a:sym typeface="Source Sans Pro"/>
              </a:rPr>
              <a:t>  - </a:t>
            </a:r>
            <a:r>
              <a:rPr lang="en-US" sz="2000" b="1" i="0" u="none" strike="noStrike" cap="none" dirty="0" smtClean="0">
                <a:solidFill>
                  <a:srgbClr val="083763"/>
                </a:solidFill>
                <a:latin typeface="+mj-lt"/>
                <a:sym typeface="Source Sans Pro"/>
              </a:rPr>
              <a:t>Continued </a:t>
            </a:r>
            <a:r>
              <a:rPr lang="en-US" sz="2000" b="1" i="0" u="none" strike="noStrike" cap="none" dirty="0">
                <a:solidFill>
                  <a:srgbClr val="083763"/>
                </a:solidFill>
                <a:latin typeface="+mj-lt"/>
                <a:sym typeface="Source Sans Pro"/>
              </a:rPr>
              <a:t>progress has been made and the performance measure is on target to be met in Q4 FY17</a:t>
            </a:r>
          </a:p>
          <a:p>
            <a:pPr marL="346075" marR="0" lvl="2" indent="-231775" algn="l" rtl="0">
              <a:lnSpc>
                <a:spcPct val="100000"/>
              </a:lnSpc>
              <a:spcBef>
                <a:spcPts val="600"/>
              </a:spcBef>
              <a:spcAft>
                <a:spcPts val="0"/>
              </a:spcAft>
              <a:buClr>
                <a:srgbClr val="083763"/>
              </a:buClr>
              <a:buSzPct val="25000"/>
              <a:buFont typeface="Source Sans Pro"/>
              <a:buNone/>
            </a:pPr>
            <a:endParaRPr sz="2000" b="1" i="0" u="none" strike="noStrike" cap="none" dirty="0">
              <a:solidFill>
                <a:srgbClr val="083763"/>
              </a:solidFill>
              <a:latin typeface="Arial"/>
              <a:ea typeface="Arial"/>
              <a:cs typeface="Arial"/>
              <a:sym typeface="Arial"/>
            </a:endParaRPr>
          </a:p>
          <a:p>
            <a:pPr marL="346075" marR="0" lvl="2" indent="-231775" algn="l" rtl="0">
              <a:lnSpc>
                <a:spcPct val="100000"/>
              </a:lnSpc>
              <a:spcBef>
                <a:spcPts val="600"/>
              </a:spcBef>
              <a:spcAft>
                <a:spcPts val="0"/>
              </a:spcAft>
              <a:buClr>
                <a:srgbClr val="083763"/>
              </a:buClr>
              <a:buSzPct val="25000"/>
              <a:buFont typeface="Source Sans Pro"/>
              <a:buNone/>
            </a:pPr>
            <a:endParaRPr sz="2000" b="1" i="0" u="none" strike="noStrike" cap="none" dirty="0">
              <a:solidFill>
                <a:srgbClr val="083763"/>
              </a:solidFill>
              <a:latin typeface="Arial"/>
              <a:ea typeface="Arial"/>
              <a:cs typeface="Arial"/>
              <a:sym typeface="Arial"/>
            </a:endParaRPr>
          </a:p>
          <a:p>
            <a:pPr marL="346075" marR="0" lvl="2" indent="-231775" algn="l" rtl="0">
              <a:lnSpc>
                <a:spcPct val="100000"/>
              </a:lnSpc>
              <a:spcBef>
                <a:spcPts val="600"/>
              </a:spcBef>
              <a:spcAft>
                <a:spcPts val="0"/>
              </a:spcAft>
              <a:buClr>
                <a:srgbClr val="083763"/>
              </a:buClr>
              <a:buSzPct val="25000"/>
              <a:buFont typeface="Source Sans Pro"/>
              <a:buNone/>
            </a:pPr>
            <a:endParaRPr sz="2000" b="1" i="0" u="none" strike="noStrike" cap="none" dirty="0">
              <a:solidFill>
                <a:srgbClr val="083763"/>
              </a:solidFill>
              <a:latin typeface="Arial"/>
              <a:ea typeface="Arial"/>
              <a:cs typeface="Arial"/>
              <a:sym typeface="Arial"/>
            </a:endParaRPr>
          </a:p>
        </p:txBody>
      </p:sp>
      <p:sp>
        <p:nvSpPr>
          <p:cNvPr id="460" name="Shape 460"/>
          <p:cNvSpPr txBox="1">
            <a:spLocks noGrp="1"/>
          </p:cNvSpPr>
          <p:nvPr>
            <p:ph type="sldNum" idx="12"/>
          </p:nvPr>
        </p:nvSpPr>
        <p:spPr>
          <a:xfrm>
            <a:off x="7010400" y="6553200"/>
            <a:ext cx="21335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CC"/>
              </a:buClr>
              <a:buSzPct val="25000"/>
              <a:buFont typeface="Calibri"/>
              <a:buNone/>
            </a:pPr>
            <a:fld id="{00000000-1234-1234-1234-123412341234}" type="slidenum">
              <a:rPr lang="en-US" sz="1400" b="1" i="0" u="none" strike="noStrike" cap="none">
                <a:solidFill>
                  <a:srgbClr val="FFFFCC"/>
                </a:solidFill>
                <a:latin typeface="Calibri"/>
                <a:ea typeface="Calibri"/>
                <a:cs typeface="Calibri"/>
                <a:sym typeface="Calibri"/>
              </a:rPr>
              <a:t>3</a:t>
            </a:fld>
            <a:endParaRPr lang="en-US" sz="1400" b="1" i="0" u="none" strike="noStrike" cap="none">
              <a:solidFill>
                <a:srgbClr val="FFFFCC"/>
              </a:solidFill>
              <a:latin typeface="Calibri"/>
              <a:ea typeface="Calibri"/>
              <a:cs typeface="Calibri"/>
              <a:sym typeface="Calibri"/>
            </a:endParaRPr>
          </a:p>
        </p:txBody>
      </p:sp>
      <p:sp>
        <p:nvSpPr>
          <p:cNvPr id="461" name="Shape 461"/>
          <p:cNvSpPr txBox="1">
            <a:spLocks noGrp="1"/>
          </p:cNvSpPr>
          <p:nvPr>
            <p:ph type="title"/>
          </p:nvPr>
        </p:nvSpPr>
        <p:spPr>
          <a:xfrm>
            <a:off x="1524000" y="0"/>
            <a:ext cx="6858000" cy="1371598"/>
          </a:xfrm>
          <a:prstGeom prst="rect">
            <a:avLst/>
          </a:prstGeom>
          <a:noFill/>
          <a:ln>
            <a:noFill/>
          </a:ln>
        </p:spPr>
        <p:txBody>
          <a:bodyPr lIns="91425" tIns="45700" rIns="182875" bIns="45700" anchor="ctr" anchorCtr="0">
            <a:noAutofit/>
          </a:bodyPr>
          <a:lstStyle/>
          <a:p>
            <a:pPr marL="0" marR="0" lvl="0" indent="0" algn="ctr" rtl="0">
              <a:lnSpc>
                <a:spcPct val="100000"/>
              </a:lnSpc>
              <a:spcBef>
                <a:spcPts val="0"/>
              </a:spcBef>
              <a:spcAft>
                <a:spcPts val="0"/>
              </a:spcAft>
              <a:buClr>
                <a:srgbClr val="FFFFCC"/>
              </a:buClr>
              <a:buSzPct val="25000"/>
              <a:buFont typeface="Arial"/>
              <a:buNone/>
            </a:pPr>
            <a:r>
              <a:rPr lang="en-US" sz="3200" b="1" i="0" u="none" strike="noStrike" cap="none">
                <a:solidFill>
                  <a:srgbClr val="FFFFCC"/>
                </a:solidFill>
                <a:latin typeface="Arial"/>
                <a:ea typeface="Arial"/>
                <a:cs typeface="Arial"/>
                <a:sym typeface="Arial"/>
              </a:rPr>
              <a:t>Bottom Line Up Front</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622" y="1622"/>
          <a:ext cx="1619" cy="1619"/>
        </p:xfrm>
        <a:graphic>
          <a:graphicData uri="http://schemas.openxmlformats.org/presentationml/2006/ole">
            <mc:AlternateContent xmlns:mc="http://schemas.openxmlformats.org/markup-compatibility/2006">
              <mc:Choice xmlns:v="urn:schemas-microsoft-com:vml" Requires="v">
                <p:oleObj spid="_x0000_s19465" name="think-cell Slide" r:id="rId13" imgW="530" imgH="528" progId="TCLayout.ActiveDocument.1">
                  <p:embed/>
                </p:oleObj>
              </mc:Choice>
              <mc:Fallback>
                <p:oleObj name="think-cell Slide" r:id="rId13" imgW="530" imgH="528" progId="TCLayout.ActiveDocument.1">
                  <p:embed/>
                  <p:pic>
                    <p:nvPicPr>
                      <p:cNvPr id="0" name=""/>
                      <p:cNvPicPr/>
                      <p:nvPr/>
                    </p:nvPicPr>
                    <p:blipFill>
                      <a:blip r:embed="rId14"/>
                      <a:stretch>
                        <a:fillRect/>
                      </a:stretch>
                    </p:blipFill>
                    <p:spPr>
                      <a:xfrm>
                        <a:off x="1622" y="1622"/>
                        <a:ext cx="1619" cy="1619"/>
                      </a:xfrm>
                      <a:prstGeom prst="rect">
                        <a:avLst/>
                      </a:prstGeom>
                    </p:spPr>
                  </p:pic>
                </p:oleObj>
              </mc:Fallback>
            </mc:AlternateContent>
          </a:graphicData>
        </a:graphic>
      </p:graphicFrame>
      <p:sp>
        <p:nvSpPr>
          <p:cNvPr id="8" name="Rectangle 2"/>
          <p:cNvSpPr txBox="1"/>
          <p:nvPr/>
        </p:nvSpPr>
        <p:spPr>
          <a:xfrm>
            <a:off x="1812082" y="1505624"/>
            <a:ext cx="2816595" cy="4396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Review and approve content during OWC</a:t>
            </a:r>
          </a:p>
        </p:txBody>
      </p:sp>
      <p:sp>
        <p:nvSpPr>
          <p:cNvPr id="9" name="Rectangle 2"/>
          <p:cNvSpPr txBox="1"/>
          <p:nvPr/>
        </p:nvSpPr>
        <p:spPr>
          <a:xfrm>
            <a:off x="1812082" y="2079601"/>
            <a:ext cx="2816595" cy="65945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Support sharing plan</a:t>
            </a:r>
          </a:p>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Approve approach and content for OMB, Hill staff</a:t>
            </a:r>
          </a:p>
        </p:txBody>
      </p:sp>
      <p:sp>
        <p:nvSpPr>
          <p:cNvPr id="10" name="Rectangle 2"/>
          <p:cNvSpPr txBox="1">
            <a:spLocks/>
          </p:cNvSpPr>
          <p:nvPr/>
        </p:nvSpPr>
        <p:spPr>
          <a:xfrm>
            <a:off x="1812083" y="3896321"/>
            <a:ext cx="2731207"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VTC NWS Directors’ Brief</a:t>
            </a:r>
          </a:p>
        </p:txBody>
      </p:sp>
      <p:sp>
        <p:nvSpPr>
          <p:cNvPr id="11" name="Rectangle 2"/>
          <p:cNvSpPr txBox="1">
            <a:spLocks/>
          </p:cNvSpPr>
          <p:nvPr/>
        </p:nvSpPr>
        <p:spPr>
          <a:xfrm>
            <a:off x="1812082" y="5491921"/>
            <a:ext cx="2731207" cy="65945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Attend webinar to learn about options; attend office meeting and share input</a:t>
            </a:r>
          </a:p>
        </p:txBody>
      </p:sp>
      <p:sp>
        <p:nvSpPr>
          <p:cNvPr id="12" name="Rectangle 2"/>
          <p:cNvSpPr txBox="1">
            <a:spLocks/>
          </p:cNvSpPr>
          <p:nvPr/>
        </p:nvSpPr>
        <p:spPr>
          <a:xfrm>
            <a:off x="1808505" y="2817015"/>
            <a:ext cx="2731207" cy="65945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OMB Leadership Briefings</a:t>
            </a:r>
          </a:p>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Key Hill Staff Briefings</a:t>
            </a:r>
          </a:p>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Other stakeholders</a:t>
            </a:r>
          </a:p>
        </p:txBody>
      </p:sp>
      <p:sp>
        <p:nvSpPr>
          <p:cNvPr id="13" name="Pentagon 12"/>
          <p:cNvSpPr>
            <a:spLocks/>
          </p:cNvSpPr>
          <p:nvPr/>
        </p:nvSpPr>
        <p:spPr bwMode="auto">
          <a:xfrm rot="5400000">
            <a:off x="634664" y="1038894"/>
            <a:ext cx="666484" cy="1599946"/>
          </a:xfrm>
          <a:prstGeom prst="homePlate">
            <a:avLst>
              <a:gd name="adj" fmla="val 33780"/>
            </a:avLst>
          </a:prstGeom>
          <a:solidFill>
            <a:schemeClr val="accent1"/>
          </a:solidFill>
          <a:ln w="38100">
            <a:solidFill>
              <a:schemeClr val="bg1"/>
            </a:solidFill>
            <a:round/>
            <a:headEnd/>
            <a:tailEnd/>
          </a:ln>
        </p:spPr>
        <p:txBody>
          <a:bodyPr wrap="none" lIns="93286" tIns="46643" rIns="93286" bIns="46643" rtlCol="0" anchor="ctr">
            <a:noAutofit/>
          </a:bodyPr>
          <a:lstStyle/>
          <a:p>
            <a:pPr algn="ctr" fontAlgn="base">
              <a:spcBef>
                <a:spcPct val="0"/>
              </a:spcBef>
              <a:spcAft>
                <a:spcPct val="0"/>
              </a:spcAft>
            </a:pPr>
            <a:endParaRPr lang="en-US" b="1" kern="1200" dirty="0">
              <a:latin typeface="Arial" charset="0"/>
              <a:ea typeface="+mn-ea"/>
              <a:cs typeface="+mn-cs"/>
            </a:endParaRPr>
          </a:p>
        </p:txBody>
      </p:sp>
      <p:sp>
        <p:nvSpPr>
          <p:cNvPr id="14" name="Rectangle 11"/>
          <p:cNvSpPr>
            <a:spLocks noChangeArrowheads="1"/>
          </p:cNvSpPr>
          <p:nvPr>
            <p:custDataLst>
              <p:tags r:id="rId3"/>
            </p:custDataLst>
          </p:nvPr>
        </p:nvSpPr>
        <p:spPr bwMode="auto">
          <a:xfrm>
            <a:off x="250086" y="1674165"/>
            <a:ext cx="1388208" cy="219820"/>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defTabSz="913429" fontAlgn="base">
              <a:spcBef>
                <a:spcPct val="0"/>
              </a:spcBef>
              <a:spcAft>
                <a:spcPct val="0"/>
              </a:spcAft>
              <a:buClr>
                <a:srgbClr val="000000"/>
              </a:buClr>
            </a:pPr>
            <a:r>
              <a:rPr lang="en-US" b="1" kern="1200" dirty="0">
                <a:ea typeface="+mn-ea"/>
                <a:cs typeface="+mn-cs"/>
              </a:rPr>
              <a:t>OWC and LU/LF</a:t>
            </a:r>
          </a:p>
        </p:txBody>
      </p:sp>
      <p:sp>
        <p:nvSpPr>
          <p:cNvPr id="15" name="Chevron 14"/>
          <p:cNvSpPr>
            <a:spLocks/>
          </p:cNvSpPr>
          <p:nvPr/>
        </p:nvSpPr>
        <p:spPr bwMode="auto">
          <a:xfrm rot="5400000">
            <a:off x="553177" y="1606223"/>
            <a:ext cx="829463" cy="1599947"/>
          </a:xfrm>
          <a:prstGeom prst="chevron">
            <a:avLst>
              <a:gd name="adj" fmla="val 27578"/>
            </a:avLst>
          </a:prstGeom>
          <a:solidFill>
            <a:schemeClr val="accent1"/>
          </a:solidFill>
          <a:ln w="38100">
            <a:solidFill>
              <a:schemeClr val="bg1"/>
            </a:solidFill>
            <a:round/>
            <a:headEnd/>
            <a:tailEnd/>
          </a:ln>
        </p:spPr>
        <p:txBody>
          <a:bodyPr wrap="none" lIns="93286" tIns="46643" rIns="93286" bIns="46643" rtlCol="0" anchor="ctr">
            <a:noAutofit/>
          </a:bodyPr>
          <a:lstStyle/>
          <a:p>
            <a:pPr algn="ctr" fontAlgn="base">
              <a:spcBef>
                <a:spcPct val="0"/>
              </a:spcBef>
              <a:spcAft>
                <a:spcPct val="0"/>
              </a:spcAft>
            </a:pPr>
            <a:endParaRPr lang="en-US" b="1" kern="1200" dirty="0">
              <a:latin typeface="Arial" charset="0"/>
              <a:ea typeface="+mn-ea"/>
              <a:cs typeface="+mn-cs"/>
            </a:endParaRPr>
          </a:p>
        </p:txBody>
      </p:sp>
      <p:sp>
        <p:nvSpPr>
          <p:cNvPr id="16" name="Rectangle 14"/>
          <p:cNvSpPr>
            <a:spLocks noChangeArrowheads="1"/>
          </p:cNvSpPr>
          <p:nvPr>
            <p:custDataLst>
              <p:tags r:id="rId4"/>
            </p:custDataLst>
          </p:nvPr>
        </p:nvSpPr>
        <p:spPr bwMode="auto">
          <a:xfrm>
            <a:off x="250086" y="2362796"/>
            <a:ext cx="1388208" cy="219820"/>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defTabSz="913429" fontAlgn="base">
              <a:spcBef>
                <a:spcPct val="0"/>
              </a:spcBef>
              <a:spcAft>
                <a:spcPct val="0"/>
              </a:spcAft>
              <a:buClr>
                <a:srgbClr val="000000"/>
              </a:buClr>
            </a:pPr>
            <a:r>
              <a:rPr lang="en-US" b="1" kern="1200" dirty="0">
                <a:ea typeface="+mn-ea"/>
                <a:cs typeface="+mn-cs"/>
              </a:rPr>
              <a:t>NOAA / DOC</a:t>
            </a:r>
          </a:p>
        </p:txBody>
      </p:sp>
      <p:sp>
        <p:nvSpPr>
          <p:cNvPr id="17" name="Chevron 16"/>
          <p:cNvSpPr>
            <a:spLocks/>
          </p:cNvSpPr>
          <p:nvPr/>
        </p:nvSpPr>
        <p:spPr bwMode="auto">
          <a:xfrm rot="5400000">
            <a:off x="491463" y="3314419"/>
            <a:ext cx="952884" cy="1599947"/>
          </a:xfrm>
          <a:prstGeom prst="chevron">
            <a:avLst>
              <a:gd name="adj" fmla="val 28320"/>
            </a:avLst>
          </a:prstGeom>
          <a:solidFill>
            <a:schemeClr val="accent1"/>
          </a:solidFill>
          <a:ln w="38100">
            <a:solidFill>
              <a:schemeClr val="bg1"/>
            </a:solidFill>
            <a:round/>
            <a:headEnd/>
            <a:tailEnd/>
          </a:ln>
        </p:spPr>
        <p:txBody>
          <a:bodyPr wrap="none" lIns="93286" tIns="46643" rIns="93286" bIns="46643" rtlCol="0" anchor="ctr">
            <a:noAutofit/>
          </a:bodyPr>
          <a:lstStyle/>
          <a:p>
            <a:pPr algn="ctr" fontAlgn="base">
              <a:spcBef>
                <a:spcPct val="0"/>
              </a:spcBef>
              <a:spcAft>
                <a:spcPct val="0"/>
              </a:spcAft>
            </a:pPr>
            <a:endParaRPr lang="en-US" b="1" kern="1200" dirty="0">
              <a:latin typeface="Arial" charset="0"/>
              <a:ea typeface="+mn-ea"/>
              <a:cs typeface="+mn-cs"/>
            </a:endParaRPr>
          </a:p>
        </p:txBody>
      </p:sp>
      <p:sp>
        <p:nvSpPr>
          <p:cNvPr id="19" name="Chevron 18"/>
          <p:cNvSpPr>
            <a:spLocks/>
          </p:cNvSpPr>
          <p:nvPr/>
        </p:nvSpPr>
        <p:spPr bwMode="auto">
          <a:xfrm rot="5400000">
            <a:off x="611809" y="5134272"/>
            <a:ext cx="712201" cy="1599947"/>
          </a:xfrm>
          <a:prstGeom prst="chevron">
            <a:avLst>
              <a:gd name="adj" fmla="val 23596"/>
            </a:avLst>
          </a:prstGeom>
          <a:solidFill>
            <a:schemeClr val="accent1"/>
          </a:solidFill>
          <a:ln w="38100">
            <a:solidFill>
              <a:schemeClr val="bg1"/>
            </a:solidFill>
            <a:round/>
            <a:headEnd/>
            <a:tailEnd/>
          </a:ln>
        </p:spPr>
        <p:txBody>
          <a:bodyPr wrap="none" lIns="93286" tIns="46643" rIns="93286" bIns="46643" rtlCol="0" anchor="ctr">
            <a:noAutofit/>
          </a:bodyPr>
          <a:lstStyle/>
          <a:p>
            <a:pPr algn="ctr" fontAlgn="base">
              <a:spcBef>
                <a:spcPct val="0"/>
              </a:spcBef>
              <a:spcAft>
                <a:spcPct val="0"/>
              </a:spcAft>
            </a:pPr>
            <a:endParaRPr lang="en-US" b="1" kern="1200" dirty="0">
              <a:latin typeface="Arial" charset="0"/>
              <a:ea typeface="+mn-ea"/>
              <a:cs typeface="+mn-cs"/>
            </a:endParaRPr>
          </a:p>
        </p:txBody>
      </p:sp>
      <p:sp>
        <p:nvSpPr>
          <p:cNvPr id="20" name="Rectangle 17"/>
          <p:cNvSpPr>
            <a:spLocks noChangeArrowheads="1"/>
          </p:cNvSpPr>
          <p:nvPr>
            <p:custDataLst>
              <p:tags r:id="rId5"/>
            </p:custDataLst>
          </p:nvPr>
        </p:nvSpPr>
        <p:spPr bwMode="auto">
          <a:xfrm>
            <a:off x="250086" y="5859430"/>
            <a:ext cx="1388208" cy="219820"/>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defTabSz="913429" fontAlgn="base">
              <a:spcBef>
                <a:spcPct val="0"/>
              </a:spcBef>
              <a:spcAft>
                <a:spcPct val="0"/>
              </a:spcAft>
              <a:buClr>
                <a:srgbClr val="000000"/>
              </a:buClr>
            </a:pPr>
            <a:r>
              <a:rPr lang="en-US" b="1" kern="1200" dirty="0">
                <a:ea typeface="+mn-ea"/>
                <a:cs typeface="+mn-cs"/>
              </a:rPr>
              <a:t>All Staff</a:t>
            </a:r>
          </a:p>
        </p:txBody>
      </p:sp>
      <p:sp>
        <p:nvSpPr>
          <p:cNvPr id="21" name="Chevron 20"/>
          <p:cNvSpPr>
            <a:spLocks/>
          </p:cNvSpPr>
          <p:nvPr/>
        </p:nvSpPr>
        <p:spPr bwMode="auto">
          <a:xfrm rot="5400000">
            <a:off x="422741" y="2463752"/>
            <a:ext cx="1103250" cy="1599947"/>
          </a:xfrm>
          <a:prstGeom prst="chevron">
            <a:avLst>
              <a:gd name="adj" fmla="val 23580"/>
            </a:avLst>
          </a:prstGeom>
          <a:solidFill>
            <a:schemeClr val="accent1"/>
          </a:solidFill>
          <a:ln w="38100">
            <a:solidFill>
              <a:schemeClr val="bg1"/>
            </a:solidFill>
            <a:round/>
            <a:headEnd/>
            <a:tailEnd/>
          </a:ln>
        </p:spPr>
        <p:txBody>
          <a:bodyPr wrap="none" lIns="93286" tIns="46643" rIns="93286" bIns="46643" rtlCol="0" anchor="ctr">
            <a:noAutofit/>
          </a:bodyPr>
          <a:lstStyle/>
          <a:p>
            <a:pPr algn="ctr" fontAlgn="base">
              <a:spcBef>
                <a:spcPct val="0"/>
              </a:spcBef>
              <a:spcAft>
                <a:spcPct val="0"/>
              </a:spcAft>
            </a:pPr>
            <a:endParaRPr lang="en-US" b="1" kern="1200" dirty="0">
              <a:latin typeface="Arial" charset="0"/>
              <a:ea typeface="+mn-ea"/>
              <a:cs typeface="+mn-cs"/>
            </a:endParaRPr>
          </a:p>
        </p:txBody>
      </p:sp>
      <p:sp>
        <p:nvSpPr>
          <p:cNvPr id="22" name="Rectangle 17"/>
          <p:cNvSpPr>
            <a:spLocks noChangeArrowheads="1"/>
          </p:cNvSpPr>
          <p:nvPr>
            <p:custDataLst>
              <p:tags r:id="rId6"/>
            </p:custDataLst>
          </p:nvPr>
        </p:nvSpPr>
        <p:spPr bwMode="auto">
          <a:xfrm>
            <a:off x="256544" y="3066574"/>
            <a:ext cx="1388208" cy="439639"/>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defTabSz="913429" fontAlgn="base">
              <a:spcBef>
                <a:spcPct val="0"/>
              </a:spcBef>
              <a:spcAft>
                <a:spcPct val="0"/>
              </a:spcAft>
              <a:buClr>
                <a:srgbClr val="000000"/>
              </a:buClr>
            </a:pPr>
            <a:r>
              <a:rPr lang="en-US" b="1" kern="1200" dirty="0">
                <a:ea typeface="+mn-ea"/>
                <a:cs typeface="+mn-cs"/>
              </a:rPr>
              <a:t>External Stakeholders </a:t>
            </a:r>
          </a:p>
        </p:txBody>
      </p:sp>
      <p:sp>
        <p:nvSpPr>
          <p:cNvPr id="23" name="Rectangle 2"/>
          <p:cNvSpPr txBox="1">
            <a:spLocks/>
          </p:cNvSpPr>
          <p:nvPr/>
        </p:nvSpPr>
        <p:spPr>
          <a:xfrm>
            <a:off x="1812081" y="1226485"/>
            <a:ext cx="1729109"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b="1" kern="1200" dirty="0">
                <a:ea typeface="+mn-ea"/>
                <a:cs typeface="+mn-cs"/>
              </a:rPr>
              <a:t>Action	</a:t>
            </a:r>
          </a:p>
        </p:txBody>
      </p:sp>
      <p:cxnSp>
        <p:nvCxnSpPr>
          <p:cNvPr id="25" name="AutoShape 249"/>
          <p:cNvCxnSpPr>
            <a:cxnSpLocks noChangeShapeType="1"/>
          </p:cNvCxnSpPr>
          <p:nvPr/>
        </p:nvCxnSpPr>
        <p:spPr bwMode="gray">
          <a:xfrm>
            <a:off x="167935" y="1475033"/>
            <a:ext cx="8826002"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a:cxnSpLocks/>
          </p:cNvCxnSpPr>
          <p:nvPr/>
        </p:nvCxnSpPr>
        <p:spPr bwMode="gray">
          <a:xfrm>
            <a:off x="1819838" y="2037322"/>
            <a:ext cx="7174102" cy="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bwMode="gray">
          <a:xfrm>
            <a:off x="1779932" y="2739059"/>
            <a:ext cx="7174102" cy="2934"/>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bwMode="gray">
          <a:xfrm>
            <a:off x="1819838" y="5427567"/>
            <a:ext cx="7174102" cy="2934"/>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bwMode="gray">
          <a:xfrm>
            <a:off x="1774340" y="3734615"/>
            <a:ext cx="7174102" cy="2934"/>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2"/>
          <p:cNvSpPr txBox="1">
            <a:spLocks/>
          </p:cNvSpPr>
          <p:nvPr/>
        </p:nvSpPr>
        <p:spPr>
          <a:xfrm>
            <a:off x="6815797" y="1226485"/>
            <a:ext cx="1729109"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b="1" kern="1200" dirty="0">
                <a:ea typeface="+mn-ea"/>
                <a:cs typeface="+mn-cs"/>
              </a:rPr>
              <a:t>NWS lead</a:t>
            </a:r>
          </a:p>
        </p:txBody>
      </p:sp>
      <p:sp>
        <p:nvSpPr>
          <p:cNvPr id="32" name="Rectangle 2"/>
          <p:cNvSpPr txBox="1">
            <a:spLocks/>
          </p:cNvSpPr>
          <p:nvPr/>
        </p:nvSpPr>
        <p:spPr>
          <a:xfrm>
            <a:off x="4672878" y="1226485"/>
            <a:ext cx="1729109"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b="1" kern="1200" dirty="0">
                <a:ea typeface="+mn-ea"/>
                <a:cs typeface="+mn-cs"/>
              </a:rPr>
              <a:t>Date</a:t>
            </a:r>
          </a:p>
        </p:txBody>
      </p:sp>
      <p:sp>
        <p:nvSpPr>
          <p:cNvPr id="33" name="Rectangle 2"/>
          <p:cNvSpPr txBox="1">
            <a:spLocks/>
          </p:cNvSpPr>
          <p:nvPr/>
        </p:nvSpPr>
        <p:spPr>
          <a:xfrm>
            <a:off x="4672876" y="1505622"/>
            <a:ext cx="2086969"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err="1">
                <a:ea typeface="+mn-ea"/>
                <a:cs typeface="+mn-cs"/>
              </a:rPr>
              <a:t>Mid June</a:t>
            </a:r>
            <a:endParaRPr lang="en-US" kern="1200" dirty="0">
              <a:ea typeface="+mn-ea"/>
              <a:cs typeface="+mn-cs"/>
            </a:endParaRPr>
          </a:p>
        </p:txBody>
      </p:sp>
      <p:sp>
        <p:nvSpPr>
          <p:cNvPr id="34" name="Rectangle 2"/>
          <p:cNvSpPr txBox="1">
            <a:spLocks/>
          </p:cNvSpPr>
          <p:nvPr/>
        </p:nvSpPr>
        <p:spPr>
          <a:xfrm>
            <a:off x="4672876" y="2053110"/>
            <a:ext cx="2086969" cy="4396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NOAA: July 11</a:t>
            </a:r>
          </a:p>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DOC: July 25</a:t>
            </a:r>
          </a:p>
        </p:txBody>
      </p:sp>
      <p:sp>
        <p:nvSpPr>
          <p:cNvPr id="35" name="Rectangle 2"/>
          <p:cNvSpPr txBox="1">
            <a:spLocks/>
          </p:cNvSpPr>
          <p:nvPr/>
        </p:nvSpPr>
        <p:spPr>
          <a:xfrm>
            <a:off x="4672876" y="3896321"/>
            <a:ext cx="2086969"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Week of 8/1 or 8/8</a:t>
            </a:r>
          </a:p>
        </p:txBody>
      </p:sp>
      <p:sp>
        <p:nvSpPr>
          <p:cNvPr id="36" name="Rectangle 2"/>
          <p:cNvSpPr txBox="1">
            <a:spLocks/>
          </p:cNvSpPr>
          <p:nvPr/>
        </p:nvSpPr>
        <p:spPr>
          <a:xfrm>
            <a:off x="4672876" y="5491920"/>
            <a:ext cx="2086969"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Mid-late August</a:t>
            </a:r>
          </a:p>
        </p:txBody>
      </p:sp>
      <p:sp>
        <p:nvSpPr>
          <p:cNvPr id="37" name="Rectangle 2"/>
          <p:cNvSpPr txBox="1">
            <a:spLocks/>
          </p:cNvSpPr>
          <p:nvPr/>
        </p:nvSpPr>
        <p:spPr>
          <a:xfrm>
            <a:off x="4669301" y="2817014"/>
            <a:ext cx="2086969" cy="87927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OMB: late July</a:t>
            </a:r>
          </a:p>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Hill: week of 7/25</a:t>
            </a:r>
          </a:p>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NWA, </a:t>
            </a:r>
            <a:r>
              <a:rPr lang="en-US" kern="1200" dirty="0" err="1">
                <a:ea typeface="+mn-ea"/>
                <a:cs typeface="+mn-cs"/>
              </a:rPr>
              <a:t>IAEM</a:t>
            </a:r>
            <a:r>
              <a:rPr lang="en-US" kern="1200" dirty="0">
                <a:ea typeface="+mn-ea"/>
                <a:cs typeface="+mn-cs"/>
              </a:rPr>
              <a:t>, AMS, NAPA, NAS: late July</a:t>
            </a:r>
          </a:p>
        </p:txBody>
      </p:sp>
      <p:sp>
        <p:nvSpPr>
          <p:cNvPr id="38" name="Rectangle 2"/>
          <p:cNvSpPr txBox="1">
            <a:spLocks/>
          </p:cNvSpPr>
          <p:nvPr/>
        </p:nvSpPr>
        <p:spPr>
          <a:xfrm>
            <a:off x="6815796" y="1489922"/>
            <a:ext cx="1262376" cy="4396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OWA Core Team</a:t>
            </a:r>
          </a:p>
        </p:txBody>
      </p:sp>
      <p:sp>
        <p:nvSpPr>
          <p:cNvPr id="39" name="Rectangle 2"/>
          <p:cNvSpPr txBox="1">
            <a:spLocks/>
          </p:cNvSpPr>
          <p:nvPr/>
        </p:nvSpPr>
        <p:spPr>
          <a:xfrm>
            <a:off x="6815796" y="2133846"/>
            <a:ext cx="1262376" cy="4396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err="1">
                <a:ea typeface="+mn-ea"/>
                <a:cs typeface="+mn-cs"/>
              </a:rPr>
              <a:t>Furgione</a:t>
            </a:r>
            <a:r>
              <a:rPr lang="en-US" kern="1200" dirty="0">
                <a:ea typeface="+mn-ea"/>
                <a:cs typeface="+mn-cs"/>
              </a:rPr>
              <a:t> / </a:t>
            </a:r>
            <a:r>
              <a:rPr lang="en-US" kern="1200" dirty="0" err="1">
                <a:ea typeface="+mn-ea"/>
                <a:cs typeface="+mn-cs"/>
              </a:rPr>
              <a:t>Draggon</a:t>
            </a:r>
            <a:endParaRPr lang="en-US" kern="1200" dirty="0">
              <a:ea typeface="+mn-ea"/>
              <a:cs typeface="+mn-cs"/>
            </a:endParaRPr>
          </a:p>
        </p:txBody>
      </p:sp>
      <p:sp>
        <p:nvSpPr>
          <p:cNvPr id="41" name="Rectangle 2"/>
          <p:cNvSpPr txBox="1">
            <a:spLocks/>
          </p:cNvSpPr>
          <p:nvPr/>
        </p:nvSpPr>
        <p:spPr>
          <a:xfrm>
            <a:off x="6815796" y="5491920"/>
            <a:ext cx="1262376"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OWA</a:t>
            </a:r>
          </a:p>
        </p:txBody>
      </p:sp>
      <p:sp>
        <p:nvSpPr>
          <p:cNvPr id="42" name="Rectangle 2"/>
          <p:cNvSpPr txBox="1">
            <a:spLocks/>
          </p:cNvSpPr>
          <p:nvPr/>
        </p:nvSpPr>
        <p:spPr>
          <a:xfrm>
            <a:off x="6812221" y="2817015"/>
            <a:ext cx="1417608" cy="65945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NOAA Legislative Affairs</a:t>
            </a:r>
          </a:p>
        </p:txBody>
      </p:sp>
      <p:sp>
        <p:nvSpPr>
          <p:cNvPr id="46" name="Rectangle 2"/>
          <p:cNvSpPr txBox="1">
            <a:spLocks/>
          </p:cNvSpPr>
          <p:nvPr/>
        </p:nvSpPr>
        <p:spPr>
          <a:xfrm>
            <a:off x="2201947" y="4440369"/>
            <a:ext cx="2227492" cy="87927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Distribute memo and slides to Managers and NWSEO</a:t>
            </a:r>
          </a:p>
          <a:p>
            <a:pPr marL="173293" indent="-173293" fontAlgn="base">
              <a:spcBef>
                <a:spcPct val="0"/>
              </a:spcBef>
              <a:spcAft>
                <a:spcPct val="0"/>
              </a:spcAft>
              <a:buClr>
                <a:srgbClr val="000000"/>
              </a:buClr>
              <a:buFont typeface="Wingdings" panose="05000000000000000000" pitchFamily="2" charset="2"/>
              <a:buChar char="§"/>
            </a:pPr>
            <a:r>
              <a:rPr lang="en-US" kern="1200" dirty="0">
                <a:ea typeface="+mn-ea"/>
                <a:cs typeface="+mn-cs"/>
              </a:rPr>
              <a:t>Host a series of webinars</a:t>
            </a:r>
          </a:p>
        </p:txBody>
      </p:sp>
      <p:sp>
        <p:nvSpPr>
          <p:cNvPr id="47" name="Chevron 46"/>
          <p:cNvSpPr>
            <a:spLocks/>
          </p:cNvSpPr>
          <p:nvPr/>
        </p:nvSpPr>
        <p:spPr bwMode="auto">
          <a:xfrm rot="5400000">
            <a:off x="591439" y="4002513"/>
            <a:ext cx="752935" cy="1599947"/>
          </a:xfrm>
          <a:prstGeom prst="chevron">
            <a:avLst>
              <a:gd name="adj" fmla="val 30905"/>
            </a:avLst>
          </a:prstGeom>
          <a:solidFill>
            <a:schemeClr val="accent1"/>
          </a:solidFill>
          <a:ln w="38100">
            <a:solidFill>
              <a:schemeClr val="bg1"/>
            </a:solidFill>
            <a:round/>
            <a:headEnd/>
            <a:tailEnd/>
          </a:ln>
        </p:spPr>
        <p:txBody>
          <a:bodyPr wrap="none" lIns="93286" tIns="46643" rIns="93286" bIns="46643" rtlCol="0" anchor="ctr">
            <a:noAutofit/>
          </a:bodyPr>
          <a:lstStyle/>
          <a:p>
            <a:pPr algn="ctr" fontAlgn="base">
              <a:spcBef>
                <a:spcPct val="0"/>
              </a:spcBef>
              <a:spcAft>
                <a:spcPct val="0"/>
              </a:spcAft>
            </a:pPr>
            <a:endParaRPr lang="en-US" b="1" kern="1200" dirty="0">
              <a:latin typeface="Arial" charset="0"/>
              <a:ea typeface="+mn-ea"/>
              <a:cs typeface="+mn-cs"/>
            </a:endParaRPr>
          </a:p>
        </p:txBody>
      </p:sp>
      <p:sp>
        <p:nvSpPr>
          <p:cNvPr id="48" name="Rectangle 47"/>
          <p:cNvSpPr>
            <a:spLocks noChangeArrowheads="1"/>
          </p:cNvSpPr>
          <p:nvPr>
            <p:custDataLst>
              <p:tags r:id="rId7"/>
            </p:custDataLst>
          </p:nvPr>
        </p:nvSpPr>
        <p:spPr bwMode="auto">
          <a:xfrm>
            <a:off x="250086" y="3994724"/>
            <a:ext cx="1388208" cy="219820"/>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defTabSz="913429" fontAlgn="base">
              <a:spcBef>
                <a:spcPct val="0"/>
              </a:spcBef>
              <a:spcAft>
                <a:spcPct val="0"/>
              </a:spcAft>
              <a:buClr>
                <a:srgbClr val="000000"/>
              </a:buClr>
            </a:pPr>
            <a:r>
              <a:rPr lang="en-US" b="1" kern="1200" dirty="0">
                <a:ea typeface="+mn-ea"/>
                <a:cs typeface="+mn-cs"/>
              </a:rPr>
              <a:t>NWS SES</a:t>
            </a:r>
          </a:p>
        </p:txBody>
      </p:sp>
      <p:sp>
        <p:nvSpPr>
          <p:cNvPr id="49" name="Rectangle 2"/>
          <p:cNvSpPr txBox="1">
            <a:spLocks/>
          </p:cNvSpPr>
          <p:nvPr/>
        </p:nvSpPr>
        <p:spPr>
          <a:xfrm>
            <a:off x="4672876" y="4440369"/>
            <a:ext cx="2086969"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err="1">
                <a:ea typeface="+mn-ea"/>
                <a:cs typeface="+mn-cs"/>
              </a:rPr>
              <a:t>Mid August</a:t>
            </a:r>
            <a:endParaRPr lang="en-US" kern="1200" dirty="0">
              <a:ea typeface="+mn-ea"/>
              <a:cs typeface="+mn-cs"/>
            </a:endParaRPr>
          </a:p>
        </p:txBody>
      </p:sp>
      <p:sp>
        <p:nvSpPr>
          <p:cNvPr id="50" name="Rectangle 2"/>
          <p:cNvSpPr txBox="1">
            <a:spLocks/>
          </p:cNvSpPr>
          <p:nvPr/>
        </p:nvSpPr>
        <p:spPr>
          <a:xfrm>
            <a:off x="6815796" y="4440369"/>
            <a:ext cx="1262376" cy="87927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OWA </a:t>
            </a:r>
          </a:p>
          <a:p>
            <a:pPr marL="291520" indent="-291520" fontAlgn="base">
              <a:spcBef>
                <a:spcPct val="0"/>
              </a:spcBef>
              <a:spcAft>
                <a:spcPct val="0"/>
              </a:spcAft>
              <a:buClr>
                <a:srgbClr val="000000"/>
              </a:buClr>
              <a:buFont typeface="Wingdings" panose="05000000000000000000" pitchFamily="2" charset="2"/>
              <a:buChar char="§"/>
            </a:pPr>
            <a:r>
              <a:rPr lang="en-US" kern="1200" dirty="0">
                <a:ea typeface="+mn-ea"/>
                <a:cs typeface="+mn-cs"/>
              </a:rPr>
              <a:t>NWS Labor Team</a:t>
            </a:r>
          </a:p>
          <a:p>
            <a:pPr marL="291520" indent="-291520" fontAlgn="base">
              <a:spcBef>
                <a:spcPct val="0"/>
              </a:spcBef>
              <a:spcAft>
                <a:spcPct val="0"/>
              </a:spcAft>
              <a:buClr>
                <a:srgbClr val="000000"/>
              </a:buClr>
              <a:buFont typeface="Wingdings" panose="05000000000000000000" pitchFamily="2" charset="2"/>
              <a:buChar char="§"/>
            </a:pPr>
            <a:endParaRPr lang="en-US" kern="1200" dirty="0">
              <a:ea typeface="+mn-ea"/>
              <a:cs typeface="+mn-cs"/>
            </a:endParaRPr>
          </a:p>
        </p:txBody>
      </p:sp>
      <p:cxnSp>
        <p:nvCxnSpPr>
          <p:cNvPr id="51" name="Straight Connector 50"/>
          <p:cNvCxnSpPr>
            <a:cxnSpLocks/>
          </p:cNvCxnSpPr>
          <p:nvPr/>
        </p:nvCxnSpPr>
        <p:spPr bwMode="gray">
          <a:xfrm>
            <a:off x="1819838" y="4403468"/>
            <a:ext cx="7174102" cy="2934"/>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53" name="Chevron 52"/>
          <p:cNvSpPr>
            <a:spLocks/>
          </p:cNvSpPr>
          <p:nvPr/>
        </p:nvSpPr>
        <p:spPr bwMode="auto">
          <a:xfrm rot="5400000">
            <a:off x="643565" y="4548011"/>
            <a:ext cx="648683" cy="1599947"/>
          </a:xfrm>
          <a:prstGeom prst="chevron">
            <a:avLst>
              <a:gd name="adj" fmla="val 29046"/>
            </a:avLst>
          </a:prstGeom>
          <a:solidFill>
            <a:schemeClr val="accent1"/>
          </a:solidFill>
          <a:ln w="38100">
            <a:solidFill>
              <a:schemeClr val="bg1"/>
            </a:solidFill>
            <a:round/>
            <a:headEnd/>
            <a:tailEnd/>
          </a:ln>
        </p:spPr>
        <p:txBody>
          <a:bodyPr wrap="none" lIns="93286" tIns="46643" rIns="93286" bIns="46643" rtlCol="0" anchor="ctr">
            <a:noAutofit/>
          </a:bodyPr>
          <a:lstStyle/>
          <a:p>
            <a:pPr algn="ctr" fontAlgn="base">
              <a:spcBef>
                <a:spcPct val="0"/>
              </a:spcBef>
              <a:spcAft>
                <a:spcPct val="0"/>
              </a:spcAft>
            </a:pPr>
            <a:endParaRPr lang="en-US" b="1" kern="1200" dirty="0">
              <a:latin typeface="Arial" charset="0"/>
              <a:ea typeface="+mn-ea"/>
              <a:cs typeface="+mn-cs"/>
            </a:endParaRPr>
          </a:p>
        </p:txBody>
      </p:sp>
      <p:sp>
        <p:nvSpPr>
          <p:cNvPr id="54" name="Rectangle 53"/>
          <p:cNvSpPr>
            <a:spLocks noChangeArrowheads="1"/>
          </p:cNvSpPr>
          <p:nvPr>
            <p:custDataLst>
              <p:tags r:id="rId8"/>
            </p:custDataLst>
          </p:nvPr>
        </p:nvSpPr>
        <p:spPr bwMode="auto">
          <a:xfrm>
            <a:off x="250086" y="4692575"/>
            <a:ext cx="1388208" cy="219820"/>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defTabSz="913429" fontAlgn="base">
              <a:spcBef>
                <a:spcPct val="0"/>
              </a:spcBef>
              <a:spcAft>
                <a:spcPct val="0"/>
              </a:spcAft>
              <a:buClr>
                <a:srgbClr val="000000"/>
              </a:buClr>
            </a:pPr>
            <a:r>
              <a:rPr lang="en-US" b="1" kern="1200" dirty="0">
                <a:ea typeface="+mn-ea"/>
                <a:cs typeface="+mn-cs"/>
              </a:rPr>
              <a:t>NWS Managers</a:t>
            </a:r>
          </a:p>
        </p:txBody>
      </p:sp>
      <p:pic>
        <p:nvPicPr>
          <p:cNvPr id="3" name="Picture 2"/>
          <p:cNvPicPr>
            <a:picLocks noChangeAspect="1"/>
          </p:cNvPicPr>
          <p:nvPr/>
        </p:nvPicPr>
        <p:blipFill>
          <a:blip r:embed="rId15"/>
          <a:stretch>
            <a:fillRect/>
          </a:stretch>
        </p:blipFill>
        <p:spPr>
          <a:xfrm>
            <a:off x="8255385" y="1577658"/>
            <a:ext cx="489435" cy="363737"/>
          </a:xfrm>
          <a:prstGeom prst="rect">
            <a:avLst/>
          </a:prstGeom>
        </p:spPr>
      </p:pic>
      <p:sp>
        <p:nvSpPr>
          <p:cNvPr id="58" name="Rectangle 2"/>
          <p:cNvSpPr txBox="1">
            <a:spLocks/>
          </p:cNvSpPr>
          <p:nvPr/>
        </p:nvSpPr>
        <p:spPr>
          <a:xfrm>
            <a:off x="8229828" y="1226485"/>
            <a:ext cx="796282"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b="1" kern="1200" dirty="0">
                <a:ea typeface="+mn-ea"/>
                <a:cs typeface="+mn-cs"/>
              </a:rPr>
              <a:t>Format</a:t>
            </a:r>
          </a:p>
        </p:txBody>
      </p:sp>
      <p:pic>
        <p:nvPicPr>
          <p:cNvPr id="59" name="Picture 58"/>
          <p:cNvPicPr>
            <a:picLocks noChangeAspect="1"/>
          </p:cNvPicPr>
          <p:nvPr/>
        </p:nvPicPr>
        <p:blipFill>
          <a:blip r:embed="rId15"/>
          <a:stretch>
            <a:fillRect/>
          </a:stretch>
        </p:blipFill>
        <p:spPr>
          <a:xfrm>
            <a:off x="8255385" y="2203326"/>
            <a:ext cx="489435" cy="363737"/>
          </a:xfrm>
          <a:prstGeom prst="rect">
            <a:avLst/>
          </a:prstGeom>
        </p:spPr>
      </p:pic>
      <p:pic>
        <p:nvPicPr>
          <p:cNvPr id="61" name="Picture 60"/>
          <p:cNvPicPr>
            <a:picLocks/>
          </p:cNvPicPr>
          <p:nvPr/>
        </p:nvPicPr>
        <p:blipFill>
          <a:blip r:embed="rId16"/>
          <a:stretch>
            <a:fillRect/>
          </a:stretch>
        </p:blipFill>
        <p:spPr>
          <a:xfrm>
            <a:off x="8255385" y="4931744"/>
            <a:ext cx="489435" cy="386135"/>
          </a:xfrm>
          <a:prstGeom prst="rect">
            <a:avLst/>
          </a:prstGeom>
        </p:spPr>
      </p:pic>
      <p:sp>
        <p:nvSpPr>
          <p:cNvPr id="67" name="Rectangle 2"/>
          <p:cNvSpPr txBox="1">
            <a:spLocks/>
          </p:cNvSpPr>
          <p:nvPr/>
        </p:nvSpPr>
        <p:spPr>
          <a:xfrm>
            <a:off x="167936" y="1226485"/>
            <a:ext cx="1729109" cy="2198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b="1" kern="1200" dirty="0">
                <a:ea typeface="+mn-ea"/>
                <a:cs typeface="+mn-cs"/>
              </a:rPr>
              <a:t>Clearance Step</a:t>
            </a:r>
          </a:p>
        </p:txBody>
      </p:sp>
      <p:sp>
        <p:nvSpPr>
          <p:cNvPr id="75" name="Bracket 75"/>
          <p:cNvSpPr>
            <a:spLocks/>
          </p:cNvSpPr>
          <p:nvPr>
            <p:custDataLst>
              <p:tags r:id="rId9"/>
            </p:custDataLst>
          </p:nvPr>
        </p:nvSpPr>
        <p:spPr bwMode="auto">
          <a:xfrm>
            <a:off x="1889567" y="4478879"/>
            <a:ext cx="172783" cy="858721"/>
          </a:xfrm>
          <a:custGeom>
            <a:avLst/>
            <a:gdLst>
              <a:gd name="T0" fmla="*/ 0 w 115"/>
              <a:gd name="T1" fmla="*/ 0 h 1152"/>
              <a:gd name="T2" fmla="*/ 65 w 115"/>
              <a:gd name="T3" fmla="*/ 0 h 1152"/>
              <a:gd name="T4" fmla="*/ 65 w 115"/>
              <a:gd name="T5" fmla="*/ 528 h 1152"/>
              <a:gd name="T6" fmla="*/ 115 w 115"/>
              <a:gd name="T7" fmla="*/ 576 h 1152"/>
              <a:gd name="T8" fmla="*/ 65 w 115"/>
              <a:gd name="T9" fmla="*/ 624 h 1152"/>
              <a:gd name="T10" fmla="*/ 65 w 115"/>
              <a:gd name="T11" fmla="*/ 1152 h 1152"/>
              <a:gd name="T12" fmla="*/ 0 w 115"/>
              <a:gd name="T13" fmla="*/ 1152 h 1152"/>
            </a:gdLst>
            <a:ahLst/>
            <a:cxnLst>
              <a:cxn ang="0">
                <a:pos x="T0" y="T1"/>
              </a:cxn>
              <a:cxn ang="0">
                <a:pos x="T2" y="T3"/>
              </a:cxn>
              <a:cxn ang="0">
                <a:pos x="T4" y="T5"/>
              </a:cxn>
              <a:cxn ang="0">
                <a:pos x="T6" y="T7"/>
              </a:cxn>
              <a:cxn ang="0">
                <a:pos x="T8" y="T9"/>
              </a:cxn>
              <a:cxn ang="0">
                <a:pos x="T10" y="T11"/>
              </a:cxn>
              <a:cxn ang="0">
                <a:pos x="T12" y="T13"/>
              </a:cxn>
            </a:cxnLst>
            <a:rect l="0" t="0" r="r" b="b"/>
            <a:pathLst>
              <a:path w="115" h="1152">
                <a:moveTo>
                  <a:pt x="0" y="0"/>
                </a:moveTo>
                <a:lnTo>
                  <a:pt x="65" y="0"/>
                </a:lnTo>
                <a:lnTo>
                  <a:pt x="65" y="528"/>
                </a:lnTo>
                <a:lnTo>
                  <a:pt x="115" y="576"/>
                </a:lnTo>
                <a:lnTo>
                  <a:pt x="65" y="624"/>
                </a:lnTo>
                <a:lnTo>
                  <a:pt x="65" y="1152"/>
                </a:lnTo>
                <a:lnTo>
                  <a:pt x="0" y="1152"/>
                </a:lnTo>
              </a:path>
            </a:pathLst>
          </a:custGeom>
          <a:noFill/>
          <a:ln w="9525">
            <a:solidFill>
              <a:schemeClr val="accent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86" tIns="46643" rIns="93286" bIns="46643" anchor="ctr"/>
          <a:lstStyle/>
          <a:p>
            <a:pPr fontAlgn="base">
              <a:spcBef>
                <a:spcPct val="0"/>
              </a:spcBef>
              <a:spcAft>
                <a:spcPct val="0"/>
              </a:spcAft>
            </a:pPr>
            <a:endParaRPr lang="en-US" sz="1600" kern="1200">
              <a:latin typeface="Arial" charset="0"/>
              <a:ea typeface="+mn-ea"/>
              <a:cs typeface="+mn-cs"/>
            </a:endParaRPr>
          </a:p>
        </p:txBody>
      </p:sp>
      <p:pic>
        <p:nvPicPr>
          <p:cNvPr id="77" name="Picture 76"/>
          <p:cNvPicPr>
            <a:picLocks/>
          </p:cNvPicPr>
          <p:nvPr/>
        </p:nvPicPr>
        <p:blipFill>
          <a:blip r:embed="rId16"/>
          <a:stretch>
            <a:fillRect/>
          </a:stretch>
        </p:blipFill>
        <p:spPr>
          <a:xfrm>
            <a:off x="8269108" y="5938422"/>
            <a:ext cx="489435" cy="386135"/>
          </a:xfrm>
          <a:prstGeom prst="rect">
            <a:avLst/>
          </a:prstGeom>
        </p:spPr>
      </p:pic>
      <p:sp>
        <p:nvSpPr>
          <p:cNvPr id="79" name="Rectangle 78"/>
          <p:cNvSpPr/>
          <p:nvPr/>
        </p:nvSpPr>
        <p:spPr>
          <a:xfrm>
            <a:off x="81575" y="1208571"/>
            <a:ext cx="8977422" cy="5196720"/>
          </a:xfrm>
          <a:prstGeom prst="rect">
            <a:avLst/>
          </a:prstGeom>
          <a:ln>
            <a:solidFill>
              <a:schemeClr val="accent3"/>
            </a:solidFill>
          </a:ln>
        </p:spPr>
        <p:txBody>
          <a:bodyPr wrap="none" lIns="93286" tIns="46643" rIns="93286" bIns="46643">
            <a:noAutofit/>
          </a:bodyPr>
          <a:lstStyle/>
          <a:p>
            <a:pPr marL="471291" indent="-349824" fontAlgn="base">
              <a:lnSpc>
                <a:spcPct val="115000"/>
              </a:lnSpc>
              <a:spcBef>
                <a:spcPts val="612"/>
              </a:spcBef>
              <a:spcAft>
                <a:spcPts val="612"/>
              </a:spcAft>
              <a:buFont typeface="+mj-lt"/>
              <a:buAutoNum type="arabicPeriod"/>
            </a:pPr>
            <a:endParaRPr lang="en-US" sz="1600" kern="1200" dirty="0">
              <a:ea typeface="Calibri" panose="020F0502020204030204" pitchFamily="34" charset="0"/>
              <a:cs typeface="Times New Roman" panose="02020603050405020304" pitchFamily="18" charset="0"/>
            </a:endParaRPr>
          </a:p>
        </p:txBody>
      </p:sp>
      <p:pic>
        <p:nvPicPr>
          <p:cNvPr id="66" name="Picture 65"/>
          <p:cNvPicPr>
            <a:picLocks noChangeAspect="1"/>
          </p:cNvPicPr>
          <p:nvPr/>
        </p:nvPicPr>
        <p:blipFill>
          <a:blip r:embed="rId15"/>
          <a:stretch>
            <a:fillRect/>
          </a:stretch>
        </p:blipFill>
        <p:spPr>
          <a:xfrm>
            <a:off x="8282598" y="3923050"/>
            <a:ext cx="489435" cy="363737"/>
          </a:xfrm>
          <a:prstGeom prst="rect">
            <a:avLst/>
          </a:prstGeom>
        </p:spPr>
      </p:pic>
      <p:sp>
        <p:nvSpPr>
          <p:cNvPr id="18" name="Rectangle 17"/>
          <p:cNvSpPr>
            <a:spLocks noChangeArrowheads="1"/>
          </p:cNvSpPr>
          <p:nvPr>
            <p:custDataLst>
              <p:tags r:id="rId10"/>
            </p:custDataLst>
          </p:nvPr>
        </p:nvSpPr>
        <p:spPr bwMode="auto">
          <a:xfrm>
            <a:off x="273800" y="5238075"/>
            <a:ext cx="1388208" cy="219820"/>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defTabSz="913429" fontAlgn="base">
              <a:spcBef>
                <a:spcPct val="0"/>
              </a:spcBef>
              <a:spcAft>
                <a:spcPct val="0"/>
              </a:spcAft>
              <a:buClr>
                <a:srgbClr val="000000"/>
              </a:buClr>
            </a:pPr>
            <a:r>
              <a:rPr lang="en-US" b="1" kern="1200" dirty="0" err="1">
                <a:ea typeface="+mn-ea"/>
                <a:cs typeface="+mn-cs"/>
              </a:rPr>
              <a:t>NWSEO</a:t>
            </a:r>
            <a:endParaRPr lang="en-US" b="1" kern="1200" dirty="0">
              <a:ea typeface="+mn-ea"/>
              <a:cs typeface="+mn-cs"/>
            </a:endParaRPr>
          </a:p>
        </p:txBody>
      </p:sp>
      <p:pic>
        <p:nvPicPr>
          <p:cNvPr id="68" name="Picture 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21609" y="4460928"/>
            <a:ext cx="356984" cy="356963"/>
          </a:xfrm>
          <a:prstGeom prst="rect">
            <a:avLst/>
          </a:prstGeom>
        </p:spPr>
      </p:pic>
      <p:pic>
        <p:nvPicPr>
          <p:cNvPr id="69" name="Picture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35331" y="5491922"/>
            <a:ext cx="356984" cy="356963"/>
          </a:xfrm>
          <a:prstGeom prst="rect">
            <a:avLst/>
          </a:prstGeom>
        </p:spPr>
      </p:pic>
      <p:sp>
        <p:nvSpPr>
          <p:cNvPr id="70" name="Rectangle 2"/>
          <p:cNvSpPr txBox="1">
            <a:spLocks/>
          </p:cNvSpPr>
          <p:nvPr/>
        </p:nvSpPr>
        <p:spPr>
          <a:xfrm>
            <a:off x="6815796" y="3845763"/>
            <a:ext cx="1262376" cy="4396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91520" indent="-291520" fontAlgn="base">
              <a:spcBef>
                <a:spcPct val="0"/>
              </a:spcBef>
              <a:spcAft>
                <a:spcPct val="0"/>
              </a:spcAft>
              <a:buClr>
                <a:srgbClr val="000000"/>
              </a:buClr>
              <a:buFont typeface="Wingdings" panose="05000000000000000000" pitchFamily="2" charset="2"/>
              <a:buChar char="§"/>
            </a:pPr>
            <a:r>
              <a:rPr lang="en-US" kern="1200" dirty="0" err="1">
                <a:ea typeface="+mn-ea"/>
                <a:cs typeface="+mn-cs"/>
              </a:rPr>
              <a:t>Furgione</a:t>
            </a:r>
            <a:r>
              <a:rPr lang="en-US" kern="1200" dirty="0">
                <a:ea typeface="+mn-ea"/>
                <a:cs typeface="+mn-cs"/>
              </a:rPr>
              <a:t> / </a:t>
            </a:r>
            <a:r>
              <a:rPr lang="en-US" kern="1200" dirty="0" err="1">
                <a:ea typeface="+mn-ea"/>
                <a:cs typeface="+mn-cs"/>
              </a:rPr>
              <a:t>Draggon</a:t>
            </a:r>
            <a:endParaRPr lang="en-US" kern="1200" dirty="0">
              <a:ea typeface="+mn-ea"/>
              <a:cs typeface="+mn-cs"/>
            </a:endParaRPr>
          </a:p>
        </p:txBody>
      </p:sp>
      <p:pic>
        <p:nvPicPr>
          <p:cNvPr id="78" name="Picture 7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37717" y="3142030"/>
            <a:ext cx="356984" cy="356963"/>
          </a:xfrm>
          <a:prstGeom prst="rect">
            <a:avLst/>
          </a:prstGeom>
        </p:spPr>
      </p:pic>
      <p:pic>
        <p:nvPicPr>
          <p:cNvPr id="64" name="Picture 63"/>
          <p:cNvPicPr>
            <a:picLocks noChangeAspect="1"/>
          </p:cNvPicPr>
          <p:nvPr/>
        </p:nvPicPr>
        <p:blipFill>
          <a:blip r:embed="rId15"/>
          <a:stretch>
            <a:fillRect/>
          </a:stretch>
        </p:blipFill>
        <p:spPr>
          <a:xfrm>
            <a:off x="8271494" y="2785061"/>
            <a:ext cx="489435" cy="363737"/>
          </a:xfrm>
          <a:prstGeom prst="rect">
            <a:avLst/>
          </a:prstGeom>
        </p:spPr>
      </p:pic>
      <p:sp>
        <p:nvSpPr>
          <p:cNvPr id="65" name="Title 1"/>
          <p:cNvSpPr txBox="1">
            <a:spLocks/>
          </p:cNvSpPr>
          <p:nvPr/>
        </p:nvSpPr>
        <p:spPr bwMode="auto">
          <a:xfrm>
            <a:off x="1388765" y="163671"/>
            <a:ext cx="7580293" cy="59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defTabSz="895350" rtl="0" eaLnBrk="1" fontAlgn="base" hangingPunct="1">
              <a:spcBef>
                <a:spcPct val="0"/>
              </a:spcBef>
              <a:spcAft>
                <a:spcPct val="0"/>
              </a:spcAft>
              <a:tabLst>
                <a:tab pos="269875" algn="l"/>
              </a:tabLst>
              <a:defRPr sz="1900" b="1" baseline="0">
                <a:solidFill>
                  <a:schemeClr val="bg1"/>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kern="1200" dirty="0">
                <a:solidFill>
                  <a:srgbClr val="FFFFFF"/>
                </a:solidFill>
              </a:rPr>
              <a:t>NWS will communicate with key stakeholders </a:t>
            </a:r>
            <a:r>
              <a:rPr lang="en-US" kern="1200" dirty="0" smtClean="0">
                <a:solidFill>
                  <a:srgbClr val="FFFFFF"/>
                </a:solidFill>
              </a:rPr>
              <a:t>to </a:t>
            </a:r>
            <a:r>
              <a:rPr lang="en-US" kern="1200" dirty="0">
                <a:solidFill>
                  <a:srgbClr val="FFFFFF"/>
                </a:solidFill>
              </a:rPr>
              <a:t>gather input, involve them in tests, and support </a:t>
            </a:r>
            <a:r>
              <a:rPr lang="en-US" kern="1200" dirty="0" smtClean="0">
                <a:solidFill>
                  <a:srgbClr val="FFFFFF"/>
                </a:solidFill>
              </a:rPr>
              <a:t>implementation</a:t>
            </a:r>
            <a:endParaRPr lang="en-US" dirty="0">
              <a:solidFill>
                <a:srgbClr val="FFFFFF"/>
              </a:solidFill>
            </a:endParaRPr>
          </a:p>
        </p:txBody>
      </p:sp>
      <p:grpSp>
        <p:nvGrpSpPr>
          <p:cNvPr id="5" name="Group 4"/>
          <p:cNvGrpSpPr/>
          <p:nvPr/>
        </p:nvGrpSpPr>
        <p:grpSpPr>
          <a:xfrm>
            <a:off x="5450287" y="951118"/>
            <a:ext cx="3670605" cy="260505"/>
            <a:chOff x="3369373" y="1004626"/>
            <a:chExt cx="4929319" cy="349857"/>
          </a:xfrm>
        </p:grpSpPr>
        <p:pic>
          <p:nvPicPr>
            <p:cNvPr id="74" name="Picture 73"/>
            <p:cNvPicPr>
              <a:picLocks/>
            </p:cNvPicPr>
            <p:nvPr/>
          </p:nvPicPr>
          <p:blipFill>
            <a:blip r:embed="rId15"/>
            <a:stretch>
              <a:fillRect/>
            </a:stretch>
          </p:blipFill>
          <p:spPr>
            <a:xfrm>
              <a:off x="4107029" y="1051006"/>
              <a:ext cx="391168" cy="290724"/>
            </a:xfrm>
            <a:prstGeom prst="rect">
              <a:avLst/>
            </a:prstGeom>
          </p:spPr>
        </p:pic>
        <p:sp>
          <p:nvSpPr>
            <p:cNvPr id="76" name="Rectangle 286"/>
            <p:cNvSpPr txBox="1">
              <a:spLocks noChangeArrowheads="1"/>
            </p:cNvSpPr>
            <p:nvPr/>
          </p:nvSpPr>
          <p:spPr bwMode="auto">
            <a:xfrm>
              <a:off x="4608461" y="1086683"/>
              <a:ext cx="1397009" cy="210869"/>
            </a:xfrm>
            <a:prstGeom prst="rect">
              <a:avLst/>
            </a:prstGeom>
            <a:noFill/>
            <a:ln>
              <a:noFill/>
            </a:ln>
            <a:effectLst/>
            <a:extLst/>
          </p:spPr>
          <p:txBody>
            <a:bodyPr vert="horz" wrap="none" lIns="0" tIns="0" rIns="0" bIns="0" numCol="1" anchor="ctr" anchorCtr="0" compatLnSpc="1">
              <a:prstTxWarp prst="textNoShape">
                <a:avLst/>
              </a:prstTxWarp>
              <a:spAutoFit/>
            </a:bodyPr>
            <a:lstStyle>
              <a:defPPr>
                <a:defRPr lang="en-US"/>
              </a:defPPr>
              <a:lvl1pPr marL="0" indent="0" defTabSz="895350" eaLnBrk="1" hangingPunct="1">
                <a:buClr>
                  <a:schemeClr val="tx2"/>
                </a:buClr>
                <a:defRPr sz="10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en-US" kern="1200" dirty="0" smtClean="0">
                  <a:ea typeface="+mn-ea"/>
                  <a:cs typeface="+mn-cs"/>
                </a:rPr>
                <a:t>In person meeting</a:t>
              </a:r>
              <a:endParaRPr lang="en-US" kern="1200" dirty="0">
                <a:ea typeface="+mn-ea"/>
                <a:cs typeface="+mn-cs"/>
              </a:endParaRPr>
            </a:p>
          </p:txBody>
        </p:sp>
        <p:sp>
          <p:nvSpPr>
            <p:cNvPr id="80" name="Rectangle 286"/>
            <p:cNvSpPr txBox="1">
              <a:spLocks noChangeArrowheads="1"/>
            </p:cNvSpPr>
            <p:nvPr/>
          </p:nvSpPr>
          <p:spPr bwMode="auto">
            <a:xfrm>
              <a:off x="6526570" y="1092018"/>
              <a:ext cx="439311" cy="210869"/>
            </a:xfrm>
            <a:prstGeom prst="rect">
              <a:avLst/>
            </a:prstGeom>
            <a:noFill/>
            <a:ln>
              <a:noFill/>
            </a:ln>
            <a:effectLst/>
            <a:extLst/>
          </p:spPr>
          <p:txBody>
            <a:bodyPr vert="horz" wrap="none" lIns="0" tIns="0" rIns="0" bIns="0" numCol="1" anchor="ctr" anchorCtr="0" compatLnSpc="1">
              <a:prstTxWarp prst="textNoShape">
                <a:avLst/>
              </a:prstTxWarp>
              <a:spAutoFit/>
            </a:bodyPr>
            <a:lstStyle>
              <a:defPPr>
                <a:defRPr lang="en-US"/>
              </a:defPPr>
              <a:lvl1pPr marL="0" indent="0" defTabSz="895350" eaLnBrk="1" hangingPunct="1">
                <a:buClr>
                  <a:schemeClr val="tx2"/>
                </a:buClr>
                <a:defRPr sz="10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en-US" kern="1200" dirty="0" smtClean="0">
                  <a:ea typeface="+mn-ea"/>
                  <a:cs typeface="+mn-cs"/>
                </a:rPr>
                <a:t>Email</a:t>
              </a:r>
              <a:endParaRPr lang="en-US" kern="1200" dirty="0">
                <a:ea typeface="+mn-ea"/>
                <a:cs typeface="+mn-cs"/>
              </a:endParaRPr>
            </a:p>
          </p:txBody>
        </p:sp>
        <p:pic>
          <p:nvPicPr>
            <p:cNvPr id="83" name="Picture 8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45793" y="1004626"/>
              <a:ext cx="349857" cy="349857"/>
            </a:xfrm>
            <a:prstGeom prst="rect">
              <a:avLst/>
            </a:prstGeom>
          </p:spPr>
        </p:pic>
        <p:pic>
          <p:nvPicPr>
            <p:cNvPr id="84" name="Picture 83"/>
            <p:cNvPicPr>
              <a:picLocks/>
            </p:cNvPicPr>
            <p:nvPr/>
          </p:nvPicPr>
          <p:blipFill>
            <a:blip r:embed="rId16"/>
            <a:stretch>
              <a:fillRect/>
            </a:stretch>
          </p:blipFill>
          <p:spPr>
            <a:xfrm>
              <a:off x="7154595" y="1059597"/>
              <a:ext cx="356402" cy="293139"/>
            </a:xfrm>
            <a:prstGeom prst="rect">
              <a:avLst/>
            </a:prstGeom>
          </p:spPr>
        </p:pic>
        <p:sp>
          <p:nvSpPr>
            <p:cNvPr id="85" name="Rectangle 286"/>
            <p:cNvSpPr txBox="1">
              <a:spLocks noChangeArrowheads="1"/>
            </p:cNvSpPr>
            <p:nvPr/>
          </p:nvSpPr>
          <p:spPr bwMode="auto">
            <a:xfrm>
              <a:off x="7597991" y="1113792"/>
              <a:ext cx="700701" cy="210869"/>
            </a:xfrm>
            <a:prstGeom prst="rect">
              <a:avLst/>
            </a:prstGeom>
            <a:noFill/>
            <a:ln>
              <a:noFill/>
            </a:ln>
            <a:effectLst/>
            <a:extLst/>
          </p:spPr>
          <p:txBody>
            <a:bodyPr vert="horz" wrap="none" lIns="0" tIns="0" rIns="0" bIns="0" numCol="1" anchor="ctr" anchorCtr="0" compatLnSpc="1">
              <a:prstTxWarp prst="textNoShape">
                <a:avLst/>
              </a:prstTxWarp>
              <a:spAutoFit/>
            </a:bodyPr>
            <a:lstStyle>
              <a:defPPr>
                <a:defRPr lang="en-US"/>
              </a:defPPr>
              <a:lvl1pPr marL="0" indent="0" defTabSz="895350" eaLnBrk="1" hangingPunct="1">
                <a:buClr>
                  <a:schemeClr val="tx2"/>
                </a:buClr>
                <a:defRPr sz="10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en-US" kern="1200" dirty="0" smtClean="0">
                  <a:ea typeface="+mn-ea"/>
                  <a:cs typeface="+mn-cs"/>
                </a:rPr>
                <a:t>Webinar </a:t>
              </a:r>
              <a:endParaRPr lang="en-US" kern="1200" dirty="0">
                <a:ea typeface="+mn-ea"/>
                <a:cs typeface="+mn-cs"/>
              </a:endParaRPr>
            </a:p>
          </p:txBody>
        </p:sp>
        <p:sp>
          <p:nvSpPr>
            <p:cNvPr id="72" name="Rectangle 286"/>
            <p:cNvSpPr txBox="1">
              <a:spLocks noChangeArrowheads="1"/>
            </p:cNvSpPr>
            <p:nvPr/>
          </p:nvSpPr>
          <p:spPr bwMode="auto">
            <a:xfrm>
              <a:off x="3369373" y="1101047"/>
              <a:ext cx="628215" cy="210869"/>
            </a:xfrm>
            <a:prstGeom prst="rect">
              <a:avLst/>
            </a:prstGeom>
            <a:noFill/>
            <a:ln>
              <a:noFill/>
            </a:ln>
            <a:effectLst/>
            <a:extLst/>
          </p:spPr>
          <p:txBody>
            <a:bodyPr vert="horz" wrap="none" lIns="0" tIns="0" rIns="0" bIns="0" numCol="1" anchor="ctr" anchorCtr="0" compatLnSpc="1">
              <a:prstTxWarp prst="textNoShape">
                <a:avLst/>
              </a:prstTxWarp>
              <a:spAutoFit/>
            </a:bodyPr>
            <a:lstStyle>
              <a:defPPr>
                <a:defRPr lang="en-US"/>
              </a:defPPr>
              <a:lvl1pPr marL="0" indent="0" defTabSz="895350" eaLnBrk="1" hangingPunct="1">
                <a:buClr>
                  <a:schemeClr val="tx2"/>
                </a:buClr>
                <a:defRPr sz="10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fontAlgn="base">
                <a:spcBef>
                  <a:spcPct val="0"/>
                </a:spcBef>
                <a:spcAft>
                  <a:spcPct val="0"/>
                </a:spcAft>
                <a:buClr>
                  <a:srgbClr val="000000"/>
                </a:buClr>
              </a:pPr>
              <a:r>
                <a:rPr lang="en-US" kern="1200" dirty="0" smtClean="0">
                  <a:ea typeface="+mn-ea"/>
                  <a:cs typeface="+mn-cs"/>
                </a:rPr>
                <a:t>Legend:</a:t>
              </a:r>
              <a:endParaRPr lang="en-US" kern="1200" dirty="0">
                <a:ea typeface="+mn-ea"/>
                <a:cs typeface="+mn-cs"/>
              </a:endParaRPr>
            </a:p>
          </p:txBody>
        </p:sp>
      </p:grpSp>
      <p:sp>
        <p:nvSpPr>
          <p:cNvPr id="4" name="Rectangular Callout 3"/>
          <p:cNvSpPr/>
          <p:nvPr/>
        </p:nvSpPr>
        <p:spPr>
          <a:xfrm>
            <a:off x="3983702" y="5912587"/>
            <a:ext cx="4094470" cy="496490"/>
          </a:xfrm>
          <a:prstGeom prst="wedgeRectCallout">
            <a:avLst>
              <a:gd name="adj1" fmla="val -24236"/>
              <a:gd name="adj2" fmla="val -69552"/>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lIns="93286" tIns="46643" rIns="93286" bIns="46643" rtlCol="0" anchor="ctr"/>
          <a:lstStyle/>
          <a:p>
            <a:pPr algn="ctr" fontAlgn="base">
              <a:spcBef>
                <a:spcPct val="0"/>
              </a:spcBef>
              <a:spcAft>
                <a:spcPct val="0"/>
              </a:spcAft>
            </a:pPr>
            <a:r>
              <a:rPr lang="en-US" kern="1200" dirty="0">
                <a:solidFill>
                  <a:srgbClr val="000000"/>
                </a:solidFill>
              </a:rPr>
              <a:t>Local partner engagement by a mix of regional and national staff to follow the all staff briefings</a:t>
            </a:r>
          </a:p>
        </p:txBody>
      </p:sp>
    </p:spTree>
    <p:extLst>
      <p:ext uri="{BB962C8B-B14F-4D97-AF65-F5344CB8AC3E}">
        <p14:creationId xmlns:p14="http://schemas.microsoft.com/office/powerpoint/2010/main" val="2708674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8" name="Shape 508"/>
          <p:cNvSpPr txBox="1"/>
          <p:nvPr/>
        </p:nvSpPr>
        <p:spPr>
          <a:xfrm>
            <a:off x="76215" y="40015"/>
            <a:ext cx="9027683" cy="1131078"/>
          </a:xfrm>
          <a:prstGeom prst="rect">
            <a:avLst/>
          </a:prstGeom>
          <a:noFill/>
          <a:ln>
            <a:noFill/>
          </a:ln>
        </p:spPr>
        <p:txBody>
          <a:bodyPr lIns="91280" tIns="45628" rIns="91280" bIns="45628" anchor="t" anchorCtr="0">
            <a:noAutofit/>
          </a:bodyPr>
          <a:lstStyle/>
          <a:p>
            <a:pPr algn="ctr" defTabSz="912993">
              <a:lnSpc>
                <a:spcPct val="90000"/>
              </a:lnSpc>
              <a:buClr>
                <a:srgbClr val="000000"/>
              </a:buClr>
              <a:buSzPct val="25000"/>
            </a:pPr>
            <a:r>
              <a:rPr lang="en-US" sz="2900" b="1" kern="1200" dirty="0" smtClean="0">
                <a:ea typeface="+mn-ea"/>
                <a:cs typeface="+mn-cs"/>
              </a:rPr>
              <a:t>Key Milestones to Evolve the NWS</a:t>
            </a:r>
            <a:endParaRPr lang="en-US" sz="2900" b="1" dirty="0">
              <a:latin typeface="Source Sans Pro"/>
              <a:ea typeface="Source Sans Pro"/>
              <a:cs typeface="Source Sans Pro"/>
              <a:sym typeface="Source Sans Pro"/>
              <a:rtl val="0"/>
            </a:endParaRPr>
          </a:p>
        </p:txBody>
      </p:sp>
      <p:graphicFrame>
        <p:nvGraphicFramePr>
          <p:cNvPr id="27" name="Diagram 26"/>
          <p:cNvGraphicFramePr/>
          <p:nvPr>
            <p:extLst>
              <p:ext uri="{D42A27DB-BD31-4B8C-83A1-F6EECF244321}">
                <p14:modId xmlns:p14="http://schemas.microsoft.com/office/powerpoint/2010/main" val="476192891"/>
              </p:ext>
            </p:extLst>
          </p:nvPr>
        </p:nvGraphicFramePr>
        <p:xfrm>
          <a:off x="5520427" y="1865946"/>
          <a:ext cx="3498855" cy="1917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Shape 507"/>
          <p:cNvSpPr/>
          <p:nvPr/>
        </p:nvSpPr>
        <p:spPr>
          <a:xfrm rot="19942789">
            <a:off x="41118" y="2719060"/>
            <a:ext cx="9495669" cy="2614972"/>
          </a:xfrm>
          <a:prstGeom prst="rightArrow">
            <a:avLst>
              <a:gd name="adj1" fmla="val 50000"/>
              <a:gd name="adj2" fmla="val 50000"/>
            </a:avLst>
          </a:prstGeom>
          <a:solidFill>
            <a:srgbClr val="E36C09"/>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000000"/>
              </a:buClr>
            </a:pPr>
            <a:endParaRPr sz="1800">
              <a:solidFill>
                <a:srgbClr val="FFFFFF"/>
              </a:solidFill>
              <a:latin typeface="Franklin Gothic Book"/>
              <a:ea typeface="+mn-ea"/>
              <a:cs typeface="+mn-cs"/>
            </a:endParaRPr>
          </a:p>
        </p:txBody>
      </p:sp>
      <p:pic>
        <p:nvPicPr>
          <p:cNvPr id="30" name="Shape 509"/>
          <p:cNvPicPr preferRelativeResize="0"/>
          <p:nvPr/>
        </p:nvPicPr>
        <p:blipFill rotWithShape="1">
          <a:blip r:embed="rId8">
            <a:alphaModFix/>
          </a:blip>
          <a:srcRect/>
          <a:stretch/>
        </p:blipFill>
        <p:spPr>
          <a:xfrm rot="1020000">
            <a:off x="7226151" y="819992"/>
            <a:ext cx="2011398" cy="654877"/>
          </a:xfrm>
          <a:prstGeom prst="rect">
            <a:avLst/>
          </a:prstGeom>
          <a:noFill/>
          <a:ln>
            <a:noFill/>
          </a:ln>
        </p:spPr>
      </p:pic>
      <p:sp>
        <p:nvSpPr>
          <p:cNvPr id="31" name="Shape 512"/>
          <p:cNvSpPr/>
          <p:nvPr/>
        </p:nvSpPr>
        <p:spPr>
          <a:xfrm>
            <a:off x="388772" y="5254174"/>
            <a:ext cx="1253105" cy="310991"/>
          </a:xfrm>
          <a:prstGeom prst="flowChartMerge">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000000"/>
              </a:buClr>
            </a:pPr>
            <a:endParaRPr sz="1800">
              <a:solidFill>
                <a:srgbClr val="FFFFFF"/>
              </a:solidFill>
              <a:latin typeface="Franklin Gothic Book"/>
              <a:ea typeface="+mn-ea"/>
              <a:cs typeface="+mn-cs"/>
            </a:endParaRPr>
          </a:p>
        </p:txBody>
      </p:sp>
      <p:sp>
        <p:nvSpPr>
          <p:cNvPr id="32" name="Shape 513"/>
          <p:cNvSpPr/>
          <p:nvPr/>
        </p:nvSpPr>
        <p:spPr>
          <a:xfrm>
            <a:off x="926016" y="5254172"/>
            <a:ext cx="1110124" cy="1005164"/>
          </a:xfrm>
          <a:prstGeom prst="ellipse">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FFFFFF"/>
              </a:buClr>
              <a:buSzPct val="25000"/>
            </a:pPr>
            <a:r>
              <a:rPr lang="en-US" sz="1800" b="1">
                <a:solidFill>
                  <a:srgbClr val="FFFFFF"/>
                </a:solidFill>
                <a:latin typeface="Franklin Gothic Book"/>
                <a:ea typeface="+mn-ea"/>
                <a:cs typeface="+mn-cs"/>
              </a:rPr>
              <a:t>FY14</a:t>
            </a:r>
          </a:p>
        </p:txBody>
      </p:sp>
      <p:sp>
        <p:nvSpPr>
          <p:cNvPr id="33" name="Shape 514"/>
          <p:cNvSpPr/>
          <p:nvPr/>
        </p:nvSpPr>
        <p:spPr>
          <a:xfrm>
            <a:off x="2036140" y="4546104"/>
            <a:ext cx="886040" cy="300118"/>
          </a:xfrm>
          <a:prstGeom prst="flowChartMerge">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000000"/>
              </a:buClr>
            </a:pPr>
            <a:endParaRPr sz="1800">
              <a:solidFill>
                <a:srgbClr val="FFFFFF"/>
              </a:solidFill>
              <a:latin typeface="Franklin Gothic Book"/>
              <a:ea typeface="+mn-ea"/>
              <a:cs typeface="+mn-cs"/>
            </a:endParaRPr>
          </a:p>
        </p:txBody>
      </p:sp>
      <p:sp>
        <p:nvSpPr>
          <p:cNvPr id="34" name="Shape 515"/>
          <p:cNvSpPr/>
          <p:nvPr/>
        </p:nvSpPr>
        <p:spPr>
          <a:xfrm>
            <a:off x="4898401" y="3053167"/>
            <a:ext cx="1156150" cy="359300"/>
          </a:xfrm>
          <a:prstGeom prst="flowChartMerge">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000000"/>
              </a:buClr>
            </a:pPr>
            <a:endParaRPr sz="1800">
              <a:solidFill>
                <a:srgbClr val="FFFFFF"/>
              </a:solidFill>
              <a:latin typeface="Franklin Gothic Book"/>
              <a:ea typeface="+mn-ea"/>
              <a:cs typeface="+mn-cs"/>
            </a:endParaRPr>
          </a:p>
        </p:txBody>
      </p:sp>
      <p:sp>
        <p:nvSpPr>
          <p:cNvPr id="35" name="Shape 516"/>
          <p:cNvSpPr txBox="1"/>
          <p:nvPr/>
        </p:nvSpPr>
        <p:spPr>
          <a:xfrm>
            <a:off x="1779256" y="1195653"/>
            <a:ext cx="2010362" cy="3343385"/>
          </a:xfrm>
          <a:prstGeom prst="rect">
            <a:avLst/>
          </a:prstGeom>
          <a:solidFill>
            <a:schemeClr val="bg1">
              <a:lumMod val="85000"/>
            </a:schemeClr>
          </a:solidFill>
          <a:ln w="9525" cap="flat" cmpd="sng">
            <a:solidFill>
              <a:srgbClr val="04617B"/>
            </a:solidFill>
            <a:prstDash val="solid"/>
            <a:round/>
            <a:headEnd type="none" w="med" len="med"/>
            <a:tailEnd type="none" w="med" len="med"/>
          </a:ln>
        </p:spPr>
        <p:txBody>
          <a:bodyPr lIns="93213" tIns="46594" rIns="93213" bIns="46594" anchor="t" anchorCtr="0">
            <a:noAutofit/>
          </a:bodyPr>
          <a:lstStyle/>
          <a:p>
            <a:pPr algn="ctr" defTabSz="931977">
              <a:buClr>
                <a:srgbClr val="000000"/>
              </a:buClr>
              <a:buSzPct val="25000"/>
            </a:pPr>
            <a:r>
              <a:rPr lang="en-US" sz="1100" b="1" i="1" u="sng" dirty="0">
                <a:solidFill>
                  <a:prstClr val="black"/>
                </a:solidFill>
                <a:latin typeface="Franklin Gothic Book"/>
                <a:ea typeface="Calibri"/>
                <a:cs typeface="Calibri"/>
                <a:sym typeface="Calibri"/>
              </a:rPr>
              <a:t>FY 15 Includes: </a:t>
            </a:r>
          </a:p>
          <a:p>
            <a:pPr marL="174745" indent="-17474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New budget structure implemented </a:t>
            </a:r>
          </a:p>
          <a:p>
            <a:pPr marL="174745" indent="-17474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NWS HQ reorganization underway</a:t>
            </a:r>
          </a:p>
          <a:p>
            <a:pPr marL="174745" indent="-17474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Develop Transformational Change process and governance</a:t>
            </a:r>
          </a:p>
          <a:p>
            <a:pPr marL="174745" indent="-174745" defTabSz="931977">
              <a:buClr>
                <a:srgbClr val="FF0000"/>
              </a:buClr>
              <a:buSzPct val="95454"/>
              <a:buFont typeface="Noto Sans Symbols"/>
              <a:buChar char="✓"/>
            </a:pPr>
            <a:r>
              <a:rPr lang="en-US" sz="1100" dirty="0">
                <a:solidFill>
                  <a:srgbClr val="FF0000"/>
                </a:solidFill>
                <a:latin typeface="Franklin Gothic Book"/>
                <a:ea typeface="Calibri"/>
                <a:cs typeface="Calibri"/>
                <a:sym typeface="Calibri"/>
              </a:rPr>
              <a:t>Initiate Operations &amp; Workforce Analysis </a:t>
            </a:r>
          </a:p>
          <a:p>
            <a:pPr marL="174745" indent="-17474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National</a:t>
            </a:r>
            <a:r>
              <a:rPr lang="en-US" sz="1100" dirty="0">
                <a:solidFill>
                  <a:srgbClr val="FF0000"/>
                </a:solidFill>
                <a:latin typeface="Franklin Gothic Book"/>
                <a:ea typeface="Calibri"/>
                <a:cs typeface="Calibri"/>
                <a:sym typeface="Calibri"/>
              </a:rPr>
              <a:t> </a:t>
            </a:r>
            <a:r>
              <a:rPr lang="en-US" sz="1100" dirty="0">
                <a:solidFill>
                  <a:prstClr val="black"/>
                </a:solidFill>
                <a:latin typeface="Franklin Gothic Book"/>
                <a:ea typeface="Calibri"/>
                <a:cs typeface="Calibri"/>
                <a:sym typeface="Calibri"/>
              </a:rPr>
              <a:t>Water Center Initial Operating Capability</a:t>
            </a:r>
          </a:p>
          <a:p>
            <a:pPr marL="174745" indent="-17474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AWIPS II Deployment complete</a:t>
            </a:r>
          </a:p>
          <a:p>
            <a:pPr marL="174745" indent="-17474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NEXRAD SLEP underway</a:t>
            </a:r>
          </a:p>
          <a:p>
            <a:pPr marL="174745" indent="-17474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Initiate Strategic Office Relocations</a:t>
            </a:r>
          </a:p>
          <a:p>
            <a:pPr marL="174745" indent="-17474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Initiate facilities assessment</a:t>
            </a:r>
          </a:p>
          <a:p>
            <a:pPr marL="174745" indent="-174745" defTabSz="931977">
              <a:buClr>
                <a:srgbClr val="FF0000"/>
              </a:buClr>
            </a:pPr>
            <a:endParaRPr sz="1100" b="1" dirty="0">
              <a:solidFill>
                <a:srgbClr val="FF0000"/>
              </a:solidFill>
              <a:latin typeface="Arimo"/>
              <a:ea typeface="Arimo"/>
              <a:cs typeface="Arimo"/>
              <a:sym typeface="Arimo"/>
            </a:endParaRPr>
          </a:p>
        </p:txBody>
      </p:sp>
      <p:sp>
        <p:nvSpPr>
          <p:cNvPr id="36" name="Shape 517"/>
          <p:cNvSpPr/>
          <p:nvPr/>
        </p:nvSpPr>
        <p:spPr>
          <a:xfrm>
            <a:off x="2479160" y="4398866"/>
            <a:ext cx="1110124" cy="1070398"/>
          </a:xfrm>
          <a:prstGeom prst="ellipse">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FFFFFF"/>
              </a:buClr>
              <a:buSzPct val="25000"/>
            </a:pPr>
            <a:r>
              <a:rPr lang="en-US" sz="1800" b="1">
                <a:solidFill>
                  <a:srgbClr val="FFFFFF"/>
                </a:solidFill>
                <a:latin typeface="Franklin Gothic Book"/>
                <a:ea typeface="+mn-ea"/>
                <a:cs typeface="+mn-cs"/>
              </a:rPr>
              <a:t>FY15</a:t>
            </a:r>
          </a:p>
        </p:txBody>
      </p:sp>
      <p:sp>
        <p:nvSpPr>
          <p:cNvPr id="37" name="Shape 518"/>
          <p:cNvSpPr txBox="1"/>
          <p:nvPr/>
        </p:nvSpPr>
        <p:spPr>
          <a:xfrm>
            <a:off x="3952473" y="961740"/>
            <a:ext cx="3110094" cy="2131594"/>
          </a:xfrm>
          <a:prstGeom prst="rect">
            <a:avLst/>
          </a:prstGeom>
          <a:solidFill>
            <a:schemeClr val="bg1">
              <a:lumMod val="85000"/>
            </a:schemeClr>
          </a:solidFill>
          <a:ln w="9525" cap="flat" cmpd="sng">
            <a:solidFill>
              <a:srgbClr val="04617B"/>
            </a:solidFill>
            <a:prstDash val="solid"/>
            <a:round/>
            <a:headEnd type="none" w="med" len="med"/>
            <a:tailEnd type="none" w="med" len="med"/>
          </a:ln>
        </p:spPr>
        <p:txBody>
          <a:bodyPr lIns="93213" tIns="46594" rIns="93213" bIns="46594" anchor="t" anchorCtr="0">
            <a:noAutofit/>
          </a:bodyPr>
          <a:lstStyle/>
          <a:p>
            <a:pPr algn="ctr" defTabSz="931977">
              <a:buClr>
                <a:srgbClr val="000000"/>
              </a:buClr>
              <a:buSzPct val="25000"/>
            </a:pPr>
            <a:r>
              <a:rPr lang="en-US" sz="1100" b="1" i="1" u="sng" dirty="0">
                <a:solidFill>
                  <a:prstClr val="black"/>
                </a:solidFill>
                <a:latin typeface="Franklin Gothic Book"/>
                <a:ea typeface="Calibri"/>
                <a:cs typeface="Calibri"/>
                <a:sym typeface="Calibri"/>
              </a:rPr>
              <a:t>FY 17 Includes: </a:t>
            </a:r>
          </a:p>
          <a:p>
            <a:pPr marL="174745" indent="-174745" defTabSz="931977">
              <a:buClr>
                <a:srgbClr val="000000"/>
              </a:buClr>
              <a:buSzPct val="95454"/>
              <a:buFont typeface="Arial"/>
              <a:buChar char="•"/>
            </a:pPr>
            <a:r>
              <a:rPr lang="en-US" sz="1100" dirty="0">
                <a:solidFill>
                  <a:srgbClr val="FF0000"/>
                </a:solidFill>
                <a:latin typeface="Franklin Gothic Book"/>
                <a:ea typeface="Calibri"/>
                <a:cs typeface="Calibri"/>
                <a:sym typeface="Calibri"/>
              </a:rPr>
              <a:t>Test &amp; evaluate recommendations from Operations &amp; Workforce Analysis</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Continue National Water Center baseline staffing</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Expand geographic domain and breadth of water information</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Enhance integrated dissemination systems</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Initiate ASOS SLEP/Continue NEXRAD SLEP</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Complete facilities assessment</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Operational: integrated dissemination system</a:t>
            </a:r>
          </a:p>
          <a:p>
            <a:pPr marL="174745" indent="-174745" defTabSz="931977">
              <a:buClr>
                <a:srgbClr val="000000"/>
              </a:buClr>
              <a:buSzPct val="95454"/>
              <a:buFont typeface="Arial"/>
              <a:buChar char="•"/>
            </a:pPr>
            <a:endParaRPr lang="en-US" sz="1100" b="1" dirty="0">
              <a:solidFill>
                <a:prstClr val="black"/>
              </a:solidFill>
              <a:latin typeface="Franklin Gothic Book"/>
              <a:ea typeface="Calibri"/>
              <a:cs typeface="Calibri"/>
              <a:sym typeface="Calibri"/>
            </a:endParaRPr>
          </a:p>
        </p:txBody>
      </p:sp>
      <p:sp>
        <p:nvSpPr>
          <p:cNvPr id="38" name="Shape 519"/>
          <p:cNvSpPr/>
          <p:nvPr/>
        </p:nvSpPr>
        <p:spPr>
          <a:xfrm>
            <a:off x="5441814" y="2930087"/>
            <a:ext cx="1110124" cy="1070398"/>
          </a:xfrm>
          <a:prstGeom prst="ellipse">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FFFFFF"/>
              </a:buClr>
              <a:buSzPct val="25000"/>
            </a:pPr>
            <a:r>
              <a:rPr lang="en-US" sz="1800" b="1">
                <a:solidFill>
                  <a:srgbClr val="FFFFFF"/>
                </a:solidFill>
                <a:latin typeface="Franklin Gothic Book"/>
                <a:ea typeface="+mn-ea"/>
                <a:cs typeface="+mn-cs"/>
              </a:rPr>
              <a:t>FY17</a:t>
            </a:r>
          </a:p>
        </p:txBody>
      </p:sp>
      <p:sp>
        <p:nvSpPr>
          <p:cNvPr id="39" name="Shape 520"/>
          <p:cNvSpPr/>
          <p:nvPr/>
        </p:nvSpPr>
        <p:spPr>
          <a:xfrm>
            <a:off x="4529343" y="4281399"/>
            <a:ext cx="1078397" cy="302654"/>
          </a:xfrm>
          <a:prstGeom prst="flowChartExtract">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000000"/>
              </a:buClr>
            </a:pPr>
            <a:endParaRPr sz="1800">
              <a:solidFill>
                <a:srgbClr val="FFFFFF"/>
              </a:solidFill>
              <a:latin typeface="Franklin Gothic Book"/>
              <a:ea typeface="+mn-ea"/>
              <a:cs typeface="+mn-cs"/>
            </a:endParaRPr>
          </a:p>
        </p:txBody>
      </p:sp>
      <p:sp>
        <p:nvSpPr>
          <p:cNvPr id="40" name="Shape 521"/>
          <p:cNvSpPr txBox="1"/>
          <p:nvPr/>
        </p:nvSpPr>
        <p:spPr>
          <a:xfrm>
            <a:off x="3864220" y="4546104"/>
            <a:ext cx="3444500" cy="2227669"/>
          </a:xfrm>
          <a:prstGeom prst="rect">
            <a:avLst/>
          </a:prstGeom>
          <a:solidFill>
            <a:schemeClr val="accent5">
              <a:lumMod val="60000"/>
              <a:lumOff val="40000"/>
            </a:schemeClr>
          </a:solidFill>
          <a:ln w="9525" cap="flat" cmpd="sng">
            <a:solidFill>
              <a:srgbClr val="244061"/>
            </a:solidFill>
            <a:prstDash val="solid"/>
            <a:round/>
            <a:headEnd type="none" w="med" len="med"/>
            <a:tailEnd type="none" w="med" len="med"/>
          </a:ln>
        </p:spPr>
        <p:txBody>
          <a:bodyPr lIns="93213" tIns="46594" rIns="93213" bIns="46594" anchor="ctr" anchorCtr="0">
            <a:noAutofit/>
          </a:bodyPr>
          <a:lstStyle/>
          <a:p>
            <a:pPr algn="ctr" defTabSz="931977">
              <a:buClr>
                <a:srgbClr val="FFC000"/>
              </a:buClr>
              <a:buSzPct val="25000"/>
            </a:pPr>
            <a:r>
              <a:rPr lang="en-US" sz="1100" b="1" i="1" u="sng" dirty="0">
                <a:solidFill>
                  <a:srgbClr val="8064A2">
                    <a:lumMod val="75000"/>
                  </a:srgbClr>
                </a:solidFill>
                <a:latin typeface="Franklin Gothic Book"/>
                <a:ea typeface="Calibri"/>
                <a:cs typeface="Calibri"/>
                <a:sym typeface="Calibri"/>
              </a:rPr>
              <a:t>FY 16 Includes</a:t>
            </a:r>
            <a:r>
              <a:rPr lang="en-US" sz="1100" b="1" i="1" dirty="0">
                <a:solidFill>
                  <a:srgbClr val="8064A2">
                    <a:lumMod val="75000"/>
                  </a:srgbClr>
                </a:solidFill>
                <a:latin typeface="Franklin Gothic Book"/>
                <a:ea typeface="Calibri"/>
                <a:cs typeface="Calibri"/>
                <a:sym typeface="Calibri"/>
              </a:rPr>
              <a:t>:</a:t>
            </a:r>
            <a:r>
              <a:rPr lang="en-US" sz="1100" b="1" i="1" dirty="0">
                <a:solidFill>
                  <a:srgbClr val="FFC000"/>
                </a:solidFill>
                <a:latin typeface="Franklin Gothic Book"/>
                <a:ea typeface="Calibri"/>
                <a:cs typeface="Calibri"/>
                <a:sym typeface="Calibri"/>
              </a:rPr>
              <a:t> </a:t>
            </a:r>
          </a:p>
          <a:p>
            <a:pPr marL="174745" indent="-174745" defTabSz="931977">
              <a:buClr>
                <a:srgbClr val="FFFFFF"/>
              </a:buClr>
              <a:buSzPct val="95454"/>
              <a:buFont typeface="Arial" panose="020B0604020202020204" pitchFamily="34" charset="0"/>
              <a:buChar char="•"/>
            </a:pPr>
            <a:r>
              <a:rPr lang="en-US" sz="1100" dirty="0">
                <a:solidFill>
                  <a:srgbClr val="FF0000"/>
                </a:solidFill>
                <a:latin typeface="Franklin Gothic Book"/>
                <a:ea typeface="Calibri"/>
                <a:cs typeface="Calibri"/>
                <a:sym typeface="Calibri"/>
              </a:rPr>
              <a:t>Operations &amp; Workforce Analysis complete w/recommendations </a:t>
            </a:r>
          </a:p>
          <a:p>
            <a:pPr marL="174745" indent="-174745" defTabSz="931977">
              <a:buClr>
                <a:srgbClr val="C00000"/>
              </a:buClr>
              <a:buSzPct val="95454"/>
              <a:buFont typeface="Arial"/>
              <a:buChar char="✓"/>
            </a:pPr>
            <a:r>
              <a:rPr lang="en-US" sz="1100" dirty="0">
                <a:solidFill>
                  <a:srgbClr val="1F497D"/>
                </a:solidFill>
                <a:latin typeface="Franklin Gothic Book"/>
                <a:ea typeface="Calibri"/>
                <a:cs typeface="Calibri"/>
                <a:sym typeface="Calibri"/>
              </a:rPr>
              <a:t>Supercomputing capacity increased</a:t>
            </a:r>
          </a:p>
          <a:p>
            <a:pPr marL="174745" indent="-174745" defTabSz="931977">
              <a:buClr>
                <a:srgbClr val="FFFFFF"/>
              </a:buClr>
              <a:buSzPct val="95454"/>
              <a:buFont typeface="Arial" panose="020B0604020202020204" pitchFamily="34" charset="0"/>
              <a:buChar char="•"/>
            </a:pPr>
            <a:r>
              <a:rPr lang="en-US" sz="1100" dirty="0">
                <a:solidFill>
                  <a:srgbClr val="1F497D"/>
                </a:solidFill>
                <a:latin typeface="Franklin Gothic Book"/>
                <a:ea typeface="Calibri"/>
                <a:cs typeface="Calibri"/>
                <a:sym typeface="Calibri"/>
              </a:rPr>
              <a:t>Complete communications upgrade to field offices </a:t>
            </a:r>
          </a:p>
          <a:p>
            <a:pPr marL="174745" indent="-174745" defTabSz="931977">
              <a:buClr>
                <a:srgbClr val="FF0000"/>
              </a:buClr>
              <a:buSzPct val="95454"/>
              <a:buFont typeface="Wingdings" panose="05000000000000000000" pitchFamily="2" charset="2"/>
              <a:buChar char="ü"/>
            </a:pPr>
            <a:r>
              <a:rPr lang="en-US" sz="1100" dirty="0">
                <a:solidFill>
                  <a:srgbClr val="1F497D"/>
                </a:solidFill>
                <a:latin typeface="Franklin Gothic Book"/>
                <a:ea typeface="Calibri"/>
                <a:cs typeface="Calibri"/>
                <a:sym typeface="Calibri"/>
              </a:rPr>
              <a:t>Implement  National Blend of Models v1.0  </a:t>
            </a:r>
          </a:p>
          <a:p>
            <a:pPr marL="174745" indent="-174745" defTabSz="931977">
              <a:buClr>
                <a:srgbClr val="FFFFFF"/>
              </a:buClr>
              <a:buSzPct val="95454"/>
              <a:buFont typeface="Arial" panose="020B0604020202020204" pitchFamily="34" charset="0"/>
              <a:buChar char="•"/>
            </a:pPr>
            <a:r>
              <a:rPr lang="en-US" sz="1100" dirty="0">
                <a:solidFill>
                  <a:srgbClr val="1F497D"/>
                </a:solidFill>
                <a:latin typeface="Franklin Gothic Book"/>
                <a:ea typeface="Calibri"/>
                <a:cs typeface="Calibri"/>
                <a:sym typeface="Calibri"/>
              </a:rPr>
              <a:t>Conduct Operational Test &amp; Evaluation of Impact-Based Decision Support Catalog</a:t>
            </a:r>
          </a:p>
          <a:p>
            <a:pPr marL="174745" indent="-174745" defTabSz="931977">
              <a:buClr>
                <a:srgbClr val="FFFFFF"/>
              </a:buClr>
              <a:buSzPct val="95454"/>
              <a:buFont typeface="Arial" panose="020B0604020202020204" pitchFamily="34" charset="0"/>
              <a:buChar char="•"/>
            </a:pPr>
            <a:r>
              <a:rPr lang="en-US" sz="1100" dirty="0">
                <a:solidFill>
                  <a:srgbClr val="1F497D"/>
                </a:solidFill>
                <a:latin typeface="Franklin Gothic Book"/>
                <a:ea typeface="Calibri"/>
                <a:cs typeface="Calibri"/>
                <a:sym typeface="Calibri"/>
              </a:rPr>
              <a:t>Implement Experimental NWC Centralized Water Forecast Modeling System  v1.0</a:t>
            </a:r>
          </a:p>
          <a:p>
            <a:pPr marL="174745" indent="-174745" defTabSz="931977">
              <a:buClr>
                <a:srgbClr val="FF0000"/>
              </a:buClr>
              <a:buSzPct val="95454"/>
              <a:buFont typeface="Wingdings" panose="05000000000000000000" pitchFamily="2" charset="2"/>
              <a:buChar char="ü"/>
            </a:pPr>
            <a:r>
              <a:rPr lang="en-US" sz="1100" dirty="0">
                <a:solidFill>
                  <a:srgbClr val="1F497D"/>
                </a:solidFill>
                <a:latin typeface="Franklin Gothic Book"/>
                <a:ea typeface="Calibri"/>
                <a:cs typeface="Calibri"/>
                <a:sym typeface="Calibri"/>
              </a:rPr>
              <a:t>Assess weeks 3-4 experimental temperature and precipitation outlook products</a:t>
            </a:r>
          </a:p>
          <a:p>
            <a:pPr marL="174745" indent="-174745" defTabSz="931977">
              <a:buClr>
                <a:srgbClr val="FFFFFF"/>
              </a:buClr>
              <a:buSzPct val="95454"/>
              <a:buFont typeface="Arial" panose="020B0604020202020204" pitchFamily="34" charset="0"/>
              <a:buChar char="•"/>
            </a:pPr>
            <a:r>
              <a:rPr lang="en-US" sz="1100" dirty="0">
                <a:solidFill>
                  <a:srgbClr val="1F497D"/>
                </a:solidFill>
                <a:latin typeface="Franklin Gothic Book"/>
                <a:ea typeface="Calibri"/>
                <a:cs typeface="Calibri"/>
                <a:sym typeface="Calibri"/>
              </a:rPr>
              <a:t>Prototype coupled ocean-atmosphere-ice model</a:t>
            </a:r>
          </a:p>
        </p:txBody>
      </p:sp>
      <p:sp>
        <p:nvSpPr>
          <p:cNvPr id="41" name="Shape 522"/>
          <p:cNvSpPr/>
          <p:nvPr/>
        </p:nvSpPr>
        <p:spPr>
          <a:xfrm>
            <a:off x="3965372" y="3621469"/>
            <a:ext cx="1110124" cy="1070398"/>
          </a:xfrm>
          <a:prstGeom prst="ellipse">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FFFFFF"/>
              </a:buClr>
              <a:buSzPct val="25000"/>
            </a:pPr>
            <a:r>
              <a:rPr lang="en-US" sz="1800" b="1">
                <a:solidFill>
                  <a:srgbClr val="FFFFFF"/>
                </a:solidFill>
                <a:latin typeface="Franklin Gothic Book"/>
                <a:ea typeface="+mn-ea"/>
                <a:cs typeface="+mn-cs"/>
              </a:rPr>
              <a:t>FY16</a:t>
            </a:r>
          </a:p>
        </p:txBody>
      </p:sp>
      <p:sp>
        <p:nvSpPr>
          <p:cNvPr id="42" name="Shape 523"/>
          <p:cNvSpPr/>
          <p:nvPr/>
        </p:nvSpPr>
        <p:spPr>
          <a:xfrm>
            <a:off x="7489996" y="2778753"/>
            <a:ext cx="1078397" cy="302654"/>
          </a:xfrm>
          <a:prstGeom prst="flowChartExtract">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000000"/>
              </a:buClr>
            </a:pPr>
            <a:endParaRPr sz="1800">
              <a:solidFill>
                <a:srgbClr val="FFFFFF"/>
              </a:solidFill>
              <a:latin typeface="Franklin Gothic Book"/>
              <a:ea typeface="+mn-ea"/>
              <a:cs typeface="+mn-cs"/>
            </a:endParaRPr>
          </a:p>
        </p:txBody>
      </p:sp>
      <p:sp>
        <p:nvSpPr>
          <p:cNvPr id="43" name="Shape 524"/>
          <p:cNvSpPr txBox="1"/>
          <p:nvPr/>
        </p:nvSpPr>
        <p:spPr>
          <a:xfrm>
            <a:off x="7405914" y="3032163"/>
            <a:ext cx="1684790" cy="3032162"/>
          </a:xfrm>
          <a:prstGeom prst="rect">
            <a:avLst/>
          </a:prstGeom>
          <a:solidFill>
            <a:schemeClr val="bg1">
              <a:lumMod val="85000"/>
            </a:schemeClr>
          </a:solidFill>
          <a:ln w="9525" cap="flat" cmpd="sng">
            <a:solidFill>
              <a:srgbClr val="04617B"/>
            </a:solidFill>
            <a:prstDash val="solid"/>
            <a:round/>
            <a:headEnd type="none" w="med" len="med"/>
            <a:tailEnd type="none" w="med" len="med"/>
          </a:ln>
        </p:spPr>
        <p:txBody>
          <a:bodyPr lIns="93213" tIns="46594" rIns="93213" bIns="46594" anchor="t" anchorCtr="0">
            <a:noAutofit/>
          </a:bodyPr>
          <a:lstStyle/>
          <a:p>
            <a:pPr algn="ctr" defTabSz="931977">
              <a:buClr>
                <a:srgbClr val="000000"/>
              </a:buClr>
              <a:buSzPct val="25000"/>
            </a:pPr>
            <a:r>
              <a:rPr lang="en-US" sz="1100" b="1" i="1" u="sng" dirty="0">
                <a:solidFill>
                  <a:prstClr val="black"/>
                </a:solidFill>
                <a:latin typeface="Franklin Gothic Book"/>
                <a:ea typeface="Calibri"/>
                <a:cs typeface="Calibri"/>
                <a:sym typeface="Calibri"/>
              </a:rPr>
              <a:t>FY 18 and Beyond Includes:</a:t>
            </a:r>
          </a:p>
          <a:p>
            <a:pPr marL="174745" indent="-174745" defTabSz="931977">
              <a:buClr>
                <a:srgbClr val="000000"/>
              </a:buClr>
              <a:buSzPct val="95454"/>
              <a:buFont typeface="Arial"/>
              <a:buChar char="•"/>
            </a:pPr>
            <a:r>
              <a:rPr lang="en-US" sz="1100" dirty="0">
                <a:solidFill>
                  <a:srgbClr val="FF0000"/>
                </a:solidFill>
                <a:latin typeface="Franklin Gothic Book"/>
                <a:ea typeface="Calibri"/>
                <a:cs typeface="Calibri"/>
                <a:sym typeface="Calibri"/>
              </a:rPr>
              <a:t>Implement Operations &amp; Workforce Analysis recommendations</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Fully Integrated Field Structure delivering consistent products and services</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FACETS and Warn-on-Forecast </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National Water Center baseline staffing complete</a:t>
            </a:r>
          </a:p>
          <a:p>
            <a:pPr marL="174745" indent="-174745" defTabSz="931977">
              <a:buClr>
                <a:srgbClr val="000000"/>
              </a:buClr>
              <a:buSzPct val="95454"/>
              <a:buFont typeface="Arial"/>
              <a:buChar char="•"/>
            </a:pPr>
            <a:r>
              <a:rPr lang="en-US" sz="1100" dirty="0">
                <a:solidFill>
                  <a:prstClr val="black"/>
                </a:solidFill>
                <a:latin typeface="Franklin Gothic Book"/>
                <a:ea typeface="Calibri"/>
                <a:cs typeface="Calibri"/>
                <a:sym typeface="Calibri"/>
              </a:rPr>
              <a:t>Complete NEXRAD and ASOS SLEP</a:t>
            </a:r>
          </a:p>
        </p:txBody>
      </p:sp>
      <p:sp>
        <p:nvSpPr>
          <p:cNvPr id="44" name="Shape 525"/>
          <p:cNvSpPr/>
          <p:nvPr/>
        </p:nvSpPr>
        <p:spPr>
          <a:xfrm>
            <a:off x="7097013" y="2009872"/>
            <a:ext cx="1110124" cy="1070398"/>
          </a:xfrm>
          <a:prstGeom prst="ellipse">
            <a:avLst/>
          </a:prstGeom>
          <a:solidFill>
            <a:srgbClr val="0F6FC6"/>
          </a:solidFill>
          <a:ln w="25400" cap="flat" cmpd="sng">
            <a:solidFill>
              <a:srgbClr val="395E89"/>
            </a:solidFill>
            <a:prstDash val="solid"/>
            <a:round/>
            <a:headEnd type="none" w="med" len="med"/>
            <a:tailEnd type="none" w="med" len="med"/>
          </a:ln>
        </p:spPr>
        <p:txBody>
          <a:bodyPr lIns="93213" tIns="46594" rIns="93213" bIns="46594" anchor="ctr" anchorCtr="0">
            <a:noAutofit/>
          </a:bodyPr>
          <a:lstStyle/>
          <a:p>
            <a:pPr algn="ctr" defTabSz="931977">
              <a:buClr>
                <a:srgbClr val="FFFFFF"/>
              </a:buClr>
              <a:buSzPct val="25000"/>
            </a:pPr>
            <a:r>
              <a:rPr lang="en-US" sz="1800" b="1">
                <a:solidFill>
                  <a:srgbClr val="FFFFFF"/>
                </a:solidFill>
                <a:latin typeface="Franklin Gothic Book"/>
                <a:ea typeface="+mn-ea"/>
                <a:cs typeface="+mn-cs"/>
              </a:rPr>
              <a:t>FY18-23+</a:t>
            </a:r>
          </a:p>
        </p:txBody>
      </p:sp>
      <p:sp>
        <p:nvSpPr>
          <p:cNvPr id="45" name="Shape 526"/>
          <p:cNvSpPr txBox="1"/>
          <p:nvPr/>
        </p:nvSpPr>
        <p:spPr>
          <a:xfrm>
            <a:off x="179971" y="1511214"/>
            <a:ext cx="1461897" cy="3729215"/>
          </a:xfrm>
          <a:prstGeom prst="rect">
            <a:avLst/>
          </a:prstGeom>
          <a:solidFill>
            <a:schemeClr val="bg1">
              <a:lumMod val="85000"/>
            </a:schemeClr>
          </a:solidFill>
          <a:ln w="9525" cap="flat" cmpd="sng">
            <a:solidFill>
              <a:srgbClr val="04617B"/>
            </a:solidFill>
            <a:prstDash val="solid"/>
            <a:round/>
            <a:headEnd type="none" w="med" len="med"/>
            <a:tailEnd type="none" w="med" len="med"/>
          </a:ln>
        </p:spPr>
        <p:txBody>
          <a:bodyPr lIns="93213" tIns="46594" rIns="93213" bIns="46594" anchor="t" anchorCtr="0">
            <a:noAutofit/>
          </a:bodyPr>
          <a:lstStyle/>
          <a:p>
            <a:pPr algn="ctr" defTabSz="931977">
              <a:buClr>
                <a:srgbClr val="000000"/>
              </a:buClr>
              <a:buSzPct val="25000"/>
            </a:pPr>
            <a:r>
              <a:rPr lang="en-US" sz="1100" b="1" i="1" u="sng" dirty="0">
                <a:solidFill>
                  <a:prstClr val="black"/>
                </a:solidFill>
                <a:latin typeface="Franklin Gothic Book"/>
                <a:ea typeface="Calibri"/>
                <a:cs typeface="Calibri"/>
                <a:sym typeface="Calibri"/>
              </a:rPr>
              <a:t>FY 14 Included:</a:t>
            </a:r>
            <a:r>
              <a:rPr lang="en-US" sz="1100" b="1" i="1" dirty="0">
                <a:solidFill>
                  <a:prstClr val="black"/>
                </a:solidFill>
                <a:latin typeface="Franklin Gothic Book"/>
                <a:ea typeface="Calibri"/>
                <a:cs typeface="Calibri"/>
                <a:sym typeface="Calibri"/>
              </a:rPr>
              <a:t> </a:t>
            </a:r>
          </a:p>
          <a:p>
            <a:pPr marL="118115" indent="-11811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Submit NWS Budget Restructuring</a:t>
            </a:r>
          </a:p>
          <a:p>
            <a:pPr marL="118115" indent="-11811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National Water Center Staffing Initiated </a:t>
            </a:r>
          </a:p>
          <a:p>
            <a:pPr marL="118115" indent="-11811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NWS HQ Reorganization requested</a:t>
            </a:r>
          </a:p>
          <a:p>
            <a:pPr marL="118115" indent="-11811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Dissemination systems assessment and consolidation initiated</a:t>
            </a:r>
          </a:p>
          <a:p>
            <a:pPr marL="118115" indent="-11811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WRN Ambassador Initiative launched</a:t>
            </a:r>
          </a:p>
          <a:p>
            <a:pPr marL="118115" indent="-118115" defTabSz="931977">
              <a:buClr>
                <a:srgbClr val="FF0000"/>
              </a:buClr>
              <a:buSzPct val="95454"/>
              <a:buFont typeface="Noto Sans Symbols"/>
              <a:buChar char="✓"/>
            </a:pPr>
            <a:r>
              <a:rPr lang="en-US" sz="1100" dirty="0">
                <a:solidFill>
                  <a:prstClr val="black"/>
                </a:solidFill>
                <a:latin typeface="Franklin Gothic Book"/>
                <a:ea typeface="Calibri"/>
                <a:cs typeface="Calibri"/>
                <a:sym typeface="Calibri"/>
              </a:rPr>
              <a:t>Establish a Transformational Change Framework</a:t>
            </a:r>
          </a:p>
          <a:p>
            <a:pPr marL="113261" indent="-113261" defTabSz="931977">
              <a:buClr>
                <a:srgbClr val="000000"/>
              </a:buClr>
            </a:pPr>
            <a:endParaRPr sz="1100" dirty="0">
              <a:solidFill>
                <a:prstClr val="black"/>
              </a:solidFill>
              <a:latin typeface="Franklin Gothic Book"/>
              <a:ea typeface="Calibri"/>
              <a:cs typeface="Calibri"/>
              <a:sym typeface="Calibri"/>
            </a:endParaRPr>
          </a:p>
        </p:txBody>
      </p:sp>
      <p:sp>
        <p:nvSpPr>
          <p:cNvPr id="2" name="Slide Number Placeholder 1"/>
          <p:cNvSpPr>
            <a:spLocks noGrp="1"/>
          </p:cNvSpPr>
          <p:nvPr>
            <p:ph type="sldNum" idx="12"/>
          </p:nvPr>
        </p:nvSpPr>
        <p:spPr>
          <a:xfrm>
            <a:off x="6957113" y="6449215"/>
            <a:ext cx="2133599" cy="365125"/>
          </a:xfrm>
        </p:spPr>
        <p:txBody>
          <a:bodyPr/>
          <a:lstStyle/>
          <a:p>
            <a:pPr algn="r">
              <a:buClr>
                <a:srgbClr val="888888"/>
              </a:buClr>
              <a:buSzPct val="25000"/>
              <a:buFont typeface="Arial"/>
              <a:buNone/>
            </a:pPr>
            <a:r>
              <a:rPr lang="en-US" sz="900" cap="small" dirty="0">
                <a:solidFill>
                  <a:srgbClr val="000000"/>
                </a:solidFill>
              </a:rPr>
              <a:t> </a:t>
            </a:r>
            <a:r>
              <a:rPr lang="en-US" sz="900" cap="all" dirty="0">
                <a:solidFill>
                  <a:srgbClr val="000000"/>
                </a:solidFill>
              </a:rPr>
              <a:t>Draft/Pre-Decisional</a:t>
            </a:r>
            <a:r>
              <a:rPr lang="en-US" sz="900" cap="small" dirty="0">
                <a:solidFill>
                  <a:srgbClr val="000000"/>
                </a:solidFill>
              </a:rPr>
              <a:t> </a:t>
            </a:r>
            <a:r>
              <a:rPr lang="en-US" sz="900" dirty="0">
                <a:solidFill>
                  <a:srgbClr val="000000"/>
                </a:solidFill>
              </a:rPr>
              <a:t>| </a:t>
            </a:r>
            <a:fld id="{00000000-1234-1234-1234-123412341234}" type="slidenum">
              <a:rPr lang="en-US" sz="1100">
                <a:solidFill>
                  <a:srgbClr val="000000"/>
                </a:solidFill>
              </a:rPr>
              <a:pPr algn="r">
                <a:buClr>
                  <a:srgbClr val="888888"/>
                </a:buClr>
                <a:buSzPct val="25000"/>
                <a:buFont typeface="Arial"/>
                <a:buNone/>
              </a:pPr>
              <a:t>4</a:t>
            </a:fld>
            <a:endParaRPr lang="en-US" sz="900" dirty="0">
              <a:solidFill>
                <a:srgbClr val="000000"/>
              </a:solidFill>
            </a:endParaRPr>
          </a:p>
        </p:txBody>
      </p:sp>
    </p:spTree>
    <p:extLst>
      <p:ext uri="{BB962C8B-B14F-4D97-AF65-F5344CB8AC3E}">
        <p14:creationId xmlns:p14="http://schemas.microsoft.com/office/powerpoint/2010/main" val="1789378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1295400" y="0"/>
            <a:ext cx="7848599" cy="1371598"/>
          </a:xfrm>
          <a:prstGeom prst="rect">
            <a:avLst/>
          </a:prstGeom>
          <a:noFill/>
          <a:ln>
            <a:noFill/>
          </a:ln>
        </p:spPr>
        <p:txBody>
          <a:bodyPr lIns="91425" tIns="45700" rIns="182875" bIns="45700" anchor="ctr" anchorCtr="0">
            <a:noAutofit/>
          </a:bodyPr>
          <a:lstStyle/>
          <a:p>
            <a:pPr marL="0" marR="0" lvl="0" indent="0" algn="ctr" rtl="0">
              <a:lnSpc>
                <a:spcPct val="90000"/>
              </a:lnSpc>
              <a:spcBef>
                <a:spcPts val="0"/>
              </a:spcBef>
              <a:spcAft>
                <a:spcPts val="0"/>
              </a:spcAft>
              <a:buClr>
                <a:srgbClr val="FFFFCC"/>
              </a:buClr>
              <a:buSzPct val="25000"/>
              <a:buFont typeface="Arial"/>
              <a:buNone/>
            </a:pPr>
            <a:r>
              <a:rPr lang="en-US" sz="3200" b="1" i="0" u="none" strike="noStrike" cap="none">
                <a:solidFill>
                  <a:srgbClr val="FFFFCC"/>
                </a:solidFill>
                <a:latin typeface="Arial"/>
                <a:ea typeface="Arial"/>
                <a:cs typeface="Arial"/>
                <a:sym typeface="Arial"/>
              </a:rPr>
              <a:t>Cross-Cutting Issues and Concerns: Labor – Management Relationship</a:t>
            </a:r>
          </a:p>
        </p:txBody>
      </p:sp>
      <p:sp>
        <p:nvSpPr>
          <p:cNvPr id="517" name="Shape 517"/>
          <p:cNvSpPr txBox="1">
            <a:spLocks noGrp="1"/>
          </p:cNvSpPr>
          <p:nvPr>
            <p:ph type="sldNum" idx="12"/>
          </p:nvPr>
        </p:nvSpPr>
        <p:spPr>
          <a:xfrm>
            <a:off x="7010400" y="6553200"/>
            <a:ext cx="21335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CC"/>
              </a:buClr>
              <a:buSzPct val="25000"/>
              <a:buFont typeface="Source Sans Pro"/>
              <a:buNone/>
            </a:pPr>
            <a:fld id="{00000000-1234-1234-1234-123412341234}" type="slidenum">
              <a:rPr lang="en-US" sz="1400" b="0" i="0" u="none" strike="noStrike" cap="none">
                <a:solidFill>
                  <a:srgbClr val="FFFFCC"/>
                </a:solidFill>
                <a:latin typeface="Source Sans Pro"/>
                <a:ea typeface="Source Sans Pro"/>
                <a:cs typeface="Source Sans Pro"/>
                <a:sym typeface="Source Sans Pro"/>
              </a:rPr>
              <a:t>5</a:t>
            </a:fld>
            <a:endParaRPr lang="en-US" sz="1400" b="0" i="0" u="none" strike="noStrike" cap="none">
              <a:solidFill>
                <a:srgbClr val="FFFFCC"/>
              </a:solidFill>
              <a:latin typeface="Source Sans Pro"/>
              <a:ea typeface="Source Sans Pro"/>
              <a:cs typeface="Source Sans Pro"/>
              <a:sym typeface="Source Sans Pro"/>
            </a:endParaRPr>
          </a:p>
        </p:txBody>
      </p:sp>
      <p:sp>
        <p:nvSpPr>
          <p:cNvPr id="518" name="Shape 518"/>
          <p:cNvSpPr txBox="1"/>
          <p:nvPr/>
        </p:nvSpPr>
        <p:spPr>
          <a:xfrm>
            <a:off x="199417" y="1295400"/>
            <a:ext cx="8915400" cy="4735294"/>
          </a:xfrm>
          <a:prstGeom prst="rect">
            <a:avLst/>
          </a:prstGeom>
          <a:noFill/>
          <a:ln>
            <a:noFill/>
          </a:ln>
        </p:spPr>
        <p:txBody>
          <a:bodyPr lIns="91425" tIns="45700" rIns="91425" bIns="45700" anchor="t" anchorCtr="0">
            <a:noAutofit/>
          </a:bodyPr>
          <a:lstStyle/>
          <a:p>
            <a:pPr marL="457200" marR="0" lvl="1" indent="0" algn="ctr" rtl="0">
              <a:lnSpc>
                <a:spcPct val="100000"/>
              </a:lnSpc>
              <a:spcBef>
                <a:spcPts val="0"/>
              </a:spcBef>
              <a:spcAft>
                <a:spcPts val="0"/>
              </a:spcAft>
              <a:buClr>
                <a:srgbClr val="000000"/>
              </a:buClr>
              <a:buSzPct val="25000"/>
              <a:buFont typeface="Arial"/>
              <a:buNone/>
            </a:pPr>
            <a:r>
              <a:rPr lang="en-US" sz="2000" b="1" i="0" u="none" strike="noStrike" cap="none" dirty="0">
                <a:solidFill>
                  <a:schemeClr val="accent1"/>
                </a:solidFill>
                <a:latin typeface="Arial"/>
                <a:ea typeface="Arial"/>
                <a:cs typeface="Arial"/>
                <a:sym typeface="Arial"/>
              </a:rPr>
              <a:t>Actions:</a:t>
            </a:r>
          </a:p>
          <a:p>
            <a:pPr marL="173038" marR="0" lvl="1" indent="-173038" algn="l" rtl="0">
              <a:lnSpc>
                <a:spcPct val="100000"/>
              </a:lnSpc>
              <a:spcBef>
                <a:spcPts val="1200"/>
              </a:spcBef>
              <a:spcAft>
                <a:spcPts val="0"/>
              </a:spcAft>
              <a:buClr>
                <a:srgbClr val="000000"/>
              </a:buClr>
              <a:buSzPct val="100000"/>
              <a:buFont typeface="Arial"/>
              <a:buChar char="•"/>
            </a:pPr>
            <a:r>
              <a:rPr lang="en-US" sz="1800" b="1" i="0" u="none" strike="noStrike" cap="none" dirty="0" smtClean="0">
                <a:solidFill>
                  <a:srgbClr val="000000"/>
                </a:solidFill>
                <a:latin typeface="Arial"/>
                <a:ea typeface="Arial"/>
                <a:cs typeface="Arial"/>
                <a:sym typeface="Arial"/>
              </a:rPr>
              <a:t>CBA Renegotiation, Engaging NWSEO on the OWA Project, Bargaining other Evolve NWS issues</a:t>
            </a:r>
            <a:endParaRPr lang="en-US" sz="1800" b="1" i="0" u="none" strike="noStrike" cap="none" dirty="0">
              <a:solidFill>
                <a:srgbClr val="000000"/>
              </a:solidFill>
              <a:latin typeface="Arial"/>
              <a:ea typeface="Arial"/>
              <a:cs typeface="Arial"/>
              <a:sym typeface="Arial"/>
            </a:endParaRPr>
          </a:p>
          <a:p>
            <a:pPr marL="914400" marR="0" lvl="2" indent="0" algn="ctr" rtl="0">
              <a:lnSpc>
                <a:spcPct val="100000"/>
              </a:lnSpc>
              <a:spcBef>
                <a:spcPts val="600"/>
              </a:spcBef>
              <a:spcAft>
                <a:spcPts val="0"/>
              </a:spcAft>
              <a:buClr>
                <a:srgbClr val="000000"/>
              </a:buClr>
              <a:buFont typeface="Arial"/>
              <a:buNone/>
            </a:pPr>
            <a:endParaRPr sz="2000" b="1" i="0" u="none" strike="noStrike" cap="none" dirty="0">
              <a:solidFill>
                <a:schemeClr val="accent1"/>
              </a:solidFill>
              <a:latin typeface="Arial"/>
              <a:ea typeface="Arial"/>
              <a:cs typeface="Arial"/>
              <a:sym typeface="Arial"/>
            </a:endParaRPr>
          </a:p>
          <a:p>
            <a:pPr marL="914400" marR="0" lvl="2" indent="0" algn="ctr" rtl="0">
              <a:lnSpc>
                <a:spcPct val="100000"/>
              </a:lnSpc>
              <a:spcBef>
                <a:spcPts val="1200"/>
              </a:spcBef>
              <a:spcAft>
                <a:spcPts val="0"/>
              </a:spcAft>
              <a:buClr>
                <a:srgbClr val="000000"/>
              </a:buClr>
              <a:buFont typeface="Arial"/>
              <a:buNone/>
            </a:pPr>
            <a:endParaRPr sz="2000" b="1" i="0" u="none" strike="noStrike" cap="none" dirty="0">
              <a:solidFill>
                <a:schemeClr val="accent1"/>
              </a:solidFill>
              <a:latin typeface="Arial"/>
              <a:ea typeface="Arial"/>
              <a:cs typeface="Arial"/>
              <a:sym typeface="Arial"/>
            </a:endParaRPr>
          </a:p>
          <a:p>
            <a:pPr marL="914400" marR="0" lvl="2" indent="0" algn="ctr" rtl="0">
              <a:lnSpc>
                <a:spcPct val="100000"/>
              </a:lnSpc>
              <a:spcBef>
                <a:spcPts val="1200"/>
              </a:spcBef>
              <a:spcAft>
                <a:spcPts val="0"/>
              </a:spcAft>
              <a:buClr>
                <a:srgbClr val="000000"/>
              </a:buClr>
              <a:buFont typeface="Arial"/>
              <a:buNone/>
            </a:pPr>
            <a:endParaRPr sz="2000" b="1" i="0" u="none" strike="noStrike" cap="none" dirty="0">
              <a:solidFill>
                <a:schemeClr val="accent1"/>
              </a:solidFill>
              <a:latin typeface="Arial"/>
              <a:ea typeface="Arial"/>
              <a:cs typeface="Arial"/>
              <a:sym typeface="Arial"/>
            </a:endParaRPr>
          </a:p>
          <a:p>
            <a:pPr marL="914400" marR="0" lvl="2" indent="0" algn="ctr" rtl="0">
              <a:lnSpc>
                <a:spcPct val="100000"/>
              </a:lnSpc>
              <a:spcBef>
                <a:spcPts val="1200"/>
              </a:spcBef>
              <a:spcAft>
                <a:spcPts val="0"/>
              </a:spcAft>
              <a:buClr>
                <a:srgbClr val="000000"/>
              </a:buClr>
              <a:buFont typeface="Arial"/>
              <a:buNone/>
            </a:pPr>
            <a:endParaRPr sz="2000" b="1" i="0" u="none" strike="noStrike" cap="none" dirty="0">
              <a:solidFill>
                <a:schemeClr val="accent1"/>
              </a:solidFill>
              <a:latin typeface="Arial"/>
              <a:ea typeface="Arial"/>
              <a:cs typeface="Arial"/>
              <a:sym typeface="Arial"/>
            </a:endParaRPr>
          </a:p>
          <a:p>
            <a:pPr marL="914400" marR="0" lvl="2" indent="0" algn="ctr" rtl="0">
              <a:lnSpc>
                <a:spcPct val="100000"/>
              </a:lnSpc>
              <a:spcBef>
                <a:spcPts val="1200"/>
              </a:spcBef>
              <a:spcAft>
                <a:spcPts val="0"/>
              </a:spcAft>
              <a:buClr>
                <a:srgbClr val="000000"/>
              </a:buClr>
              <a:buFont typeface="Arial"/>
              <a:buNone/>
            </a:pPr>
            <a:endParaRPr sz="2000" b="1" i="0" u="none" strike="noStrike" cap="none" dirty="0">
              <a:solidFill>
                <a:schemeClr val="accent1"/>
              </a:solidFill>
              <a:latin typeface="Arial"/>
              <a:ea typeface="Arial"/>
              <a:cs typeface="Arial"/>
              <a:sym typeface="Arial"/>
            </a:endParaRPr>
          </a:p>
          <a:p>
            <a:pPr marL="914400" marR="0" lvl="2" indent="0" algn="ctr" rtl="0">
              <a:lnSpc>
                <a:spcPct val="100000"/>
              </a:lnSpc>
              <a:spcBef>
                <a:spcPts val="1200"/>
              </a:spcBef>
              <a:spcAft>
                <a:spcPts val="0"/>
              </a:spcAft>
              <a:buClr>
                <a:srgbClr val="000000"/>
              </a:buClr>
              <a:buFont typeface="Arial"/>
              <a:buNone/>
            </a:pPr>
            <a:endParaRPr sz="2000" b="1" i="0" u="none" strike="noStrike" cap="none" dirty="0">
              <a:solidFill>
                <a:schemeClr val="accent1"/>
              </a:solidFill>
              <a:latin typeface="Arial"/>
              <a:ea typeface="Arial"/>
              <a:cs typeface="Arial"/>
              <a:sym typeface="Arial"/>
            </a:endParaRPr>
          </a:p>
          <a:p>
            <a:pPr marL="914400" marR="0" lvl="2" indent="0" algn="ctr" rtl="0">
              <a:lnSpc>
                <a:spcPct val="100000"/>
              </a:lnSpc>
              <a:spcBef>
                <a:spcPts val="1200"/>
              </a:spcBef>
              <a:spcAft>
                <a:spcPts val="0"/>
              </a:spcAft>
              <a:buClr>
                <a:srgbClr val="000000"/>
              </a:buClr>
              <a:buSzPct val="25000"/>
              <a:buFont typeface="Arial"/>
              <a:buNone/>
            </a:pPr>
            <a:r>
              <a:rPr lang="en-US" sz="2000" b="1" i="0" u="none" strike="noStrike" cap="none" dirty="0">
                <a:solidFill>
                  <a:schemeClr val="accent1"/>
                </a:solidFill>
                <a:latin typeface="Arial"/>
                <a:ea typeface="Arial"/>
                <a:cs typeface="Arial"/>
                <a:sym typeface="Arial"/>
              </a:rPr>
              <a:t/>
            </a:r>
            <a:br>
              <a:rPr lang="en-US" sz="2000" b="1" i="0" u="none" strike="noStrike" cap="none" dirty="0">
                <a:solidFill>
                  <a:schemeClr val="accent1"/>
                </a:solidFill>
                <a:latin typeface="Arial"/>
                <a:ea typeface="Arial"/>
                <a:cs typeface="Arial"/>
                <a:sym typeface="Arial"/>
              </a:rPr>
            </a:br>
            <a:r>
              <a:rPr lang="en-US" sz="2000" b="1" i="0" u="none" strike="noStrike" cap="none" dirty="0">
                <a:solidFill>
                  <a:schemeClr val="accent1"/>
                </a:solidFill>
                <a:latin typeface="Arial"/>
                <a:ea typeface="Arial"/>
                <a:cs typeface="Arial"/>
                <a:sym typeface="Arial"/>
              </a:rPr>
              <a:t/>
            </a:r>
            <a:br>
              <a:rPr lang="en-US" sz="2000" b="1" i="0" u="none" strike="noStrike" cap="none" dirty="0">
                <a:solidFill>
                  <a:schemeClr val="accent1"/>
                </a:solidFill>
                <a:latin typeface="Arial"/>
                <a:ea typeface="Arial"/>
                <a:cs typeface="Arial"/>
                <a:sym typeface="Arial"/>
              </a:rPr>
            </a:br>
            <a:r>
              <a:rPr lang="en-US" sz="2000" b="1" i="0" u="none" strike="noStrike" cap="none" dirty="0">
                <a:solidFill>
                  <a:schemeClr val="accent1"/>
                </a:solidFill>
                <a:latin typeface="Arial"/>
                <a:ea typeface="Arial"/>
                <a:cs typeface="Arial"/>
                <a:sym typeface="Arial"/>
              </a:rPr>
              <a:t>Help Requested from DOC:</a:t>
            </a:r>
          </a:p>
          <a:p>
            <a:pPr marL="342900" marR="0" lvl="8" indent="-342900" algn="l" rtl="0">
              <a:lnSpc>
                <a:spcPct val="100000"/>
              </a:lnSpc>
              <a:spcBef>
                <a:spcPts val="1200"/>
              </a:spcBef>
              <a:spcAft>
                <a:spcPts val="0"/>
              </a:spcAft>
              <a:buClr>
                <a:srgbClr val="000000"/>
              </a:buClr>
              <a:buSzPct val="100000"/>
              <a:buFont typeface="Noto Sans Symbols"/>
              <a:buChar char="✓"/>
            </a:pPr>
            <a:r>
              <a:rPr lang="en-US" sz="1800" b="1" i="0" u="none" strike="noStrike" cap="none" dirty="0" smtClean="0">
                <a:solidFill>
                  <a:srgbClr val="000000"/>
                </a:solidFill>
                <a:latin typeface="Arial"/>
                <a:ea typeface="Arial"/>
                <a:cs typeface="Arial"/>
                <a:sym typeface="Arial"/>
              </a:rPr>
              <a:t>Be available to </a:t>
            </a:r>
            <a:r>
              <a:rPr lang="en-US" sz="1800" b="1" i="0" u="none" strike="noStrike" cap="none" dirty="0">
                <a:solidFill>
                  <a:srgbClr val="000000"/>
                </a:solidFill>
                <a:latin typeface="Arial"/>
                <a:ea typeface="Arial"/>
                <a:cs typeface="Arial"/>
                <a:sym typeface="Arial"/>
              </a:rPr>
              <a:t>maintain/garner additional support on </a:t>
            </a:r>
            <a:r>
              <a:rPr lang="en-US" sz="1800" b="1" i="0" u="none" strike="noStrike" cap="none" dirty="0" smtClean="0">
                <a:solidFill>
                  <a:srgbClr val="000000"/>
                </a:solidFill>
                <a:latin typeface="Arial"/>
                <a:ea typeface="Arial"/>
                <a:cs typeface="Arial"/>
                <a:sym typeface="Arial"/>
              </a:rPr>
              <a:t>Hill, as needed.</a:t>
            </a:r>
            <a:endParaRPr lang="en-US" sz="1800" b="1" i="0" u="none" strike="noStrike" cap="none" dirty="0">
              <a:solidFill>
                <a:srgbClr val="000000"/>
              </a:solidFill>
              <a:latin typeface="Arial"/>
              <a:ea typeface="Arial"/>
              <a:cs typeface="Arial"/>
              <a:sym typeface="Arial"/>
            </a:endParaRPr>
          </a:p>
        </p:txBody>
      </p:sp>
      <p:graphicFrame>
        <p:nvGraphicFramePr>
          <p:cNvPr id="519" name="Shape 519"/>
          <p:cNvGraphicFramePr/>
          <p:nvPr>
            <p:extLst>
              <p:ext uri="{D42A27DB-BD31-4B8C-83A1-F6EECF244321}">
                <p14:modId xmlns:p14="http://schemas.microsoft.com/office/powerpoint/2010/main" val="2852605865"/>
              </p:ext>
            </p:extLst>
          </p:nvPr>
        </p:nvGraphicFramePr>
        <p:xfrm>
          <a:off x="838199" y="2362200"/>
          <a:ext cx="7696200" cy="3363010"/>
        </p:xfrm>
        <a:graphic>
          <a:graphicData uri="http://schemas.openxmlformats.org/drawingml/2006/table">
            <a:tbl>
              <a:tblPr firstRow="1" bandRow="1">
                <a:noFill/>
                <a:tableStyleId>{E86BC76D-D89E-4A76-935A-11A68EDB4134}</a:tableStyleId>
              </a:tblPr>
              <a:tblGrid>
                <a:gridCol w="3848100"/>
                <a:gridCol w="3848100"/>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Progress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Concerns</a:t>
                      </a:r>
                    </a:p>
                  </a:txBody>
                  <a:tcPr marL="91450" marR="91450" marT="45725" marB="45725"/>
                </a:tc>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400" u="none" strike="noStrike" cap="none" dirty="0"/>
                        <a:t>Currently: </a:t>
                      </a:r>
                      <a:r>
                        <a:rPr lang="en-US" sz="1400" u="none" strike="noStrike" cap="none" dirty="0" smtClean="0"/>
                        <a:t>Impasse on 1 sentence</a:t>
                      </a:r>
                      <a:r>
                        <a:rPr lang="en-US" sz="1400" u="none" strike="noStrike" cap="none" baseline="0" dirty="0" smtClean="0"/>
                        <a:t> of 1 Article of the Ground rules for </a:t>
                      </a:r>
                      <a:r>
                        <a:rPr lang="en-US" sz="1400" b="1" u="none" strike="noStrike" cap="none" baseline="0" dirty="0" smtClean="0"/>
                        <a:t>CBA renegotiation</a:t>
                      </a:r>
                      <a:r>
                        <a:rPr lang="en-US" sz="1400" b="0" u="none" strike="noStrike" cap="none" baseline="0" dirty="0" smtClean="0"/>
                        <a:t>.</a:t>
                      </a:r>
                      <a:r>
                        <a:rPr lang="en-US" sz="1400" u="none" strike="noStrike" cap="none" baseline="0" dirty="0" smtClean="0"/>
                        <a:t>  Related to who can reopen articles after reaching tentative agreement. </a:t>
                      </a:r>
                      <a:r>
                        <a:rPr lang="en-US" sz="1400" u="none" strike="noStrike" cap="none" dirty="0" smtClean="0"/>
                        <a:t>Working</a:t>
                      </a:r>
                      <a:r>
                        <a:rPr lang="en-US" sz="1400" u="none" strike="noStrike" cap="none" baseline="0" dirty="0" smtClean="0"/>
                        <a:t> on Options with FSIP to expedite a decision.</a:t>
                      </a:r>
                      <a:endParaRPr lang="en-US" sz="1400" u="none" strike="noStrike" cap="none" dirty="0" smtClean="0"/>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Ongoing: </a:t>
                      </a:r>
                      <a:r>
                        <a:rPr lang="en-US" sz="1400" u="none" strike="noStrike" cap="none" dirty="0" smtClean="0"/>
                        <a:t>Speed </a:t>
                      </a:r>
                      <a:r>
                        <a:rPr lang="en-US" sz="1400" u="none" strike="noStrike" cap="none" dirty="0"/>
                        <a:t>of CBA </a:t>
                      </a:r>
                      <a:r>
                        <a:rPr lang="en-US" sz="1400" u="none" strike="noStrike" cap="none" dirty="0" smtClean="0"/>
                        <a:t>renegotiation </a:t>
                      </a:r>
                      <a:r>
                        <a:rPr lang="en-US" sz="1400" u="none" strike="noStrike" cap="none" dirty="0"/>
                        <a:t>and our ability to negotiate several other big ticket items in </a:t>
                      </a:r>
                      <a:r>
                        <a:rPr lang="en-US" sz="1400" u="none" strike="noStrike" cap="none" dirty="0" smtClean="0"/>
                        <a:t>parallel.  FSIP meets quarterly and not until mid-Sep.</a:t>
                      </a:r>
                      <a:endParaRPr lang="en-US" sz="1400" u="none" strike="noStrike" cap="none" dirty="0"/>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smtClean="0"/>
                        <a:t>Update:  NWS has just hired</a:t>
                      </a:r>
                      <a:r>
                        <a:rPr lang="en-US" sz="1400" u="none" strike="noStrike" cap="none" baseline="0" dirty="0" smtClean="0"/>
                        <a:t> a strategic </a:t>
                      </a:r>
                      <a:r>
                        <a:rPr lang="en-US" sz="1400" u="none" strike="noStrike" cap="none" baseline="0" dirty="0" err="1" smtClean="0"/>
                        <a:t>Comms</a:t>
                      </a:r>
                      <a:r>
                        <a:rPr lang="en-US" sz="1400" u="none" strike="noStrike" cap="none" baseline="0" dirty="0" smtClean="0"/>
                        <a:t> expert to help win messaging battle with NWSEO</a:t>
                      </a:r>
                      <a:endParaRPr lang="en-US"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lang="en-US" sz="1400" u="none" strike="noStrike" cap="none" dirty="0"/>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Ongoing: </a:t>
                      </a:r>
                      <a:r>
                        <a:rPr lang="en-US" sz="1400" u="none" strike="noStrike" cap="none" dirty="0" smtClean="0"/>
                        <a:t>NWS-NWSEO </a:t>
                      </a:r>
                      <a:r>
                        <a:rPr lang="en-US" sz="1400" u="none" strike="noStrike" cap="none" dirty="0"/>
                        <a:t>Strategic Dialogue Team</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smtClean="0"/>
                        <a:t>Meetings have ceased since May.</a:t>
                      </a:r>
                      <a:endParaRPr lang="en-US" sz="1400" u="none" strike="noStrike" cap="none" dirty="0"/>
                    </a:p>
                  </a:txBody>
                  <a:tcPr marL="91450" marR="91450" marT="45725" marB="45725"/>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Ongoing: </a:t>
                      </a:r>
                      <a:r>
                        <a:rPr lang="en-US" sz="1400" u="none" strike="noStrike" cap="none" dirty="0" smtClean="0"/>
                        <a:t>National </a:t>
                      </a:r>
                      <a:r>
                        <a:rPr lang="en-US" sz="1400" u="none" strike="noStrike" cap="none" dirty="0"/>
                        <a:t>Labor Council </a:t>
                      </a:r>
                      <a:r>
                        <a:rPr lang="en-US" sz="1400" u="none" strike="noStrike" cap="none" dirty="0" smtClean="0"/>
                        <a:t>— Successful </a:t>
                      </a:r>
                      <a:r>
                        <a:rPr lang="en-US" sz="1400" u="none" strike="noStrike" cap="none" dirty="0"/>
                        <a:t>negotiations to speed up hiring and stand up ROCs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smtClean="0"/>
                        <a:t>Looking</a:t>
                      </a:r>
                      <a:r>
                        <a:rPr lang="en-US" sz="1400" u="none" strike="noStrike" cap="none" baseline="0" dirty="0" smtClean="0"/>
                        <a:t> to formally bargain over ROCs in a timely fashion given CBA renegotiation.  Grievance filed by NWSEO over Hiring MOU related to PCS past practice</a:t>
                      </a:r>
                      <a:endParaRPr sz="1400" u="none" strike="noStrike" cap="none" dirty="0"/>
                    </a:p>
                  </a:txBody>
                  <a:tcPr marL="91450" marR="91450" marT="45725" marB="45725"/>
                </a:tc>
              </a:tr>
            </a:tbl>
          </a:graphicData>
        </a:graphic>
      </p:graphicFrame>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solidFill>
                  <a:schemeClr val="tx1"/>
                </a:solidFill>
                <a:effectLst>
                  <a:outerShdw blurRad="38100" dist="38100" dir="2700000" algn="tl">
                    <a:srgbClr val="000000">
                      <a:alpha val="43137"/>
                    </a:srgbClr>
                  </a:outerShdw>
                </a:effectLst>
                <a:latin typeface="Franklin Gothic Medium" panose="020B0603020102020204" pitchFamily="34" charset="0"/>
              </a:rPr>
              <a:t>Cross-Cutting Issues and Concerns:  Filling Vacancies</a:t>
            </a:r>
            <a:endParaRPr lang="en-US" b="1" dirty="0">
              <a:solidFill>
                <a:schemeClr val="tx1"/>
              </a:solidFill>
              <a:effectLst>
                <a:outerShdw blurRad="38100" dist="38100" dir="2700000" algn="tl">
                  <a:srgbClr val="000000">
                    <a:alpha val="43137"/>
                  </a:srgbClr>
                </a:outerShdw>
              </a:effectLst>
              <a:latin typeface="Franklin Gothic Medium" panose="020B0603020102020204" pitchFamily="34" charset="0"/>
            </a:endParaRPr>
          </a:p>
        </p:txBody>
      </p:sp>
      <p:sp>
        <p:nvSpPr>
          <p:cNvPr id="5" name="Slide Number Placeholder 3"/>
          <p:cNvSpPr>
            <a:spLocks noGrp="1"/>
          </p:cNvSpPr>
          <p:nvPr>
            <p:ph type="sldNum" sz="quarter" idx="12"/>
          </p:nvPr>
        </p:nvSpPr>
        <p:spPr>
          <a:xfrm>
            <a:off x="6960704" y="6400800"/>
            <a:ext cx="2133600" cy="365125"/>
          </a:xfrm>
        </p:spPr>
        <p:txBody>
          <a:bodyPr/>
          <a:lstStyle/>
          <a:p>
            <a:pPr>
              <a:defRPr/>
            </a:pPr>
            <a:fld id="{6E4D556B-21A1-40B2-8390-E90515BCE50C}" type="slidenum">
              <a:rPr lang="en-US" smtClean="0">
                <a:solidFill>
                  <a:prstClr val="black">
                    <a:tint val="75000"/>
                  </a:prstClr>
                </a:solidFill>
              </a:rPr>
              <a:pPr>
                <a:defRPr/>
              </a:pPr>
              <a:t>6</a:t>
            </a:fld>
            <a:endParaRPr lang="en-US" dirty="0">
              <a:solidFill>
                <a:prstClr val="black">
                  <a:tint val="75000"/>
                </a:prstClr>
              </a:solidFill>
            </a:endParaRPr>
          </a:p>
        </p:txBody>
      </p:sp>
      <p:graphicFrame>
        <p:nvGraphicFramePr>
          <p:cNvPr id="7" name="Chart 6"/>
          <p:cNvGraphicFramePr>
            <a:graphicFrameLocks/>
          </p:cNvGraphicFramePr>
          <p:nvPr>
            <p:extLst>
              <p:ext uri="{D42A27DB-BD31-4B8C-83A1-F6EECF244321}">
                <p14:modId xmlns:p14="http://schemas.microsoft.com/office/powerpoint/2010/main" val="352812497"/>
              </p:ext>
            </p:extLst>
          </p:nvPr>
        </p:nvGraphicFramePr>
        <p:xfrm>
          <a:off x="762000" y="1143000"/>
          <a:ext cx="7924800" cy="4343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407130652"/>
              </p:ext>
            </p:extLst>
          </p:nvPr>
        </p:nvGraphicFramePr>
        <p:xfrm>
          <a:off x="1676400" y="5562600"/>
          <a:ext cx="5727700" cy="952500"/>
        </p:xfrm>
        <a:graphic>
          <a:graphicData uri="http://schemas.openxmlformats.org/drawingml/2006/table">
            <a:tbl>
              <a:tblPr>
                <a:tableStyleId>{5C22544A-7EE6-4342-B048-85BDC9FD1C3A}</a:tableStyleId>
              </a:tblPr>
              <a:tblGrid>
                <a:gridCol w="850900"/>
                <a:gridCol w="609600"/>
                <a:gridCol w="609600"/>
                <a:gridCol w="609600"/>
                <a:gridCol w="609600"/>
                <a:gridCol w="609600"/>
                <a:gridCol w="609600"/>
                <a:gridCol w="609600"/>
                <a:gridCol w="609600"/>
              </a:tblGrid>
              <a:tr h="190500">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FY09</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FY10</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FY11</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FY12</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FY13</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FY14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FY15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FY16YTD</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New Hires </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263</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234</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221</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113</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77</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107</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194</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89</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Separations </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221</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242</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246</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235</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250</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216</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205</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144</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190500">
                <a:tc>
                  <a:txBody>
                    <a:bodyPr/>
                    <a:lstStyle/>
                    <a:p>
                      <a:pPr algn="l" fontAlgn="b"/>
                      <a:r>
                        <a:rPr lang="en-US" sz="1100" u="none" strike="noStrike">
                          <a:effectLst/>
                        </a:rPr>
                        <a:t>Delta Change</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42 </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(25)</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dirty="0">
                          <a:effectLst/>
                        </a:rPr>
                        <a:t>(122)</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(173)</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(109)</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dirty="0">
                          <a:effectLst/>
                        </a:rPr>
                        <a:t>(55)</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758645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18454" y="3803226"/>
            <a:ext cx="683841" cy="774571"/>
          </a:xfrm>
          <a:prstGeom prst="rect">
            <a:avLst/>
          </a:prstGeom>
          <a:solidFill>
            <a:srgbClr val="FFFF99"/>
          </a:solidFill>
          <a:ln>
            <a:noFill/>
          </a:ln>
        </p:spPr>
        <p:txBody>
          <a:bodyPr wrap="none" lIns="45720" rIns="45720">
            <a:spAutoFit/>
          </a:bodyPr>
          <a:lstStyle/>
          <a:p>
            <a:pPr algn="ctr" defTabSz="913626"/>
            <a:r>
              <a:rPr lang="en-US" sz="1600" b="1" i="1" kern="1200" dirty="0" smtClean="0">
                <a:solidFill>
                  <a:srgbClr val="C00000"/>
                </a:solidFill>
                <a:latin typeface="Calibri"/>
                <a:ea typeface="+mn-ea"/>
                <a:cs typeface="+mn-cs"/>
              </a:rPr>
              <a:t>-MOU-</a:t>
            </a:r>
          </a:p>
          <a:p>
            <a:pPr algn="ctr" defTabSz="913626">
              <a:lnSpc>
                <a:spcPts val="1700"/>
              </a:lnSpc>
            </a:pPr>
            <a:r>
              <a:rPr lang="en-US" sz="1600" i="1" kern="1200" dirty="0" smtClean="0">
                <a:solidFill>
                  <a:prstClr val="black"/>
                </a:solidFill>
                <a:latin typeface="Calibri"/>
                <a:ea typeface="+mn-ea"/>
                <a:cs typeface="+mn-cs"/>
              </a:rPr>
              <a:t>Signed</a:t>
            </a:r>
          </a:p>
          <a:p>
            <a:pPr algn="ctr" defTabSz="913626">
              <a:lnSpc>
                <a:spcPts val="1700"/>
              </a:lnSpc>
            </a:pPr>
            <a:r>
              <a:rPr lang="en-US" sz="1600" i="1" kern="1200" dirty="0" smtClean="0">
                <a:solidFill>
                  <a:prstClr val="black"/>
                </a:solidFill>
                <a:latin typeface="Calibri"/>
                <a:ea typeface="+mn-ea"/>
                <a:cs typeface="+mn-cs"/>
              </a:rPr>
              <a:t>2 June</a:t>
            </a:r>
            <a:endParaRPr lang="en-US" sz="1600" kern="1200" dirty="0">
              <a:solidFill>
                <a:prstClr val="black"/>
              </a:solidFill>
              <a:latin typeface="Calibri"/>
              <a:ea typeface="+mn-ea"/>
              <a:cs typeface="+mn-cs"/>
            </a:endParaRPr>
          </a:p>
        </p:txBody>
      </p:sp>
      <p:sp>
        <p:nvSpPr>
          <p:cNvPr id="2" name="Title 1"/>
          <p:cNvSpPr>
            <a:spLocks noGrp="1"/>
          </p:cNvSpPr>
          <p:nvPr>
            <p:ph type="title"/>
          </p:nvPr>
        </p:nvSpPr>
        <p:spPr>
          <a:xfrm>
            <a:off x="460375" y="7937"/>
            <a:ext cx="8074025" cy="1132664"/>
          </a:xfrm>
        </p:spPr>
        <p:txBody>
          <a:bodyPr>
            <a:normAutofit fontScale="90000"/>
          </a:bodyPr>
          <a:lstStyle/>
          <a:p>
            <a:pPr algn="r"/>
            <a:r>
              <a:rPr lang="en-US" u="sng" dirty="0" smtClean="0"/>
              <a:t>Filling Vacancies: What are we doing?</a:t>
            </a:r>
            <a:endParaRPr lang="en-US" u="sng" dirty="0"/>
          </a:p>
        </p:txBody>
      </p:sp>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7</a:t>
            </a:fld>
            <a:endParaRPr lang="en-US">
              <a:solidFill>
                <a:prstClr val="black">
                  <a:tint val="75000"/>
                </a:prstClr>
              </a:solidFill>
            </a:endParaRPr>
          </a:p>
        </p:txBody>
      </p:sp>
      <p:pic>
        <p:nvPicPr>
          <p:cNvPr id="39940" name="Picture 4" descr="http://www.volunteerswmi.org/servlet/servlet.ImageServer?id=015A0000004i1NcIAI&amp;oid=00DA0000000BVISMA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845"/>
          <a:stretch/>
        </p:blipFill>
        <p:spPr bwMode="auto">
          <a:xfrm>
            <a:off x="1184565" y="4351706"/>
            <a:ext cx="1031951" cy="83402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942" name="Picture 6" descr="http://recruiterbox.com/blog/wp-content/uploads/2013/08/small__823328828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565" y="3276600"/>
            <a:ext cx="1031952" cy="834146"/>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AutoShape 9" descr="http://files.softicons.com/download/system-icons/refresh-cl-icons-by-tpdk/ico/folder_green_mydocuments.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626"/>
            <a:endParaRPr lang="en-US" sz="1800" kern="1200">
              <a:solidFill>
                <a:prstClr val="black"/>
              </a:solidFill>
              <a:latin typeface="Calibri"/>
              <a:ea typeface="+mn-ea"/>
              <a:cs typeface="+mn-cs"/>
            </a:endParaRPr>
          </a:p>
        </p:txBody>
      </p:sp>
      <p:sp>
        <p:nvSpPr>
          <p:cNvPr id="6" name="AutoShape 11" descr="http://files.softicons.com/download/system-icons/refresh-cl-icons-by-tpdk/ico/folder_green_mydocuments.ic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626"/>
            <a:endParaRPr lang="en-US" sz="1800" kern="1200">
              <a:solidFill>
                <a:prstClr val="black"/>
              </a:solidFill>
              <a:latin typeface="Calibri"/>
              <a:ea typeface="+mn-ea"/>
              <a:cs typeface="+mn-cs"/>
            </a:endParaRPr>
          </a:p>
        </p:txBody>
      </p:sp>
      <p:sp>
        <p:nvSpPr>
          <p:cNvPr id="7" name="AutoShape 13" descr="http://files.softicons.com/download/system-icons/refresh-cl-icons-by-tpdk/ico/folder_green_mydocuments.ic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626"/>
            <a:endParaRPr lang="en-US" sz="1800" kern="1200">
              <a:solidFill>
                <a:prstClr val="black"/>
              </a:solidFill>
              <a:latin typeface="Calibri"/>
              <a:ea typeface="+mn-ea"/>
              <a:cs typeface="+mn-cs"/>
            </a:endParaRPr>
          </a:p>
        </p:txBody>
      </p:sp>
      <p:pic>
        <p:nvPicPr>
          <p:cNvPr id="3995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2117" y="2057400"/>
            <a:ext cx="838200" cy="838200"/>
          </a:xfrm>
          <a:prstGeom prst="round2Diag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6" descr="https://cdn4.iconfinder.com/data/icons/hr-recruitment-management-part-3/360/pick_recruitment_selection_select_man_hr_employee-512.png"/>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7578" r="5583"/>
          <a:stretch/>
        </p:blipFill>
        <p:spPr bwMode="auto">
          <a:xfrm>
            <a:off x="1264190" y="5638800"/>
            <a:ext cx="914400" cy="838200"/>
          </a:xfrm>
          <a:prstGeom prst="rect">
            <a:avLst/>
          </a:prstGeom>
          <a:solidFill>
            <a:schemeClr val="bg1"/>
          </a:solidFill>
          <a:ln>
            <a:solidFill>
              <a:schemeClr val="tx2"/>
            </a:solidFill>
          </a:ln>
        </p:spPr>
      </p:pic>
      <p:pic>
        <p:nvPicPr>
          <p:cNvPr id="39953" name="Picture 17"/>
          <p:cNvPicPr>
            <a:picLocks noChangeAspect="1" noChangeArrowheads="1"/>
          </p:cNvPicPr>
          <p:nvPr/>
        </p:nvPicPr>
        <p:blipFill>
          <a:blip r:embed="rId6" cstate="print">
            <a:clrChange>
              <a:clrFrom>
                <a:srgbClr val="000000"/>
              </a:clrFrom>
              <a:clrTo>
                <a:srgbClr val="000000">
                  <a:alpha val="0"/>
                </a:srgbClr>
              </a:clrTo>
            </a:clrChange>
            <a:duotone>
              <a:schemeClr val="accent4">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302117" y="1140601"/>
            <a:ext cx="838547" cy="825230"/>
          </a:xfrm>
          <a:prstGeom prst="round2DiagRect">
            <a:avLst/>
          </a:prstGeom>
          <a:solidFill>
            <a:schemeClr val="tx1"/>
          </a:solidFill>
          <a:ln>
            <a:solidFill>
              <a:schemeClr val="tx1"/>
            </a:solidFill>
          </a:ln>
        </p:spPr>
      </p:pic>
      <p:sp>
        <p:nvSpPr>
          <p:cNvPr id="9" name="Rectangle 8"/>
          <p:cNvSpPr/>
          <p:nvPr/>
        </p:nvSpPr>
        <p:spPr>
          <a:xfrm>
            <a:off x="2216517" y="1322383"/>
            <a:ext cx="3841436" cy="461665"/>
          </a:xfrm>
          <a:prstGeom prst="rect">
            <a:avLst/>
          </a:prstGeom>
        </p:spPr>
        <p:txBody>
          <a:bodyPr wrap="none">
            <a:spAutoFit/>
          </a:bodyPr>
          <a:lstStyle/>
          <a:p>
            <a:pPr defTabSz="913626"/>
            <a:r>
              <a:rPr lang="en-US" sz="2400" kern="1200" dirty="0">
                <a:solidFill>
                  <a:prstClr val="black"/>
                </a:solidFill>
                <a:latin typeface="Calibri"/>
                <a:ea typeface="+mn-ea"/>
                <a:cs typeface="+mn-cs"/>
              </a:rPr>
              <a:t>Bundling job announcements</a:t>
            </a:r>
          </a:p>
        </p:txBody>
      </p:sp>
      <p:sp>
        <p:nvSpPr>
          <p:cNvPr id="10" name="Rectangle 9"/>
          <p:cNvSpPr/>
          <p:nvPr/>
        </p:nvSpPr>
        <p:spPr>
          <a:xfrm>
            <a:off x="2216517" y="2077277"/>
            <a:ext cx="6028573" cy="769441"/>
          </a:xfrm>
          <a:prstGeom prst="rect">
            <a:avLst/>
          </a:prstGeom>
        </p:spPr>
        <p:txBody>
          <a:bodyPr wrap="none">
            <a:spAutoFit/>
          </a:bodyPr>
          <a:lstStyle/>
          <a:p>
            <a:pPr defTabSz="913626"/>
            <a:r>
              <a:rPr lang="en-US" sz="2400" kern="1200" dirty="0" smtClean="0">
                <a:solidFill>
                  <a:prstClr val="black"/>
                </a:solidFill>
                <a:latin typeface="Calibri"/>
                <a:ea typeface="+mn-ea"/>
                <a:cs typeface="+mn-cs"/>
              </a:rPr>
              <a:t>Standing </a:t>
            </a:r>
            <a:r>
              <a:rPr lang="en-US" sz="2400" kern="1200" dirty="0">
                <a:solidFill>
                  <a:prstClr val="black"/>
                </a:solidFill>
                <a:latin typeface="Calibri"/>
                <a:ea typeface="+mn-ea"/>
                <a:cs typeface="+mn-cs"/>
              </a:rPr>
              <a:t>register for GS-13 Lead </a:t>
            </a:r>
            <a:r>
              <a:rPr lang="en-US" sz="2400" kern="1200" dirty="0" smtClean="0">
                <a:solidFill>
                  <a:prstClr val="black"/>
                </a:solidFill>
                <a:latin typeface="Calibri"/>
                <a:ea typeface="+mn-ea"/>
                <a:cs typeface="+mn-cs"/>
              </a:rPr>
              <a:t>Forecasters</a:t>
            </a:r>
          </a:p>
          <a:p>
            <a:pPr defTabSz="913626"/>
            <a:r>
              <a:rPr lang="en-US" sz="2000" i="1" kern="1200" dirty="0">
                <a:solidFill>
                  <a:prstClr val="black"/>
                </a:solidFill>
                <a:latin typeface="Calibri"/>
                <a:ea typeface="+mn-ea"/>
                <a:cs typeface="+mn-cs"/>
              </a:rPr>
              <a:t>	</a:t>
            </a:r>
            <a:r>
              <a:rPr lang="en-US" sz="2000" i="1" kern="1200" dirty="0" smtClean="0">
                <a:solidFill>
                  <a:prstClr val="black"/>
                </a:solidFill>
                <a:latin typeface="Calibri"/>
                <a:ea typeface="+mn-ea"/>
                <a:cs typeface="+mn-cs"/>
              </a:rPr>
              <a:t>Selections can be made outside WFMO process</a:t>
            </a:r>
            <a:r>
              <a:rPr lang="en-US" sz="2000" kern="1200" dirty="0" smtClean="0">
                <a:solidFill>
                  <a:prstClr val="black"/>
                </a:solidFill>
                <a:latin typeface="Calibri"/>
                <a:ea typeface="+mn-ea"/>
                <a:cs typeface="+mn-cs"/>
              </a:rPr>
              <a:t> </a:t>
            </a:r>
            <a:endParaRPr lang="en-US" sz="2000" kern="1200" dirty="0">
              <a:solidFill>
                <a:prstClr val="black"/>
              </a:solidFill>
              <a:latin typeface="Calibri"/>
              <a:ea typeface="+mn-ea"/>
              <a:cs typeface="+mn-cs"/>
            </a:endParaRPr>
          </a:p>
        </p:txBody>
      </p:sp>
      <p:sp>
        <p:nvSpPr>
          <p:cNvPr id="19" name="Rectangle 18"/>
          <p:cNvSpPr/>
          <p:nvPr/>
        </p:nvSpPr>
        <p:spPr>
          <a:xfrm>
            <a:off x="2216517" y="3308952"/>
            <a:ext cx="5163001" cy="1077218"/>
          </a:xfrm>
          <a:prstGeom prst="rect">
            <a:avLst/>
          </a:prstGeom>
        </p:spPr>
        <p:txBody>
          <a:bodyPr wrap="square">
            <a:spAutoFit/>
          </a:bodyPr>
          <a:lstStyle/>
          <a:p>
            <a:pPr defTabSz="913626"/>
            <a:r>
              <a:rPr lang="en-US" sz="2400" kern="1200" dirty="0" smtClean="0">
                <a:solidFill>
                  <a:prstClr val="black"/>
                </a:solidFill>
                <a:latin typeface="Calibri"/>
                <a:ea typeface="+mn-ea"/>
                <a:cs typeface="+mn-cs"/>
              </a:rPr>
              <a:t>Streamlining Met Intern &amp; HMT Hiring </a:t>
            </a:r>
          </a:p>
          <a:p>
            <a:pPr defTabSz="913626"/>
            <a:r>
              <a:rPr lang="en-US" sz="2000" i="1" kern="1200" dirty="0">
                <a:solidFill>
                  <a:prstClr val="black"/>
                </a:solidFill>
                <a:latin typeface="Calibri"/>
                <a:ea typeface="+mn-ea"/>
                <a:cs typeface="+mn-cs"/>
              </a:rPr>
              <a:t>	</a:t>
            </a:r>
            <a:r>
              <a:rPr lang="en-US" sz="2000" i="1" kern="1200" dirty="0" smtClean="0">
                <a:solidFill>
                  <a:prstClr val="black"/>
                </a:solidFill>
                <a:latin typeface="Calibri"/>
                <a:ea typeface="+mn-ea"/>
                <a:cs typeface="+mn-cs"/>
              </a:rPr>
              <a:t>Interns: Bid externally as GS-5/7</a:t>
            </a:r>
          </a:p>
          <a:p>
            <a:pPr defTabSz="913626"/>
            <a:r>
              <a:rPr lang="en-US" sz="2000" i="1" kern="1200" dirty="0">
                <a:solidFill>
                  <a:prstClr val="black"/>
                </a:solidFill>
                <a:latin typeface="Calibri"/>
                <a:ea typeface="+mn-ea"/>
                <a:cs typeface="+mn-cs"/>
              </a:rPr>
              <a:t>	</a:t>
            </a:r>
            <a:r>
              <a:rPr lang="en-US" sz="2000" i="1" kern="1200" dirty="0" smtClean="0">
                <a:solidFill>
                  <a:prstClr val="black"/>
                </a:solidFill>
                <a:latin typeface="Calibri"/>
                <a:ea typeface="+mn-ea"/>
                <a:cs typeface="+mn-cs"/>
              </a:rPr>
              <a:t>HMTs: Bid internally as GS-11</a:t>
            </a:r>
            <a:endParaRPr lang="en-US" sz="2000" kern="1200" dirty="0">
              <a:solidFill>
                <a:prstClr val="black"/>
              </a:solidFill>
              <a:latin typeface="Calibri"/>
              <a:ea typeface="+mn-ea"/>
              <a:cs typeface="+mn-cs"/>
            </a:endParaRPr>
          </a:p>
        </p:txBody>
      </p:sp>
      <p:sp>
        <p:nvSpPr>
          <p:cNvPr id="11" name="Rectangle 10"/>
          <p:cNvSpPr/>
          <p:nvPr/>
        </p:nvSpPr>
        <p:spPr>
          <a:xfrm rot="735056">
            <a:off x="7517707" y="3739840"/>
            <a:ext cx="1277337" cy="584775"/>
          </a:xfrm>
          <a:prstGeom prst="rect">
            <a:avLst/>
          </a:prstGeom>
          <a:ln>
            <a:solidFill>
              <a:schemeClr val="tx2"/>
            </a:solidFill>
          </a:ln>
        </p:spPr>
        <p:txBody>
          <a:bodyPr wrap="none">
            <a:spAutoFit/>
          </a:bodyPr>
          <a:lstStyle/>
          <a:p>
            <a:pPr algn="ctr" defTabSz="913626"/>
            <a:r>
              <a:rPr lang="en-US" sz="1600" i="1" kern="1200" dirty="0" smtClean="0">
                <a:solidFill>
                  <a:prstClr val="black"/>
                </a:solidFill>
                <a:latin typeface="Calibri"/>
                <a:ea typeface="+mn-ea"/>
                <a:cs typeface="+mn-cs"/>
              </a:rPr>
              <a:t>Reduces </a:t>
            </a:r>
          </a:p>
          <a:p>
            <a:pPr algn="ctr" defTabSz="913626"/>
            <a:r>
              <a:rPr lang="en-US" sz="1600" i="1" kern="1200" dirty="0" smtClean="0">
                <a:solidFill>
                  <a:prstClr val="black"/>
                </a:solidFill>
                <a:latin typeface="Calibri"/>
                <a:ea typeface="+mn-ea"/>
                <a:cs typeface="+mn-cs"/>
              </a:rPr>
              <a:t>16 certs to 3!</a:t>
            </a:r>
            <a:endParaRPr lang="en-US" sz="1600" kern="1200" dirty="0">
              <a:solidFill>
                <a:prstClr val="black"/>
              </a:solidFill>
              <a:latin typeface="Calibri"/>
              <a:ea typeface="+mn-ea"/>
              <a:cs typeface="+mn-cs"/>
            </a:endParaRPr>
          </a:p>
        </p:txBody>
      </p:sp>
      <p:cxnSp>
        <p:nvCxnSpPr>
          <p:cNvPr id="13" name="Straight Arrow Connector 12"/>
          <p:cNvCxnSpPr>
            <a:stCxn id="11" idx="1"/>
          </p:cNvCxnSpPr>
          <p:nvPr/>
        </p:nvCxnSpPr>
        <p:spPr>
          <a:xfrm flipH="1">
            <a:off x="6940917" y="3896707"/>
            <a:ext cx="591334" cy="656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rot="10800000">
            <a:off x="6712317" y="3722856"/>
            <a:ext cx="228600" cy="544344"/>
          </a:xfrm>
          <a:prstGeom prst="leftBrace">
            <a:avLst>
              <a:gd name="adj1" fmla="val 8333"/>
              <a:gd name="adj2" fmla="val 55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3626"/>
            <a:endParaRPr lang="en-US" sz="1800" kern="1200">
              <a:solidFill>
                <a:prstClr val="black"/>
              </a:solidFill>
            </a:endParaRPr>
          </a:p>
        </p:txBody>
      </p:sp>
      <p:sp>
        <p:nvSpPr>
          <p:cNvPr id="25" name="Rectangle 24"/>
          <p:cNvSpPr/>
          <p:nvPr/>
        </p:nvSpPr>
        <p:spPr>
          <a:xfrm>
            <a:off x="2216517" y="4490515"/>
            <a:ext cx="4193456" cy="769441"/>
          </a:xfrm>
          <a:prstGeom prst="rect">
            <a:avLst/>
          </a:prstGeom>
        </p:spPr>
        <p:txBody>
          <a:bodyPr wrap="none">
            <a:spAutoFit/>
          </a:bodyPr>
          <a:lstStyle/>
          <a:p>
            <a:pPr defTabSz="913626"/>
            <a:r>
              <a:rPr lang="en-US" sz="2400" kern="1200" dirty="0" smtClean="0">
                <a:solidFill>
                  <a:prstClr val="black"/>
                </a:solidFill>
                <a:latin typeface="Calibri"/>
                <a:ea typeface="+mn-ea"/>
                <a:cs typeface="+mn-cs"/>
              </a:rPr>
              <a:t>Voluntary Reassignments </a:t>
            </a:r>
          </a:p>
          <a:p>
            <a:pPr defTabSz="913626"/>
            <a:r>
              <a:rPr lang="en-US" sz="2000" i="1" kern="1200" dirty="0">
                <a:solidFill>
                  <a:prstClr val="black"/>
                </a:solidFill>
                <a:latin typeface="Calibri"/>
                <a:ea typeface="+mn-ea"/>
                <a:cs typeface="+mn-cs"/>
              </a:rPr>
              <a:t>	</a:t>
            </a:r>
            <a:r>
              <a:rPr lang="en-US" sz="2000" i="1" kern="1200" dirty="0" smtClean="0">
                <a:solidFill>
                  <a:prstClr val="black"/>
                </a:solidFill>
                <a:latin typeface="Calibri"/>
                <a:ea typeface="+mn-ea"/>
                <a:cs typeface="+mn-cs"/>
              </a:rPr>
              <a:t>Procedures available by July 8</a:t>
            </a:r>
            <a:endParaRPr lang="en-US" sz="2000" kern="1200" dirty="0">
              <a:solidFill>
                <a:prstClr val="black"/>
              </a:solidFill>
              <a:latin typeface="Calibri"/>
              <a:ea typeface="+mn-ea"/>
              <a:cs typeface="+mn-cs"/>
            </a:endParaRPr>
          </a:p>
        </p:txBody>
      </p:sp>
      <p:sp>
        <p:nvSpPr>
          <p:cNvPr id="26" name="Left Brace 25"/>
          <p:cNvSpPr/>
          <p:nvPr/>
        </p:nvSpPr>
        <p:spPr>
          <a:xfrm>
            <a:off x="838200" y="3278756"/>
            <a:ext cx="450560" cy="1874692"/>
          </a:xfrm>
          <a:prstGeom prst="leftBrace">
            <a:avLst>
              <a:gd name="adj1" fmla="val 8333"/>
              <a:gd name="adj2" fmla="val 42123"/>
            </a:avLst>
          </a:prstGeom>
        </p:spPr>
        <p:style>
          <a:lnRef idx="2">
            <a:schemeClr val="accent2"/>
          </a:lnRef>
          <a:fillRef idx="0">
            <a:schemeClr val="accent2"/>
          </a:fillRef>
          <a:effectRef idx="1">
            <a:schemeClr val="accent2"/>
          </a:effectRef>
          <a:fontRef idx="minor">
            <a:schemeClr val="tx1"/>
          </a:fontRef>
        </p:style>
        <p:txBody>
          <a:bodyPr rtlCol="0" anchor="ctr"/>
          <a:lstStyle/>
          <a:p>
            <a:pPr algn="ctr" defTabSz="913626"/>
            <a:endParaRPr lang="en-US" sz="1800" kern="1200">
              <a:solidFill>
                <a:prstClr val="black"/>
              </a:solidFill>
            </a:endParaRPr>
          </a:p>
        </p:txBody>
      </p:sp>
      <p:sp>
        <p:nvSpPr>
          <p:cNvPr id="28" name="Rectangle 27"/>
          <p:cNvSpPr/>
          <p:nvPr/>
        </p:nvSpPr>
        <p:spPr>
          <a:xfrm>
            <a:off x="2216517" y="5673179"/>
            <a:ext cx="6213624" cy="769441"/>
          </a:xfrm>
          <a:prstGeom prst="rect">
            <a:avLst/>
          </a:prstGeom>
        </p:spPr>
        <p:txBody>
          <a:bodyPr wrap="none">
            <a:spAutoFit/>
          </a:bodyPr>
          <a:lstStyle/>
          <a:p>
            <a:pPr defTabSz="913626"/>
            <a:r>
              <a:rPr lang="en-US" sz="2400" kern="1200" dirty="0" smtClean="0">
                <a:solidFill>
                  <a:prstClr val="black"/>
                </a:solidFill>
                <a:latin typeface="Calibri"/>
                <a:ea typeface="+mn-ea"/>
                <a:cs typeface="+mn-cs"/>
              </a:rPr>
              <a:t>Implemented an Internal Promotion Process </a:t>
            </a:r>
          </a:p>
          <a:p>
            <a:pPr defTabSz="913626"/>
            <a:r>
              <a:rPr lang="en-US" sz="2000" i="1" kern="1200" dirty="0">
                <a:solidFill>
                  <a:prstClr val="black"/>
                </a:solidFill>
                <a:latin typeface="Calibri"/>
                <a:ea typeface="+mn-ea"/>
                <a:cs typeface="+mn-cs"/>
              </a:rPr>
              <a:t>	</a:t>
            </a:r>
            <a:r>
              <a:rPr lang="en-US" sz="2000" i="1" kern="1200" dirty="0" smtClean="0">
                <a:solidFill>
                  <a:prstClr val="black"/>
                </a:solidFill>
                <a:latin typeface="Calibri"/>
                <a:ea typeface="+mn-ea"/>
                <a:cs typeface="+mn-cs"/>
              </a:rPr>
              <a:t>Independent of WFMO process, will be bargained</a:t>
            </a:r>
            <a:endParaRPr lang="en-US" sz="2000" kern="1200" dirty="0">
              <a:solidFill>
                <a:prstClr val="black"/>
              </a:solidFill>
              <a:latin typeface="Calibri"/>
              <a:ea typeface="+mn-ea"/>
              <a:cs typeface="+mn-cs"/>
            </a:endParaRPr>
          </a:p>
        </p:txBody>
      </p:sp>
    </p:spTree>
    <p:extLst>
      <p:ext uri="{BB962C8B-B14F-4D97-AF65-F5344CB8AC3E}">
        <p14:creationId xmlns:p14="http://schemas.microsoft.com/office/powerpoint/2010/main" val="3619032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pPr>
              <a:lnSpc>
                <a:spcPts val="4700"/>
              </a:lnSpc>
            </a:pPr>
            <a:r>
              <a:rPr lang="en-US" sz="4800" dirty="0" smtClean="0"/>
              <a:t>NOAA WFMO Transformation</a:t>
            </a:r>
            <a:endParaRPr lang="en-US" sz="4800" dirty="0"/>
          </a:p>
        </p:txBody>
      </p:sp>
      <p:sp>
        <p:nvSpPr>
          <p:cNvPr id="3" name="Content Placeholder 2"/>
          <p:cNvSpPr>
            <a:spLocks noGrp="1"/>
          </p:cNvSpPr>
          <p:nvPr>
            <p:ph idx="1"/>
          </p:nvPr>
        </p:nvSpPr>
        <p:spPr>
          <a:xfrm>
            <a:off x="457200" y="1524000"/>
            <a:ext cx="8229600" cy="1143000"/>
          </a:xfrm>
        </p:spPr>
        <p:txBody>
          <a:bodyPr>
            <a:normAutofit/>
          </a:bodyPr>
          <a:lstStyle/>
          <a:p>
            <a:pPr lvl="0">
              <a:lnSpc>
                <a:spcPts val="3500"/>
              </a:lnSpc>
            </a:pPr>
            <a:r>
              <a:rPr lang="en-US" dirty="0" smtClean="0"/>
              <a:t>WFMO is working to improve their processes.</a:t>
            </a:r>
          </a:p>
          <a:p>
            <a:pPr lvl="0">
              <a:lnSpc>
                <a:spcPts val="3500"/>
              </a:lnSpc>
            </a:pPr>
            <a:r>
              <a:rPr lang="en-US" dirty="0" smtClean="0"/>
              <a:t>Preparing for DOC Shared Services</a:t>
            </a:r>
            <a:endParaRPr lang="en-US" sz="3600" dirty="0"/>
          </a:p>
          <a:p>
            <a:pPr>
              <a:lnSpc>
                <a:spcPts val="3500"/>
              </a:lnSpc>
            </a:pPr>
            <a:endParaRPr lang="en-US" sz="4000" dirty="0"/>
          </a:p>
        </p:txBody>
      </p:sp>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8</a:t>
            </a:fld>
            <a:endParaRPr lang="en-US">
              <a:solidFill>
                <a:prstClr val="black">
                  <a:tint val="75000"/>
                </a:prstClr>
              </a:solidFill>
            </a:endParaRPr>
          </a:p>
        </p:txBody>
      </p:sp>
      <p:sp>
        <p:nvSpPr>
          <p:cNvPr id="5" name="AutoShape 2" descr="Image result for proces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626"/>
            <a:endParaRPr lang="en-US" sz="1800" kern="1200">
              <a:solidFill>
                <a:prstClr val="black"/>
              </a:solidFill>
              <a:latin typeface="Calibri"/>
              <a:ea typeface="+mn-ea"/>
              <a:cs typeface="+mn-cs"/>
            </a:endParaRPr>
          </a:p>
        </p:txBody>
      </p:sp>
      <p:sp>
        <p:nvSpPr>
          <p:cNvPr id="6" name="Rectangle 5"/>
          <p:cNvSpPr/>
          <p:nvPr/>
        </p:nvSpPr>
        <p:spPr>
          <a:xfrm>
            <a:off x="8610600" y="753132"/>
            <a:ext cx="4572000" cy="646331"/>
          </a:xfrm>
          <a:prstGeom prst="rect">
            <a:avLst/>
          </a:prstGeom>
        </p:spPr>
        <p:txBody>
          <a:bodyPr>
            <a:spAutoFit/>
          </a:bodyPr>
          <a:lstStyle/>
          <a:p>
            <a:pPr marL="457200" lvl="1" defTabSz="913626"/>
            <a:endParaRPr lang="en-US" sz="1800" kern="1200" dirty="0">
              <a:solidFill>
                <a:prstClr val="black"/>
              </a:solidFill>
              <a:latin typeface="Calibri"/>
              <a:ea typeface="+mn-ea"/>
              <a:cs typeface="+mn-cs"/>
            </a:endParaRPr>
          </a:p>
          <a:p>
            <a:pPr marL="457200" lvl="1" defTabSz="913626"/>
            <a:endParaRPr lang="en-US" sz="1800" kern="1200" dirty="0">
              <a:solidFill>
                <a:prstClr val="black"/>
              </a:solidFill>
              <a:latin typeface="Calibri"/>
              <a:ea typeface="+mn-ea"/>
              <a:cs typeface="+mn-cs"/>
            </a:endParaRPr>
          </a:p>
        </p:txBody>
      </p:sp>
      <p:grpSp>
        <p:nvGrpSpPr>
          <p:cNvPr id="15" name="Group 14"/>
          <p:cNvGrpSpPr/>
          <p:nvPr/>
        </p:nvGrpSpPr>
        <p:grpSpPr>
          <a:xfrm>
            <a:off x="4521567" y="2987508"/>
            <a:ext cx="4572000" cy="2575092"/>
            <a:chOff x="152400" y="3037649"/>
            <a:chExt cx="4572000" cy="2575092"/>
          </a:xfrm>
        </p:grpSpPr>
        <p:grpSp>
          <p:nvGrpSpPr>
            <p:cNvPr id="12" name="Group 11"/>
            <p:cNvGrpSpPr/>
            <p:nvPr/>
          </p:nvGrpSpPr>
          <p:grpSpPr>
            <a:xfrm>
              <a:off x="1176337" y="3037649"/>
              <a:ext cx="2524125" cy="1809750"/>
              <a:chOff x="1176337" y="2713788"/>
              <a:chExt cx="2524125" cy="1809750"/>
            </a:xfrm>
          </p:grpSpPr>
          <p:pic>
            <p:nvPicPr>
              <p:cNvPr id="4198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6337" y="2713788"/>
                <a:ext cx="2524125" cy="180975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539723" y="4151638"/>
                <a:ext cx="1829475" cy="369332"/>
              </a:xfrm>
              <a:prstGeom prst="rect">
                <a:avLst/>
              </a:prstGeom>
              <a:noFill/>
            </p:spPr>
            <p:txBody>
              <a:bodyPr wrap="none" rtlCol="0">
                <a:spAutoFit/>
              </a:bodyPr>
              <a:lstStyle/>
              <a:p>
                <a:pPr defTabSz="913626"/>
                <a:r>
                  <a:rPr lang="en-US" sz="1800" b="1" kern="1200" dirty="0" smtClean="0">
                    <a:solidFill>
                      <a:prstClr val="black"/>
                    </a:solidFill>
                    <a:effectLst>
                      <a:outerShdw blurRad="38100" dist="38100" dir="2700000" algn="tl">
                        <a:srgbClr val="000000">
                          <a:alpha val="43137"/>
                        </a:srgbClr>
                      </a:outerShdw>
                    </a:effectLst>
                    <a:latin typeface="Calibri"/>
                    <a:ea typeface="+mn-ea"/>
                    <a:cs typeface="+mn-cs"/>
                  </a:rPr>
                  <a:t>YRCI (Contractor)</a:t>
                </a:r>
                <a:endParaRPr lang="en-US" sz="1800" b="1" kern="1200" dirty="0">
                  <a:solidFill>
                    <a:prstClr val="black"/>
                  </a:solidFill>
                  <a:effectLst>
                    <a:outerShdw blurRad="38100" dist="38100" dir="2700000" algn="tl">
                      <a:srgbClr val="000000">
                        <a:alpha val="43137"/>
                      </a:srgbClr>
                    </a:outerShdw>
                  </a:effectLst>
                  <a:latin typeface="Calibri"/>
                  <a:ea typeface="+mn-ea"/>
                  <a:cs typeface="+mn-cs"/>
                </a:endParaRPr>
              </a:p>
            </p:txBody>
          </p:sp>
        </p:grpSp>
        <p:sp>
          <p:nvSpPr>
            <p:cNvPr id="9" name="Rectangle 8"/>
            <p:cNvSpPr/>
            <p:nvPr/>
          </p:nvSpPr>
          <p:spPr>
            <a:xfrm>
              <a:off x="152400" y="4966410"/>
              <a:ext cx="4572000" cy="646331"/>
            </a:xfrm>
            <a:prstGeom prst="rect">
              <a:avLst/>
            </a:prstGeom>
          </p:spPr>
          <p:txBody>
            <a:bodyPr>
              <a:spAutoFit/>
            </a:bodyPr>
            <a:lstStyle/>
            <a:p>
              <a:pPr algn="ctr" defTabSz="913626"/>
              <a:r>
                <a:rPr lang="en-US" sz="1800" kern="1200" dirty="0" smtClean="0">
                  <a:solidFill>
                    <a:prstClr val="black"/>
                  </a:solidFill>
                  <a:latin typeface="Calibri"/>
                  <a:ea typeface="+mn-ea"/>
                  <a:cs typeface="+mn-cs"/>
                </a:rPr>
                <a:t>Will handle </a:t>
              </a:r>
              <a:r>
                <a:rPr lang="en-US" sz="1800" kern="1200" dirty="0">
                  <a:solidFill>
                    <a:prstClr val="black"/>
                  </a:solidFill>
                  <a:latin typeface="Calibri"/>
                  <a:ea typeface="+mn-ea"/>
                  <a:cs typeface="+mn-cs"/>
                </a:rPr>
                <a:t>transactional work </a:t>
              </a:r>
              <a:endParaRPr lang="en-US" sz="1800" kern="1200" dirty="0" smtClean="0">
                <a:solidFill>
                  <a:prstClr val="black"/>
                </a:solidFill>
                <a:latin typeface="Calibri"/>
                <a:ea typeface="+mn-ea"/>
                <a:cs typeface="+mn-cs"/>
              </a:endParaRPr>
            </a:p>
            <a:p>
              <a:pPr algn="ctr" defTabSz="913626"/>
              <a:r>
                <a:rPr lang="en-US" sz="1800" kern="1200" dirty="0" smtClean="0">
                  <a:solidFill>
                    <a:prstClr val="black"/>
                  </a:solidFill>
                  <a:latin typeface="Calibri"/>
                  <a:ea typeface="+mn-ea"/>
                  <a:cs typeface="+mn-cs"/>
                </a:rPr>
                <a:t>(e.g. posting </a:t>
              </a:r>
              <a:r>
                <a:rPr lang="en-US" sz="1800" kern="1200" dirty="0">
                  <a:solidFill>
                    <a:prstClr val="black"/>
                  </a:solidFill>
                  <a:latin typeface="Calibri"/>
                  <a:ea typeface="+mn-ea"/>
                  <a:cs typeface="+mn-cs"/>
                </a:rPr>
                <a:t>job </a:t>
              </a:r>
              <a:r>
                <a:rPr lang="en-US" sz="1800" kern="1200" dirty="0" smtClean="0">
                  <a:solidFill>
                    <a:prstClr val="black"/>
                  </a:solidFill>
                  <a:latin typeface="Calibri"/>
                  <a:ea typeface="+mn-ea"/>
                  <a:cs typeface="+mn-cs"/>
                </a:rPr>
                <a:t>announcements)</a:t>
              </a:r>
              <a:endParaRPr lang="en-US" sz="1800" kern="1200" dirty="0">
                <a:solidFill>
                  <a:prstClr val="black"/>
                </a:solidFill>
                <a:latin typeface="Calibri"/>
                <a:ea typeface="+mn-ea"/>
                <a:cs typeface="+mn-cs"/>
              </a:endParaRPr>
            </a:p>
          </p:txBody>
        </p:sp>
      </p:grpSp>
      <p:grpSp>
        <p:nvGrpSpPr>
          <p:cNvPr id="16" name="Group 15"/>
          <p:cNvGrpSpPr/>
          <p:nvPr/>
        </p:nvGrpSpPr>
        <p:grpSpPr>
          <a:xfrm>
            <a:off x="454506" y="2958533"/>
            <a:ext cx="3919719" cy="2832667"/>
            <a:chOff x="4725355" y="2989187"/>
            <a:chExt cx="3919719" cy="2832667"/>
          </a:xfrm>
        </p:grpSpPr>
        <p:grpSp>
          <p:nvGrpSpPr>
            <p:cNvPr id="11" name="Group 10"/>
            <p:cNvGrpSpPr/>
            <p:nvPr/>
          </p:nvGrpSpPr>
          <p:grpSpPr>
            <a:xfrm>
              <a:off x="5715000" y="2989187"/>
              <a:ext cx="1906674" cy="1906674"/>
              <a:chOff x="5486400" y="2665326"/>
              <a:chExt cx="1906674" cy="1906674"/>
            </a:xfrm>
          </p:grpSpPr>
          <p:pic>
            <p:nvPicPr>
              <p:cNvPr id="41989" name="Picture 5" descr="Image result for customer servic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665326"/>
                <a:ext cx="1906674" cy="1906674"/>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27652" y="4077119"/>
                <a:ext cx="857927" cy="369332"/>
              </a:xfrm>
              <a:prstGeom prst="rect">
                <a:avLst/>
              </a:prstGeom>
              <a:noFill/>
            </p:spPr>
            <p:txBody>
              <a:bodyPr wrap="none" rtlCol="0">
                <a:spAutoFit/>
              </a:bodyPr>
              <a:lstStyle/>
              <a:p>
                <a:pPr defTabSz="913626"/>
                <a:r>
                  <a:rPr lang="en-US" sz="1800" b="1" kern="1200" dirty="0" smtClean="0">
                    <a:solidFill>
                      <a:prstClr val="white"/>
                    </a:solidFill>
                    <a:effectLst>
                      <a:outerShdw blurRad="38100" dist="38100" dir="2700000" algn="tl">
                        <a:srgbClr val="000000">
                          <a:alpha val="43137"/>
                        </a:srgbClr>
                      </a:outerShdw>
                    </a:effectLst>
                    <a:latin typeface="Calibri"/>
                    <a:ea typeface="+mn-ea"/>
                    <a:cs typeface="+mn-cs"/>
                  </a:rPr>
                  <a:t>WFMO</a:t>
                </a:r>
                <a:endParaRPr lang="en-US" sz="1800" b="1" kern="1200" dirty="0">
                  <a:solidFill>
                    <a:prstClr val="white"/>
                  </a:solidFill>
                  <a:effectLst>
                    <a:outerShdw blurRad="38100" dist="38100" dir="2700000" algn="tl">
                      <a:srgbClr val="000000">
                        <a:alpha val="43137"/>
                      </a:srgbClr>
                    </a:outerShdw>
                  </a:effectLst>
                  <a:latin typeface="Calibri"/>
                  <a:ea typeface="+mn-ea"/>
                  <a:cs typeface="+mn-cs"/>
                </a:endParaRPr>
              </a:p>
            </p:txBody>
          </p:sp>
        </p:grpSp>
        <p:sp>
          <p:nvSpPr>
            <p:cNvPr id="13" name="Rectangle 12"/>
            <p:cNvSpPr/>
            <p:nvPr/>
          </p:nvSpPr>
          <p:spPr>
            <a:xfrm>
              <a:off x="4725355" y="4898524"/>
              <a:ext cx="3919719" cy="923330"/>
            </a:xfrm>
            <a:prstGeom prst="rect">
              <a:avLst/>
            </a:prstGeom>
          </p:spPr>
          <p:txBody>
            <a:bodyPr wrap="square">
              <a:spAutoFit/>
            </a:bodyPr>
            <a:lstStyle/>
            <a:p>
              <a:pPr algn="ctr" defTabSz="913626"/>
              <a:r>
                <a:rPr lang="en-US" sz="1800" kern="1200" dirty="0" smtClean="0">
                  <a:solidFill>
                    <a:prstClr val="black"/>
                  </a:solidFill>
                  <a:latin typeface="Calibri"/>
                  <a:ea typeface="+mn-ea"/>
                  <a:cs typeface="+mn-cs"/>
                </a:rPr>
                <a:t>Will be co-located with Regional HQs &amp; NCEP to support front-end processing of vacancy announcements</a:t>
              </a:r>
              <a:endParaRPr lang="en-US" sz="1800" kern="1200" dirty="0">
                <a:solidFill>
                  <a:prstClr val="black"/>
                </a:solidFill>
                <a:latin typeface="Calibri"/>
                <a:ea typeface="+mn-ea"/>
                <a:cs typeface="+mn-cs"/>
              </a:endParaRPr>
            </a:p>
          </p:txBody>
        </p:sp>
      </p:grpSp>
      <p:sp>
        <p:nvSpPr>
          <p:cNvPr id="14" name="Rectangle 13"/>
          <p:cNvSpPr/>
          <p:nvPr/>
        </p:nvSpPr>
        <p:spPr>
          <a:xfrm>
            <a:off x="1185436" y="6019800"/>
            <a:ext cx="6672263" cy="461665"/>
          </a:xfrm>
          <a:prstGeom prst="rect">
            <a:avLst/>
          </a:prstGeom>
        </p:spPr>
        <p:txBody>
          <a:bodyPr wrap="square">
            <a:spAutoFit/>
          </a:bodyPr>
          <a:lstStyle/>
          <a:p>
            <a:pPr algn="ctr" defTabSz="913626"/>
            <a:r>
              <a:rPr lang="en-US" sz="2400" b="1" kern="1200" dirty="0">
                <a:solidFill>
                  <a:prstClr val="black"/>
                </a:solidFill>
                <a:latin typeface="Calibri"/>
                <a:ea typeface="+mn-ea"/>
                <a:cs typeface="+mn-cs"/>
              </a:rPr>
              <a:t>Will help get the process back to the 80 day model. </a:t>
            </a:r>
          </a:p>
        </p:txBody>
      </p:sp>
      <p:sp>
        <p:nvSpPr>
          <p:cNvPr id="18" name="Left-Right Arrow 17"/>
          <p:cNvSpPr/>
          <p:nvPr/>
        </p:nvSpPr>
        <p:spPr>
          <a:xfrm>
            <a:off x="3505200" y="3506634"/>
            <a:ext cx="1902189" cy="771497"/>
          </a:xfrm>
          <a:prstGeom prst="lef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3626"/>
            <a:endParaRPr lang="en-US" sz="1800" kern="1200">
              <a:solidFill>
                <a:prstClr val="white"/>
              </a:solidFill>
            </a:endParaRPr>
          </a:p>
        </p:txBody>
      </p:sp>
    </p:spTree>
    <p:extLst>
      <p:ext uri="{BB962C8B-B14F-4D97-AF65-F5344CB8AC3E}">
        <p14:creationId xmlns:p14="http://schemas.microsoft.com/office/powerpoint/2010/main" val="2101186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1524000" y="0"/>
            <a:ext cx="7619999" cy="1371598"/>
          </a:xfrm>
          <a:prstGeom prst="rect">
            <a:avLst/>
          </a:prstGeom>
          <a:noFill/>
          <a:ln>
            <a:noFill/>
          </a:ln>
        </p:spPr>
        <p:txBody>
          <a:bodyPr lIns="91425" tIns="45700" rIns="182875" bIns="45700" anchor="ctr" anchorCtr="0">
            <a:noAutofit/>
          </a:bodyPr>
          <a:lstStyle/>
          <a:p>
            <a:pPr marL="0" marR="0" lvl="0" indent="0" algn="ctr" rtl="0">
              <a:lnSpc>
                <a:spcPct val="90000"/>
              </a:lnSpc>
              <a:spcBef>
                <a:spcPts val="0"/>
              </a:spcBef>
              <a:spcAft>
                <a:spcPts val="0"/>
              </a:spcAft>
              <a:buClr>
                <a:srgbClr val="FFFFCC"/>
              </a:buClr>
              <a:buSzPct val="25000"/>
              <a:buFont typeface="Arial"/>
              <a:buNone/>
            </a:pPr>
            <a:r>
              <a:rPr lang="en-US" sz="3200" b="1" i="0" u="none" strike="noStrike" cap="none">
                <a:solidFill>
                  <a:srgbClr val="FFFFCC"/>
                </a:solidFill>
                <a:latin typeface="Arial"/>
                <a:ea typeface="Arial"/>
                <a:cs typeface="Arial"/>
                <a:sym typeface="Arial"/>
              </a:rPr>
              <a:t>Cross-Cutting Issues and Concerns: NWS Vacancies &amp; Hiring</a:t>
            </a:r>
          </a:p>
        </p:txBody>
      </p:sp>
      <p:sp>
        <p:nvSpPr>
          <p:cNvPr id="525" name="Shape 525"/>
          <p:cNvSpPr txBox="1">
            <a:spLocks noGrp="1"/>
          </p:cNvSpPr>
          <p:nvPr>
            <p:ph type="sldNum" idx="12"/>
          </p:nvPr>
        </p:nvSpPr>
        <p:spPr>
          <a:xfrm>
            <a:off x="7010400" y="6553200"/>
            <a:ext cx="21335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CC"/>
              </a:buClr>
              <a:buSzPct val="25000"/>
              <a:buFont typeface="Source Sans Pro"/>
              <a:buNone/>
            </a:pPr>
            <a:fld id="{00000000-1234-1234-1234-123412341234}" type="slidenum">
              <a:rPr lang="en-US" sz="1400" b="0" i="0" u="none" strike="noStrike" cap="none">
                <a:solidFill>
                  <a:srgbClr val="FFFFCC"/>
                </a:solidFill>
                <a:latin typeface="Source Sans Pro"/>
                <a:ea typeface="Source Sans Pro"/>
                <a:cs typeface="Source Sans Pro"/>
                <a:sym typeface="Source Sans Pro"/>
              </a:rPr>
              <a:t>9</a:t>
            </a:fld>
            <a:endParaRPr lang="en-US" sz="1400" b="0" i="0" u="none" strike="noStrike" cap="none">
              <a:solidFill>
                <a:srgbClr val="FFFFCC"/>
              </a:solidFill>
              <a:latin typeface="Source Sans Pro"/>
              <a:ea typeface="Source Sans Pro"/>
              <a:cs typeface="Source Sans Pro"/>
              <a:sym typeface="Source Sans Pro"/>
            </a:endParaRPr>
          </a:p>
        </p:txBody>
      </p:sp>
      <p:sp>
        <p:nvSpPr>
          <p:cNvPr id="526" name="Shape 526"/>
          <p:cNvSpPr txBox="1"/>
          <p:nvPr/>
        </p:nvSpPr>
        <p:spPr>
          <a:xfrm>
            <a:off x="152400" y="1665506"/>
            <a:ext cx="8763000" cy="4735294"/>
          </a:xfrm>
          <a:prstGeom prst="rect">
            <a:avLst/>
          </a:prstGeom>
          <a:noFill/>
          <a:ln>
            <a:noFill/>
          </a:ln>
        </p:spPr>
        <p:txBody>
          <a:bodyPr lIns="91425" tIns="45700" rIns="91425" bIns="45700" anchor="t" anchorCtr="0">
            <a:noAutofit/>
          </a:bodyPr>
          <a:lstStyle/>
          <a:p>
            <a:pPr marL="457200" marR="0" lvl="1" indent="0" algn="ctr" rtl="0">
              <a:lnSpc>
                <a:spcPct val="100000"/>
              </a:lnSpc>
              <a:spcBef>
                <a:spcPts val="0"/>
              </a:spcBef>
              <a:spcAft>
                <a:spcPts val="0"/>
              </a:spcAft>
              <a:buClr>
                <a:srgbClr val="000000"/>
              </a:buClr>
              <a:buSzPct val="25000"/>
              <a:buFont typeface="Arial"/>
              <a:buNone/>
            </a:pPr>
            <a:r>
              <a:rPr lang="en-US" sz="2000" b="1" i="0" u="none" strike="noStrike" cap="none" dirty="0">
                <a:solidFill>
                  <a:schemeClr val="accent1"/>
                </a:solidFill>
                <a:latin typeface="Arial"/>
                <a:ea typeface="Arial"/>
                <a:cs typeface="Arial"/>
                <a:sym typeface="Arial"/>
              </a:rPr>
              <a:t>Impact:</a:t>
            </a:r>
          </a:p>
          <a:p>
            <a:pPr marL="173038" marR="0" lvl="1" indent="-173038" algn="l" rtl="0">
              <a:lnSpc>
                <a:spcPct val="100000"/>
              </a:lnSpc>
              <a:spcBef>
                <a:spcPts val="600"/>
              </a:spcBef>
              <a:spcAft>
                <a:spcPts val="0"/>
              </a:spcAft>
              <a:buClr>
                <a:srgbClr val="000000"/>
              </a:buClr>
              <a:buSzPct val="100000"/>
              <a:buFont typeface="Arial"/>
              <a:buChar char="•"/>
            </a:pPr>
            <a:r>
              <a:rPr lang="en-US" sz="1800" b="1" i="0" u="none" strike="noStrike" cap="none" dirty="0">
                <a:solidFill>
                  <a:srgbClr val="000000"/>
                </a:solidFill>
                <a:latin typeface="Arial"/>
                <a:ea typeface="Arial"/>
                <a:cs typeface="Arial"/>
                <a:sym typeface="Arial"/>
              </a:rPr>
              <a:t>Many field and HQ vacancies, critical to the success of Evolve, remain unfilled, increasing risk and overtaxing existing workforce as they attempt to fill critical gaps.</a:t>
            </a:r>
          </a:p>
          <a:p>
            <a:pPr marL="457200" marR="0" lvl="1" indent="0" algn="ctr" rtl="0">
              <a:lnSpc>
                <a:spcPct val="100000"/>
              </a:lnSpc>
              <a:spcBef>
                <a:spcPts val="600"/>
              </a:spcBef>
              <a:spcAft>
                <a:spcPts val="0"/>
              </a:spcAft>
              <a:buClr>
                <a:srgbClr val="000000"/>
              </a:buClr>
              <a:buSzPct val="25000"/>
              <a:buFont typeface="Arial"/>
              <a:buNone/>
            </a:pPr>
            <a:r>
              <a:rPr lang="en-US" sz="2000" b="1" i="0" u="none" strike="noStrike" cap="none" dirty="0">
                <a:solidFill>
                  <a:schemeClr val="accent1"/>
                </a:solidFill>
                <a:latin typeface="Arial"/>
                <a:ea typeface="Arial"/>
                <a:cs typeface="Arial"/>
                <a:sym typeface="Arial"/>
              </a:rPr>
              <a:t>Issues:</a:t>
            </a:r>
          </a:p>
          <a:p>
            <a:pPr marL="173038" marR="0" lvl="1" indent="-173038" algn="l" rtl="0">
              <a:lnSpc>
                <a:spcPct val="100000"/>
              </a:lnSpc>
              <a:spcBef>
                <a:spcPts val="600"/>
              </a:spcBef>
              <a:spcAft>
                <a:spcPts val="0"/>
              </a:spcAft>
              <a:buClr>
                <a:srgbClr val="000000"/>
              </a:buClr>
              <a:buSzPct val="100000"/>
              <a:buFont typeface="Arial"/>
              <a:buChar char="•"/>
            </a:pPr>
            <a:r>
              <a:rPr lang="en-US" sz="1800" b="1" i="0" u="none" strike="noStrike" cap="none" dirty="0">
                <a:solidFill>
                  <a:srgbClr val="000000"/>
                </a:solidFill>
                <a:latin typeface="Arial"/>
                <a:ea typeface="Arial"/>
                <a:cs typeface="Arial"/>
                <a:sym typeface="Arial"/>
              </a:rPr>
              <a:t>NOAA WFMO </a:t>
            </a:r>
            <a:r>
              <a:rPr lang="en-US" sz="1800" b="1" i="0" u="none" strike="noStrike" cap="none" dirty="0" smtClean="0">
                <a:solidFill>
                  <a:srgbClr val="000000"/>
                </a:solidFill>
                <a:latin typeface="Arial"/>
                <a:ea typeface="Arial"/>
                <a:cs typeface="Arial"/>
                <a:sym typeface="Arial"/>
              </a:rPr>
              <a:t>in the process of realignment</a:t>
            </a:r>
            <a:endParaRPr lang="en-US" sz="1800" b="1" i="0" u="none" strike="noStrike" cap="none" dirty="0">
              <a:solidFill>
                <a:srgbClr val="000000"/>
              </a:solidFill>
              <a:latin typeface="Arial"/>
              <a:ea typeface="Arial"/>
              <a:cs typeface="Arial"/>
              <a:sym typeface="Arial"/>
            </a:endParaRPr>
          </a:p>
          <a:p>
            <a:pPr marL="173038" marR="0" lvl="1" indent="-173038" algn="l" rtl="0">
              <a:lnSpc>
                <a:spcPct val="100000"/>
              </a:lnSpc>
              <a:spcBef>
                <a:spcPts val="600"/>
              </a:spcBef>
              <a:spcAft>
                <a:spcPts val="0"/>
              </a:spcAft>
              <a:buClr>
                <a:srgbClr val="000000"/>
              </a:buClr>
              <a:buSzPct val="100000"/>
              <a:buFont typeface="Arial"/>
              <a:buChar char="•"/>
            </a:pPr>
            <a:r>
              <a:rPr lang="en-US" sz="1800" b="1" i="0" u="none" strike="noStrike" cap="none" dirty="0" smtClean="0">
                <a:solidFill>
                  <a:srgbClr val="000000"/>
                </a:solidFill>
                <a:latin typeface="Arial"/>
                <a:ea typeface="Arial"/>
                <a:cs typeface="Arial"/>
                <a:sym typeface="Arial"/>
              </a:rPr>
              <a:t>Shared Services have not started yet—stop gap YCRI in place</a:t>
            </a:r>
            <a:endParaRPr lang="en-US" sz="1800" b="1" i="0" u="none" strike="noStrike" cap="none" dirty="0">
              <a:solidFill>
                <a:srgbClr val="000000"/>
              </a:solidFill>
              <a:latin typeface="Arial"/>
              <a:ea typeface="Arial"/>
              <a:cs typeface="Arial"/>
              <a:sym typeface="Arial"/>
            </a:endParaRPr>
          </a:p>
          <a:p>
            <a:pPr marL="914400" marR="0" lvl="2" indent="0" algn="ctr" rtl="0">
              <a:lnSpc>
                <a:spcPct val="100000"/>
              </a:lnSpc>
              <a:spcBef>
                <a:spcPts val="600"/>
              </a:spcBef>
              <a:spcAft>
                <a:spcPts val="0"/>
              </a:spcAft>
              <a:buClr>
                <a:srgbClr val="000000"/>
              </a:buClr>
              <a:buSzPct val="25000"/>
              <a:buFont typeface="Arial"/>
              <a:buNone/>
            </a:pPr>
            <a:r>
              <a:rPr lang="en-US" sz="2000" b="1" i="0" u="none" strike="noStrike" cap="none" dirty="0">
                <a:solidFill>
                  <a:schemeClr val="accent1"/>
                </a:solidFill>
                <a:latin typeface="Arial"/>
                <a:ea typeface="Arial"/>
                <a:cs typeface="Arial"/>
                <a:sym typeface="Arial"/>
              </a:rPr>
              <a:t>Help Requested from DOC:</a:t>
            </a:r>
          </a:p>
          <a:p>
            <a:pPr marL="342900" marR="0" lvl="8" indent="-342900" algn="l" rtl="0">
              <a:lnSpc>
                <a:spcPct val="100000"/>
              </a:lnSpc>
              <a:spcBef>
                <a:spcPts val="600"/>
              </a:spcBef>
              <a:spcAft>
                <a:spcPts val="0"/>
              </a:spcAft>
              <a:buClr>
                <a:srgbClr val="000000"/>
              </a:buClr>
              <a:buSzPct val="100000"/>
              <a:buFont typeface="Noto Sans Symbols"/>
              <a:buChar char="✓"/>
            </a:pPr>
            <a:endParaRPr lang="en-US" sz="1800" b="1" i="0" u="none" strike="noStrike" cap="none" dirty="0" smtClean="0">
              <a:solidFill>
                <a:srgbClr val="000000"/>
              </a:solidFill>
              <a:latin typeface="Arial"/>
              <a:ea typeface="Arial"/>
              <a:cs typeface="Arial"/>
              <a:sym typeface="Arial"/>
            </a:endParaRPr>
          </a:p>
          <a:p>
            <a:pPr marL="342900" marR="0" lvl="8" indent="-342900" algn="l" rtl="0">
              <a:lnSpc>
                <a:spcPct val="100000"/>
              </a:lnSpc>
              <a:spcBef>
                <a:spcPts val="600"/>
              </a:spcBef>
              <a:spcAft>
                <a:spcPts val="0"/>
              </a:spcAft>
              <a:buClr>
                <a:srgbClr val="000000"/>
              </a:buClr>
              <a:buSzPct val="100000"/>
              <a:buFont typeface="Noto Sans Symbols"/>
              <a:buChar char="✓"/>
            </a:pPr>
            <a:r>
              <a:rPr lang="en-US" sz="1800" b="1" i="0" u="none" strike="noStrike" cap="none" dirty="0" smtClean="0">
                <a:solidFill>
                  <a:srgbClr val="000000"/>
                </a:solidFill>
                <a:latin typeface="Arial"/>
                <a:ea typeface="Arial"/>
                <a:cs typeface="Arial"/>
                <a:sym typeface="Arial"/>
              </a:rPr>
              <a:t>Continued </a:t>
            </a:r>
            <a:r>
              <a:rPr lang="en-US" sz="1800" b="1" i="0" u="none" strike="noStrike" cap="none" dirty="0">
                <a:solidFill>
                  <a:srgbClr val="000000"/>
                </a:solidFill>
                <a:latin typeface="Arial"/>
                <a:ea typeface="Arial"/>
                <a:cs typeface="Arial"/>
                <a:sym typeface="Arial"/>
              </a:rPr>
              <a:t>support to the DOC/NOAA Shared Services </a:t>
            </a:r>
            <a:r>
              <a:rPr lang="en-US" sz="1800" b="1" i="0" u="none" strike="noStrike" cap="none" dirty="0" smtClean="0">
                <a:solidFill>
                  <a:srgbClr val="000000"/>
                </a:solidFill>
                <a:latin typeface="Arial"/>
                <a:ea typeface="Arial"/>
                <a:cs typeface="Arial"/>
                <a:sym typeface="Arial"/>
              </a:rPr>
              <a:t>initiative</a:t>
            </a:r>
            <a:endParaRPr lang="en-US" sz="1800" b="1" i="0" u="none" strike="noStrike" cap="none" dirty="0">
              <a:solidFill>
                <a:srgbClr val="000000"/>
              </a:solidFill>
              <a:latin typeface="Arial"/>
              <a:ea typeface="Arial"/>
              <a:cs typeface="Arial"/>
              <a:sym typeface="Arial"/>
            </a:endParaRPr>
          </a:p>
          <a:p>
            <a:pPr marL="457200" marR="0" lvl="0" indent="-279400" algn="l" rtl="0">
              <a:lnSpc>
                <a:spcPct val="100000"/>
              </a:lnSpc>
              <a:spcBef>
                <a:spcPts val="600"/>
              </a:spcBef>
              <a:spcAft>
                <a:spcPts val="0"/>
              </a:spcAft>
              <a:buClr>
                <a:srgbClr val="000000"/>
              </a:buClr>
              <a:buFont typeface="Arial"/>
              <a:buNone/>
            </a:pPr>
            <a:endParaRPr sz="2800" b="1" i="0" u="none" strike="noStrike" cap="none" dirty="0">
              <a:solidFill>
                <a:srgbClr val="000000"/>
              </a:solidFill>
              <a:latin typeface="Arial"/>
              <a:ea typeface="Arial"/>
              <a:cs typeface="Arial"/>
              <a:sym typeface="Arial"/>
            </a:endParaRPr>
          </a:p>
        </p:txBody>
      </p:sp>
    </p:spTree>
  </p:cSld>
  <p:clrMapOvr>
    <a:masterClrMapping/>
  </p:clrMapOvr>
  <p:transition spd="slow">
    <p:cut/>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E7n0QT1Ug0eIPa98R9dXn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_x73ObhOjk2E4VmLLOSb7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K_zfgYv0DkiqnTs4wS.aY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NAME" val="Oval"/>
</p:tagLst>
</file>

<file path=ppt/tags/tag105.xml><?xml version="1.0" encoding="utf-8"?>
<p:tagLst xmlns:a="http://schemas.openxmlformats.org/drawingml/2006/main" xmlns:r="http://schemas.openxmlformats.org/officeDocument/2006/relationships" xmlns:p="http://schemas.openxmlformats.org/presentationml/2006/main">
  <p:tag name="NAME" val="Oval"/>
</p:tagLst>
</file>

<file path=ppt/tags/tag106.xml><?xml version="1.0" encoding="utf-8"?>
<p:tagLst xmlns:a="http://schemas.openxmlformats.org/drawingml/2006/main" xmlns:r="http://schemas.openxmlformats.org/officeDocument/2006/relationships" xmlns:p="http://schemas.openxmlformats.org/presentationml/2006/main">
  <p:tag name="NAME" val="Oval"/>
</p:tagLst>
</file>

<file path=ppt/tags/tag107.xml><?xml version="1.0" encoding="utf-8"?>
<p:tagLst xmlns:a="http://schemas.openxmlformats.org/drawingml/2006/main" xmlns:r="http://schemas.openxmlformats.org/officeDocument/2006/relationships" xmlns:p="http://schemas.openxmlformats.org/presentationml/2006/main">
  <p:tag name="NAME" val="Oval"/>
</p:tagLst>
</file>

<file path=ppt/tags/tag108.xml><?xml version="1.0" encoding="utf-8"?>
<p:tagLst xmlns:a="http://schemas.openxmlformats.org/drawingml/2006/main" xmlns:r="http://schemas.openxmlformats.org/officeDocument/2006/relationships" xmlns:p="http://schemas.openxmlformats.org/presentationml/2006/main">
  <p:tag name="NAME" val="Oval"/>
</p:tagLst>
</file>

<file path=ppt/tags/tag109.xml><?xml version="1.0" encoding="utf-8"?>
<p:tagLst xmlns:a="http://schemas.openxmlformats.org/drawingml/2006/main" xmlns:r="http://schemas.openxmlformats.org/officeDocument/2006/relationships" xmlns:p="http://schemas.openxmlformats.org/presentationml/2006/main">
  <p:tag name="NAME" val="Oval"/>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0.xml><?xml version="1.0" encoding="utf-8"?>
<p:tagLst xmlns:a="http://schemas.openxmlformats.org/drawingml/2006/main" xmlns:r="http://schemas.openxmlformats.org/officeDocument/2006/relationships" xmlns:p="http://schemas.openxmlformats.org/presentationml/2006/main">
  <p:tag name="NAME" val="Oval"/>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xfJ2g5vgrE6tAFk9VGmzr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wgUPRgLYReaA4DgGxgWJq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ycf__SAuTkuieivZ.z6dm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V9_fQKqi4EKRzyYvYypOB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GXHA_GjvxkurHDe.HdXgK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INMopQ0RwkmXj4lABzB3F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GwIjA.e4iUK95Zql382Ev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DwOv1nnqTqa6p9Z5dnBdJQ"/>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P0Q4_7PXtEaMaoUumRGu0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xepLyTeUNEeGM7W6z1YAe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OqKDBIaR10uwR7o6b0cx0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gXnB2YC9YE2mz4ORlQYTz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oRVaAoun9EeuVmUOY_74c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8L6le5hk6kSThOXwXmE62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ERxeZIxQwUC5_FtESCDvw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lPOXglrBQMi0xXd6HADab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Szhe5qxmhU.14SXWFNqkn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NvoDQPs_sEykFnNNIwq.4g"/>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F8unxrfdvEy5BFGGgDRje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7JYwEYt2I0WnEhUvwMv0x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Apn1rUFKp0WMsjWDJqY4b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esvDBjGhR02WphnRCw_24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uHjS9YPnTkyUMZCBfpuwM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dI7AP2EE50uQdLK0Ea0gI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w4cLY4nS8kGYBXzjEeCYe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UxCVvzZLvUW4TByB3nezW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cGiiHXWjD0.yTzoDTGVVS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xXkg4JyQhkaH3XGYM1LXkw"/>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RD_6LjYBykSdboGXBjxWxg"/>
</p:tagLst>
</file>

<file path=ppt/tags/tag141.xml><?xml version="1.0" encoding="utf-8"?>
<p:tagLst xmlns:a="http://schemas.openxmlformats.org/drawingml/2006/main" xmlns:r="http://schemas.openxmlformats.org/officeDocument/2006/relationships" xmlns:p="http://schemas.openxmlformats.org/presentationml/2006/main">
  <p:tag name="NAME" val="Oval"/>
</p:tagLst>
</file>

<file path=ppt/tags/tag142.xml><?xml version="1.0" encoding="utf-8"?>
<p:tagLst xmlns:a="http://schemas.openxmlformats.org/drawingml/2006/main" xmlns:r="http://schemas.openxmlformats.org/officeDocument/2006/relationships" xmlns:p="http://schemas.openxmlformats.org/presentationml/2006/main">
  <p:tag name="NAME" val="Oval"/>
</p:tagLst>
</file>

<file path=ppt/tags/tag143.xml><?xml version="1.0" encoding="utf-8"?>
<p:tagLst xmlns:a="http://schemas.openxmlformats.org/drawingml/2006/main" xmlns:r="http://schemas.openxmlformats.org/officeDocument/2006/relationships" xmlns:p="http://schemas.openxmlformats.org/presentationml/2006/main">
  <p:tag name="NAME" val="Oval"/>
</p:tagLst>
</file>

<file path=ppt/tags/tag144.xml><?xml version="1.0" encoding="utf-8"?>
<p:tagLst xmlns:a="http://schemas.openxmlformats.org/drawingml/2006/main" xmlns:r="http://schemas.openxmlformats.org/officeDocument/2006/relationships" xmlns:p="http://schemas.openxmlformats.org/presentationml/2006/main">
  <p:tag name="NAME" val="Oval"/>
</p:tagLst>
</file>

<file path=ppt/tags/tag145.xml><?xml version="1.0" encoding="utf-8"?>
<p:tagLst xmlns:a="http://schemas.openxmlformats.org/drawingml/2006/main" xmlns:r="http://schemas.openxmlformats.org/officeDocument/2006/relationships" xmlns:p="http://schemas.openxmlformats.org/presentationml/2006/main">
  <p:tag name="NAME" val="Oval"/>
</p:tagLst>
</file>

<file path=ppt/tags/tag146.xml><?xml version="1.0" encoding="utf-8"?>
<p:tagLst xmlns:a="http://schemas.openxmlformats.org/drawingml/2006/main" xmlns:r="http://schemas.openxmlformats.org/officeDocument/2006/relationships" xmlns:p="http://schemas.openxmlformats.org/presentationml/2006/main">
  <p:tag name="NAME" val="Oval"/>
</p:tagLst>
</file>

<file path=ppt/tags/tag147.xml><?xml version="1.0" encoding="utf-8"?>
<p:tagLst xmlns:a="http://schemas.openxmlformats.org/drawingml/2006/main" xmlns:r="http://schemas.openxmlformats.org/officeDocument/2006/relationships" xmlns:p="http://schemas.openxmlformats.org/presentationml/2006/main">
  <p:tag name="NAME" val="Oval"/>
</p:tagLst>
</file>

<file path=ppt/tags/tag148.xml><?xml version="1.0" encoding="utf-8"?>
<p:tagLst xmlns:a="http://schemas.openxmlformats.org/drawingml/2006/main" xmlns:r="http://schemas.openxmlformats.org/officeDocument/2006/relationships" xmlns:p="http://schemas.openxmlformats.org/presentationml/2006/main">
  <p:tag name="NAME" val="Oval"/>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UFwOFGkwE0WFFg4Nw9zbhQ"/>
</p:tagLst>
</file>

<file path=ppt/tags/tag151.xml><?xml version="1.0" encoding="utf-8"?>
<p:tagLst xmlns:a="http://schemas.openxmlformats.org/drawingml/2006/main" xmlns:r="http://schemas.openxmlformats.org/officeDocument/2006/relationships" xmlns:p="http://schemas.openxmlformats.org/presentationml/2006/main">
  <p:tag name="NAME" val="Rectangle"/>
</p:tagLst>
</file>

<file path=ppt/tags/tag152.xml><?xml version="1.0" encoding="utf-8"?>
<p:tagLst xmlns:a="http://schemas.openxmlformats.org/drawingml/2006/main" xmlns:r="http://schemas.openxmlformats.org/officeDocument/2006/relationships" xmlns:p="http://schemas.openxmlformats.org/presentationml/2006/main">
  <p:tag name="NAME" val="Rectangle"/>
</p:tagLst>
</file>

<file path=ppt/tags/tag153.xml><?xml version="1.0" encoding="utf-8"?>
<p:tagLst xmlns:a="http://schemas.openxmlformats.org/drawingml/2006/main" xmlns:r="http://schemas.openxmlformats.org/officeDocument/2006/relationships" xmlns:p="http://schemas.openxmlformats.org/presentationml/2006/main">
  <p:tag name="NAME" val="Rectangle"/>
</p:tagLst>
</file>

<file path=ppt/tags/tag154.xml><?xml version="1.0" encoding="utf-8"?>
<p:tagLst xmlns:a="http://schemas.openxmlformats.org/drawingml/2006/main" xmlns:r="http://schemas.openxmlformats.org/officeDocument/2006/relationships" xmlns:p="http://schemas.openxmlformats.org/presentationml/2006/main">
  <p:tag name="NAME" val="Oval"/>
</p:tagLst>
</file>

<file path=ppt/tags/tag155.xml><?xml version="1.0" encoding="utf-8"?>
<p:tagLst xmlns:a="http://schemas.openxmlformats.org/drawingml/2006/main" xmlns:r="http://schemas.openxmlformats.org/officeDocument/2006/relationships" xmlns:p="http://schemas.openxmlformats.org/presentationml/2006/main">
  <p:tag name="NAME" val="Oval"/>
</p:tagLst>
</file>

<file path=ppt/tags/tag156.xml><?xml version="1.0" encoding="utf-8"?>
<p:tagLst xmlns:a="http://schemas.openxmlformats.org/drawingml/2006/main" xmlns:r="http://schemas.openxmlformats.org/officeDocument/2006/relationships" xmlns:p="http://schemas.openxmlformats.org/presentationml/2006/main">
  <p:tag name="NAME" val="Oval"/>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NAME" val="SingleBoatText"/>
</p:tagLst>
</file>

<file path=ppt/tags/tag159.xml><?xml version="1.0" encoding="utf-8"?>
<p:tagLst xmlns:a="http://schemas.openxmlformats.org/drawingml/2006/main" xmlns:r="http://schemas.openxmlformats.org/officeDocument/2006/relationships" xmlns:p="http://schemas.openxmlformats.org/presentationml/2006/main">
  <p:tag name="NAME" val="SingleBoatText"/>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0.xml><?xml version="1.0" encoding="utf-8"?>
<p:tagLst xmlns:a="http://schemas.openxmlformats.org/drawingml/2006/main" xmlns:r="http://schemas.openxmlformats.org/officeDocument/2006/relationships" xmlns:p="http://schemas.openxmlformats.org/presentationml/2006/main">
  <p:tag name="NAME" val="SingleBoatText"/>
</p:tagLst>
</file>

<file path=ppt/tags/tag161.xml><?xml version="1.0" encoding="utf-8"?>
<p:tagLst xmlns:a="http://schemas.openxmlformats.org/drawingml/2006/main" xmlns:r="http://schemas.openxmlformats.org/officeDocument/2006/relationships" xmlns:p="http://schemas.openxmlformats.org/presentationml/2006/main">
  <p:tag name="NAME" val="SingleBoatText"/>
</p:tagLst>
</file>

<file path=ppt/tags/tag162.xml><?xml version="1.0" encoding="utf-8"?>
<p:tagLst xmlns:a="http://schemas.openxmlformats.org/drawingml/2006/main" xmlns:r="http://schemas.openxmlformats.org/officeDocument/2006/relationships" xmlns:p="http://schemas.openxmlformats.org/presentationml/2006/main">
  <p:tag name="NAME" val="SingleBoatText"/>
</p:tagLst>
</file>

<file path=ppt/tags/tag163.xml><?xml version="1.0" encoding="utf-8"?>
<p:tagLst xmlns:a="http://schemas.openxmlformats.org/drawingml/2006/main" xmlns:r="http://schemas.openxmlformats.org/officeDocument/2006/relationships" xmlns:p="http://schemas.openxmlformats.org/presentationml/2006/main">
  <p:tag name="NAME" val="SingleBoatText"/>
</p:tagLst>
</file>

<file path=ppt/tags/tag164.xml><?xml version="1.0" encoding="utf-8"?>
<p:tagLst xmlns:a="http://schemas.openxmlformats.org/drawingml/2006/main" xmlns:r="http://schemas.openxmlformats.org/officeDocument/2006/relationships" xmlns:p="http://schemas.openxmlformats.org/presentationml/2006/main">
  <p:tag name="NAME" val="Bracket"/>
</p:tagLst>
</file>

<file path=ppt/tags/tag165.xml><?xml version="1.0" encoding="utf-8"?>
<p:tagLst xmlns:a="http://schemas.openxmlformats.org/drawingml/2006/main" xmlns:r="http://schemas.openxmlformats.org/officeDocument/2006/relationships" xmlns:p="http://schemas.openxmlformats.org/presentationml/2006/main">
  <p:tag name="NAME" val="SingleBoatText"/>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A7H4jGZzFk.9HaZFcpPVi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FAVORITESLIDE"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NAME" val="RectangleText"/>
</p:tagLst>
</file>

<file path=ppt/tags/tag25.xml><?xml version="1.0" encoding="utf-8"?>
<p:tagLst xmlns:a="http://schemas.openxmlformats.org/drawingml/2006/main" xmlns:r="http://schemas.openxmlformats.org/officeDocument/2006/relationships" xmlns:p="http://schemas.openxmlformats.org/presentationml/2006/main">
  <p:tag name="NAME" val="RectangleText"/>
</p:tagLst>
</file>

<file path=ppt/tags/tag26.xml><?xml version="1.0" encoding="utf-8"?>
<p:tagLst xmlns:a="http://schemas.openxmlformats.org/drawingml/2006/main" xmlns:r="http://schemas.openxmlformats.org/officeDocument/2006/relationships" xmlns:p="http://schemas.openxmlformats.org/presentationml/2006/main">
  <p:tag name="NAME" val="RectangleText"/>
</p:tagLst>
</file>

<file path=ppt/tags/tag27.xml><?xml version="1.0" encoding="utf-8"?>
<p:tagLst xmlns:a="http://schemas.openxmlformats.org/drawingml/2006/main" xmlns:r="http://schemas.openxmlformats.org/officeDocument/2006/relationships" xmlns:p="http://schemas.openxmlformats.org/presentationml/2006/main">
  <p:tag name="NAME" val="RectangleText"/>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tyIgWY4XZkajC2TR4lOjd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vwsK2kBd0GtTDu_lGrIU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tkQcTY9JHEKbXrrC5XvRn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_DOBbQfP202.RMQ2TBIbs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2SlnzorweUi1GYE7S3ZIV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Dq6qdmz7RDOU88OO7sTdc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eQVl1JmhTg6kOAR3XI5tl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0fE4tXR8QWS.ziIOpymMb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cR75_80ATMWapOoNg2VH2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piPzPbEbkq4bY61YFDUR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QTKixaHnb0u2F2CJIKrBTQ"/>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NAME" val="Oval"/>
</p:tagLst>
</file>

<file path=ppt/tags/tag41.xml><?xml version="1.0" encoding="utf-8"?>
<p:tagLst xmlns:a="http://schemas.openxmlformats.org/drawingml/2006/main" xmlns:r="http://schemas.openxmlformats.org/officeDocument/2006/relationships" xmlns:p="http://schemas.openxmlformats.org/presentationml/2006/main">
  <p:tag name="NAME" val="Oval"/>
</p:tagLst>
</file>

<file path=ppt/tags/tag42.xml><?xml version="1.0" encoding="utf-8"?>
<p:tagLst xmlns:a="http://schemas.openxmlformats.org/drawingml/2006/main" xmlns:r="http://schemas.openxmlformats.org/officeDocument/2006/relationships" xmlns:p="http://schemas.openxmlformats.org/presentationml/2006/main">
  <p:tag name="NAME" val="Oval"/>
</p:tagLst>
</file>

<file path=ppt/tags/tag43.xml><?xml version="1.0" encoding="utf-8"?>
<p:tagLst xmlns:a="http://schemas.openxmlformats.org/drawingml/2006/main" xmlns:r="http://schemas.openxmlformats.org/officeDocument/2006/relationships" xmlns:p="http://schemas.openxmlformats.org/presentationml/2006/main">
  <p:tag name="NAME" val="Oval"/>
</p:tagLst>
</file>

<file path=ppt/tags/tag44.xml><?xml version="1.0" encoding="utf-8"?>
<p:tagLst xmlns:a="http://schemas.openxmlformats.org/drawingml/2006/main" xmlns:r="http://schemas.openxmlformats.org/officeDocument/2006/relationships" xmlns:p="http://schemas.openxmlformats.org/presentationml/2006/main">
  <p:tag name="NAME" val="Oval"/>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bvumqvVVdUqjd6.AOPr8Q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Vgw6LJNNsEuFw9qkEQVnMA"/>
</p:tagLst>
</file>

<file path=ppt/tags/tag48.xml><?xml version="1.0" encoding="utf-8"?>
<p:tagLst xmlns:a="http://schemas.openxmlformats.org/drawingml/2006/main" xmlns:r="http://schemas.openxmlformats.org/officeDocument/2006/relationships" xmlns:p="http://schemas.openxmlformats.org/presentationml/2006/main">
  <p:tag name="NAME" val="Oval"/>
</p:tagLst>
</file>

<file path=ppt/tags/tag49.xml><?xml version="1.0" encoding="utf-8"?>
<p:tagLst xmlns:a="http://schemas.openxmlformats.org/drawingml/2006/main" xmlns:r="http://schemas.openxmlformats.org/officeDocument/2006/relationships" xmlns:p="http://schemas.openxmlformats.org/presentationml/2006/main">
  <p:tag name="NAME" val="Oval"/>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Oval"/>
</p:tagLst>
</file>

<file path=ppt/tags/tag51.xml><?xml version="1.0" encoding="utf-8"?>
<p:tagLst xmlns:a="http://schemas.openxmlformats.org/drawingml/2006/main" xmlns:r="http://schemas.openxmlformats.org/officeDocument/2006/relationships" xmlns:p="http://schemas.openxmlformats.org/presentationml/2006/main">
  <p:tag name="NAME" val="Oval"/>
</p:tagLst>
</file>

<file path=ppt/tags/tag52.xml><?xml version="1.0" encoding="utf-8"?>
<p:tagLst xmlns:a="http://schemas.openxmlformats.org/drawingml/2006/main" xmlns:r="http://schemas.openxmlformats.org/officeDocument/2006/relationships" xmlns:p="http://schemas.openxmlformats.org/presentationml/2006/main">
  <p:tag name="NAME" val="Oval"/>
</p:tagLst>
</file>

<file path=ppt/tags/tag53.xml><?xml version="1.0" encoding="utf-8"?>
<p:tagLst xmlns:a="http://schemas.openxmlformats.org/drawingml/2006/main" xmlns:r="http://schemas.openxmlformats.org/officeDocument/2006/relationships" xmlns:p="http://schemas.openxmlformats.org/presentationml/2006/main">
  <p:tag name="NAME" val="DirArrow"/>
  <p:tag name="TYPE" val="McK DirArrow"/>
</p:tagLst>
</file>

<file path=ppt/tags/tag54.xml><?xml version="1.0" encoding="utf-8"?>
<p:tagLst xmlns:a="http://schemas.openxmlformats.org/drawingml/2006/main" xmlns:r="http://schemas.openxmlformats.org/officeDocument/2006/relationships" xmlns:p="http://schemas.openxmlformats.org/presentationml/2006/main">
  <p:tag name="NAME" val="Rectangl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bvumqvVVdUqjd6.AOPr8Q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IjJOCVQ9D06GwpfGj69udw"/>
</p:tagLst>
</file>

<file path=ppt/tags/tag59.xml><?xml version="1.0" encoding="utf-8"?>
<p:tagLst xmlns:a="http://schemas.openxmlformats.org/drawingml/2006/main" xmlns:r="http://schemas.openxmlformats.org/officeDocument/2006/relationships" xmlns:p="http://schemas.openxmlformats.org/presentationml/2006/main">
  <p:tag name="NAME" val="Oval"/>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NAME" val="Oval"/>
</p:tagLst>
</file>

<file path=ppt/tags/tag61.xml><?xml version="1.0" encoding="utf-8"?>
<p:tagLst xmlns:a="http://schemas.openxmlformats.org/drawingml/2006/main" xmlns:r="http://schemas.openxmlformats.org/officeDocument/2006/relationships" xmlns:p="http://schemas.openxmlformats.org/presentationml/2006/main">
  <p:tag name="NAME" val="Oval"/>
</p:tagLst>
</file>

<file path=ppt/tags/tag62.xml><?xml version="1.0" encoding="utf-8"?>
<p:tagLst xmlns:a="http://schemas.openxmlformats.org/drawingml/2006/main" xmlns:r="http://schemas.openxmlformats.org/officeDocument/2006/relationships" xmlns:p="http://schemas.openxmlformats.org/presentationml/2006/main">
  <p:tag name="NAME" val="Oval"/>
</p:tagLst>
</file>

<file path=ppt/tags/tag63.xml><?xml version="1.0" encoding="utf-8"?>
<p:tagLst xmlns:a="http://schemas.openxmlformats.org/drawingml/2006/main" xmlns:r="http://schemas.openxmlformats.org/officeDocument/2006/relationships" xmlns:p="http://schemas.openxmlformats.org/presentationml/2006/main">
  <p:tag name="NAME" val="Oval"/>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UEz_oOHPReaSIVPO5YnEr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j4Dhr6D0Qn2hpBg5SJS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RS2OJ07QfaLbQRT55IlC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ESZE8hwJTu6.SM8uIxDLF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3ChqDpZ9RN6_9EIsBzdvWg"/>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PF01hiLNShW1T36oj8Xce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pApA_isNTK.bGZWTgDjWn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lnpIVmEcSnGfsRGeMTRWL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v_2WTkTjRDOhGi.Z7J1IU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IqpkKgRpQYihNrfopn2iS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1B17Bkb.QdWF5R9jPWojV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GRwURfVFRG6eNBdmsFdjr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_BXxCxj_QE.BIuVy9H_Oh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zD_st2h_Qz.U6XXLpiFHEw"/>
</p:tagLst>
</file>

<file path=ppt/tags/tag79.xml><?xml version="1.0" encoding="utf-8"?>
<p:tagLst xmlns:a="http://schemas.openxmlformats.org/drawingml/2006/main" xmlns:r="http://schemas.openxmlformats.org/officeDocument/2006/relationships" xmlns:p="http://schemas.openxmlformats.org/presentationml/2006/main">
  <p:tag name="NAME" val="Rectangl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Rectangl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bvumqvVVdUqjd6.AOPr8Q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spyAqP2c_kK2UUkiXjDDGg"/>
</p:tagLst>
</file>

<file path=ppt/tags/tag85.xml><?xml version="1.0" encoding="utf-8"?>
<p:tagLst xmlns:a="http://schemas.openxmlformats.org/drawingml/2006/main" xmlns:r="http://schemas.openxmlformats.org/officeDocument/2006/relationships" xmlns:p="http://schemas.openxmlformats.org/presentationml/2006/main">
  <p:tag name="NAME" val="Oval"/>
</p:tagLst>
</file>

<file path=ppt/tags/tag86.xml><?xml version="1.0" encoding="utf-8"?>
<p:tagLst xmlns:a="http://schemas.openxmlformats.org/drawingml/2006/main" xmlns:r="http://schemas.openxmlformats.org/officeDocument/2006/relationships" xmlns:p="http://schemas.openxmlformats.org/presentationml/2006/main">
  <p:tag name="NAME" val="Oval"/>
</p:tagLst>
</file>

<file path=ppt/tags/tag87.xml><?xml version="1.0" encoding="utf-8"?>
<p:tagLst xmlns:a="http://schemas.openxmlformats.org/drawingml/2006/main" xmlns:r="http://schemas.openxmlformats.org/officeDocument/2006/relationships" xmlns:p="http://schemas.openxmlformats.org/presentationml/2006/main">
  <p:tag name="NAME" val="Oval"/>
</p:tagLst>
</file>

<file path=ppt/tags/tag88.xml><?xml version="1.0" encoding="utf-8"?>
<p:tagLst xmlns:a="http://schemas.openxmlformats.org/drawingml/2006/main" xmlns:r="http://schemas.openxmlformats.org/officeDocument/2006/relationships" xmlns:p="http://schemas.openxmlformats.org/presentationml/2006/main">
  <p:tag name="NAME" val="Oval"/>
</p:tagLst>
</file>

<file path=ppt/tags/tag89.xml><?xml version="1.0" encoding="utf-8"?>
<p:tagLst xmlns:a="http://schemas.openxmlformats.org/drawingml/2006/main" xmlns:r="http://schemas.openxmlformats.org/officeDocument/2006/relationships" xmlns:p="http://schemas.openxmlformats.org/presentationml/2006/main">
  <p:tag name="NAME" val="Oval"/>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S_jzULdPhESi4Alu1g6jMw"/>
</p:tagLst>
</file>

<file path=ppt/tags/tag93.xml><?xml version="1.0" encoding="utf-8"?>
<p:tagLst xmlns:a="http://schemas.openxmlformats.org/drawingml/2006/main" xmlns:r="http://schemas.openxmlformats.org/officeDocument/2006/relationships" xmlns:p="http://schemas.openxmlformats.org/presentationml/2006/main">
  <p:tag name="NAME" val="DirArrow"/>
  <p:tag name="TYPE" val="McK DirArro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gubWtrqzaEiQc4VTojgrn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xFtmTV4ndEGV7SBLvFXyA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VAb1UPYz60OxZhG_Rb4wy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2mn1_3uDgEmN9kKUMviIP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PU1DqnNHJE.o4LEE.0wV2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w8GaFuLfyUOTHRXYL7MNeQ"/>
</p:tagLst>
</file>

<file path=ppt/theme/theme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luxton_EnergyBriefing">
  <a:themeElements>
    <a:clrScheme name="Edited Multis">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luxton_EnergyBriefing">
  <a:themeElements>
    <a:clrScheme name="Edited Multis">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CM013 Template">
  <a:themeElements>
    <a:clrScheme name="Current">
      <a:dk1>
        <a:srgbClr val="000000"/>
      </a:dk1>
      <a:lt1>
        <a:srgbClr val="FFFFFF"/>
      </a:lt1>
      <a:dk2>
        <a:srgbClr val="000000"/>
      </a:dk2>
      <a:lt2>
        <a:srgbClr val="E2E0CB"/>
      </a:lt2>
      <a:accent1>
        <a:srgbClr val="C7E0FB"/>
      </a:accent1>
      <a:accent2>
        <a:srgbClr val="91B0FF"/>
      </a:accent2>
      <a:accent3>
        <a:srgbClr val="0066CC"/>
      </a:accent3>
      <a:accent4>
        <a:srgbClr val="002960"/>
      </a:accent4>
      <a:accent5>
        <a:srgbClr val="4FB3CB"/>
      </a:accent5>
      <a:accent6>
        <a:srgbClr val="808080"/>
      </a:accent6>
      <a:hlink>
        <a:srgbClr val="0066CC"/>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E2E0CB"/>
        </a:lt2>
        <a:accent1>
          <a:srgbClr val="C7E0FB"/>
        </a:accent1>
        <a:accent2>
          <a:srgbClr val="91B0FF"/>
        </a:accent2>
        <a:accent3>
          <a:srgbClr val="0066CC"/>
        </a:accent3>
        <a:accent4>
          <a:srgbClr val="002960"/>
        </a:accent4>
        <a:accent5>
          <a:srgbClr val="4FB3CB"/>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TotalTime>
  <Words>6333</Words>
  <Application>Microsoft Office PowerPoint</Application>
  <PresentationFormat>On-screen Show (4:3)</PresentationFormat>
  <Paragraphs>781</Paragraphs>
  <Slides>30</Slides>
  <Notes>26</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2</vt:i4>
      </vt:variant>
      <vt:variant>
        <vt:lpstr>Slide Titles</vt:lpstr>
      </vt:variant>
      <vt:variant>
        <vt:i4>30</vt:i4>
      </vt:variant>
    </vt:vector>
  </HeadingPairs>
  <TitlesOfParts>
    <vt:vector size="48" baseType="lpstr">
      <vt:lpstr>Arial</vt:lpstr>
      <vt:lpstr>Wingdings</vt:lpstr>
      <vt:lpstr>Franklin Gothic Book</vt:lpstr>
      <vt:lpstr>Noto Sans Symbols</vt:lpstr>
      <vt:lpstr>Source Sans Pro</vt:lpstr>
      <vt:lpstr>Calibri</vt:lpstr>
      <vt:lpstr>Arimo</vt:lpstr>
      <vt:lpstr>Georgia</vt:lpstr>
      <vt:lpstr>Times New Roman</vt:lpstr>
      <vt:lpstr>Franklin Gothic Medium</vt:lpstr>
      <vt:lpstr>2_Office Theme</vt:lpstr>
      <vt:lpstr>20_luxton_EnergyBriefing</vt:lpstr>
      <vt:lpstr>10_luxton_EnergyBriefing</vt:lpstr>
      <vt:lpstr>4_Office Theme</vt:lpstr>
      <vt:lpstr>3_Office Theme</vt:lpstr>
      <vt:lpstr>2_DCM013 Template</vt:lpstr>
      <vt:lpstr>think-cell Slide</vt:lpstr>
      <vt:lpstr>Chart</vt:lpstr>
      <vt:lpstr>Quarterly Report: NWS Evolve Briefing for Deputy Secretary Andrews</vt:lpstr>
      <vt:lpstr>Agenda</vt:lpstr>
      <vt:lpstr>Bottom Line Up Front</vt:lpstr>
      <vt:lpstr>PowerPoint Presentation</vt:lpstr>
      <vt:lpstr>Cross-Cutting Issues and Concerns: Labor – Management Relationship</vt:lpstr>
      <vt:lpstr>Cross-Cutting Issues and Concerns:  Filling Vacancies</vt:lpstr>
      <vt:lpstr>Filling Vacancies: What are we doing?</vt:lpstr>
      <vt:lpstr>NOAA WFMO Transformation</vt:lpstr>
      <vt:lpstr>Cross-Cutting Issues and Concerns: NWS Vacancies &amp; Hiring</vt:lpstr>
      <vt:lpstr>PowerPoint Presentation</vt:lpstr>
      <vt:lpstr>OWA Project Update</vt:lpstr>
      <vt:lpstr>OWA Objectives</vt:lpstr>
      <vt:lpstr>Executive summary</vt:lpstr>
      <vt:lpstr>NWS is building on its science-based service operating model to achieve a Weather-Ready Nation</vt:lpstr>
      <vt:lpstr>Delivering on the science-based service operating model requires additional changes to field office structure, workforce, and operations</vt:lpstr>
      <vt:lpstr>NWS has committed to shifting the way the field spends its time but must overcome challenges in the current field structure</vt:lpstr>
      <vt:lpstr>The Fully Integrated Field Structure effectively and efficiently aligns NWS resources to unleash the potential of its staff to protect lives and property</vt:lpstr>
      <vt:lpstr>Distributing IDSS staff according to partner needs ensures partners have access to expertise when they need it</vt:lpstr>
      <vt:lpstr>One-size fits all staffing and operations. NWS staff are not positioned to most effectively provide IDSS and meet the enhanced mission of protecting lives and property</vt:lpstr>
      <vt:lpstr>To best meet partner needs today, NWS could strategically position IDSS staff</vt:lpstr>
      <vt:lpstr>Focused, experienced warning staff could enhance quality of warning products and services</vt:lpstr>
      <vt:lpstr>PowerPoint Presentation</vt:lpstr>
      <vt:lpstr>Dedicated warning staff would be positioned to develop high quality products and enable high quality service</vt:lpstr>
      <vt:lpstr>Strategic alignment of support staff can ensure maximum support for science-based service to partners</vt:lpstr>
      <vt:lpstr>NWS can strategically align its workforce to meet partner needs and achieve a Weather-Ready Nation</vt:lpstr>
      <vt:lpstr>Initial estimates of IDSS demand – 2X today’s resources for IDSS – suggest an “unlock” of NWS staff time is needed to support this operating model</vt:lpstr>
      <vt:lpstr>NWS has identified several ways to achieve “unlocks” needed to provide deep relationships IDSS</vt:lpstr>
      <vt:lpstr>Each “unlock” contributes to the flexibility needed to meet demand for IDSS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Report: NWS Evolve Briefing for Deputy Secretary Andrews</dc:title>
  <dc:creator>Shalini Mohleji</dc:creator>
  <cp:lastModifiedBy>Lisa Luciani</cp:lastModifiedBy>
  <cp:revision>15</cp:revision>
  <dcterms:modified xsi:type="dcterms:W3CDTF">2016-12-05T20:32:23Z</dcterms:modified>
</cp:coreProperties>
</file>